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5.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6.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7.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8.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xml" ContentType="application/vnd.openxmlformats-officedocument.themeOverride+xml"/>
  <Override PartName="/ppt/drawings/drawing9.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2.xml" ContentType="application/vnd.openxmlformats-officedocument.themeOverride+xml"/>
  <Override PartName="/ppt/drawings/drawing10.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1.xml" ContentType="application/vnd.openxmlformats-officedocument.drawingml.chartshape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12.xml" ContentType="application/vnd.openxmlformats-officedocument.drawingml.chartshape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3.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4.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76" r:id="rId3"/>
    <p:sldMasterId id="2147483680" r:id="rId4"/>
    <p:sldMasterId id="2147483793" r:id="rId5"/>
  </p:sldMasterIdLst>
  <p:notesMasterIdLst>
    <p:notesMasterId r:id="rId35"/>
  </p:notesMasterIdLst>
  <p:handoutMasterIdLst>
    <p:handoutMasterId r:id="rId36"/>
  </p:handoutMasterIdLst>
  <p:sldIdLst>
    <p:sldId id="2823" r:id="rId6"/>
    <p:sldId id="2775" r:id="rId7"/>
    <p:sldId id="2777" r:id="rId8"/>
    <p:sldId id="2801" r:id="rId9"/>
    <p:sldId id="2820" r:id="rId10"/>
    <p:sldId id="2776" r:id="rId11"/>
    <p:sldId id="2753" r:id="rId12"/>
    <p:sldId id="2754" r:id="rId13"/>
    <p:sldId id="2824" r:id="rId14"/>
    <p:sldId id="2758" r:id="rId15"/>
    <p:sldId id="2778" r:id="rId16"/>
    <p:sldId id="2826" r:id="rId17"/>
    <p:sldId id="2827" r:id="rId18"/>
    <p:sldId id="2828" r:id="rId19"/>
    <p:sldId id="2831" r:id="rId20"/>
    <p:sldId id="2832" r:id="rId21"/>
    <p:sldId id="2825" r:id="rId22"/>
    <p:sldId id="2834" r:id="rId23"/>
    <p:sldId id="2779" r:id="rId24"/>
    <p:sldId id="2803" r:id="rId25"/>
    <p:sldId id="2806" r:id="rId26"/>
    <p:sldId id="2807" r:id="rId27"/>
    <p:sldId id="2808" r:id="rId28"/>
    <p:sldId id="2809" r:id="rId29"/>
    <p:sldId id="2810" r:id="rId30"/>
    <p:sldId id="2811" r:id="rId31"/>
    <p:sldId id="2812" r:id="rId32"/>
    <p:sldId id="2774" r:id="rId33"/>
    <p:sldId id="281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D76435-6B91-465A-95DC-FAE6C0D13DE4}">
          <p14:sldIdLst>
            <p14:sldId id="2823"/>
            <p14:sldId id="2775"/>
            <p14:sldId id="2777"/>
            <p14:sldId id="2801"/>
            <p14:sldId id="2820"/>
            <p14:sldId id="2776"/>
            <p14:sldId id="2753"/>
            <p14:sldId id="2754"/>
            <p14:sldId id="2824"/>
            <p14:sldId id="2758"/>
            <p14:sldId id="2778"/>
            <p14:sldId id="2826"/>
            <p14:sldId id="2827"/>
            <p14:sldId id="2828"/>
            <p14:sldId id="2831"/>
            <p14:sldId id="2832"/>
            <p14:sldId id="2825"/>
            <p14:sldId id="2834"/>
            <p14:sldId id="2779"/>
            <p14:sldId id="2803"/>
            <p14:sldId id="2806"/>
            <p14:sldId id="2807"/>
            <p14:sldId id="2808"/>
            <p14:sldId id="2809"/>
            <p14:sldId id="2810"/>
            <p14:sldId id="2811"/>
            <p14:sldId id="2812"/>
            <p14:sldId id="2774"/>
            <p14:sldId id="281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eter Becker" initials="PB" lastIdx="1" clrIdx="0">
    <p:extLst>
      <p:ext uri="{19B8F6BF-5375-455C-9EA6-DF929625EA0E}">
        <p15:presenceInfo xmlns:p15="http://schemas.microsoft.com/office/powerpoint/2012/main" userId="Pieter Becker" providerId="None"/>
      </p:ext>
    </p:extLst>
  </p:cmAuthor>
  <p:cmAuthor id="2" name="Vineet Kumar Singh" initials="VKS" lastIdx="20" clrIdx="1"/>
  <p:cmAuthor id="3" name="Saurabh Agarwal" initials="SA" lastIdx="1" clrIdx="2">
    <p:extLst>
      <p:ext uri="{19B8F6BF-5375-455C-9EA6-DF929625EA0E}">
        <p15:presenceInfo xmlns:p15="http://schemas.microsoft.com/office/powerpoint/2012/main" userId="S-1-5-21-4274397881-2570447000-3056258760-142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6B00"/>
    <a:srgbClr val="ED7D31"/>
    <a:srgbClr val="000000"/>
    <a:srgbClr val="171717"/>
    <a:srgbClr val="F26921"/>
    <a:srgbClr val="090908"/>
    <a:srgbClr val="00B050"/>
    <a:srgbClr val="974418"/>
    <a:srgbClr val="241E20"/>
    <a:srgbClr val="002B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00" autoAdjust="0"/>
    <p:restoredTop sz="95373" autoAdjust="0"/>
  </p:normalViewPr>
  <p:slideViewPr>
    <p:cSldViewPr snapToGrid="0">
      <p:cViewPr varScale="1">
        <p:scale>
          <a:sx n="80" d="100"/>
          <a:sy n="80" d="100"/>
        </p:scale>
        <p:origin x="811" y="48"/>
      </p:cViewPr>
      <p:guideLst/>
    </p:cSldViewPr>
  </p:slideViewPr>
  <p:notesTextViewPr>
    <p:cViewPr>
      <p:scale>
        <a:sx n="66" d="100"/>
        <a:sy n="66" d="100"/>
      </p:scale>
      <p:origin x="0" y="0"/>
    </p:cViewPr>
  </p:notesTextViewPr>
  <p:sorterViewPr>
    <p:cViewPr>
      <p:scale>
        <a:sx n="100" d="100"/>
        <a:sy n="100" d="100"/>
      </p:scale>
      <p:origin x="0" y="-5592"/>
    </p:cViewPr>
  </p:sorterViewPr>
  <p:notesViewPr>
    <p:cSldViewPr snapToGrid="0">
      <p:cViewPr varScale="1">
        <p:scale>
          <a:sx n="62" d="100"/>
          <a:sy n="62" d="100"/>
        </p:scale>
        <p:origin x="2309" y="2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5.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6.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7.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8.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6.xml"/><Relationship Id="rId1" Type="http://schemas.microsoft.com/office/2011/relationships/chartStyle" Target="style16.xml"/><Relationship Id="rId5" Type="http://schemas.openxmlformats.org/officeDocument/2006/relationships/chartUserShapes" Target="../drawings/drawing9.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7.xml"/><Relationship Id="rId1" Type="http://schemas.microsoft.com/office/2011/relationships/chartStyle" Target="style17.xml"/><Relationship Id="rId5" Type="http://schemas.openxmlformats.org/officeDocument/2006/relationships/chartUserShapes" Target="../drawings/drawing10.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12.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2.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2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9334149547776507E-2"/>
          <c:y val="0.12155357291405153"/>
          <c:w val="0.90597195297390287"/>
          <c:h val="0.81594635305787044"/>
        </c:manualLayout>
      </c:layout>
      <c:pie3DChart>
        <c:varyColors val="1"/>
        <c:ser>
          <c:idx val="0"/>
          <c:order val="0"/>
          <c:tx>
            <c:strRef>
              <c:f>Sheet1!$B$1</c:f>
              <c:strCache>
                <c:ptCount val="1"/>
                <c:pt idx="0">
                  <c:v>Sales</c:v>
                </c:pt>
              </c:strCache>
            </c:strRef>
          </c:tx>
          <c:dPt>
            <c:idx val="0"/>
            <c:bubble3D val="0"/>
            <c:spPr>
              <a:solidFill>
                <a:srgbClr val="F2692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A161-4F22-B193-5767B59DC2B5}"/>
              </c:ext>
            </c:extLst>
          </c:dPt>
          <c:dPt>
            <c:idx val="1"/>
            <c:bubble3D val="0"/>
            <c:explosion val="3"/>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A161-4F22-B193-5767B59DC2B5}"/>
              </c:ext>
            </c:extLst>
          </c:dPt>
          <c:dPt>
            <c:idx val="2"/>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A161-4F22-B193-5767B59DC2B5}"/>
              </c:ext>
            </c:extLst>
          </c:dPt>
          <c:dPt>
            <c:idx val="3"/>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A161-4F22-B193-5767B59DC2B5}"/>
              </c:ext>
            </c:extLst>
          </c:dPt>
          <c:dPt>
            <c:idx val="4"/>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A161-4F22-B193-5767B59DC2B5}"/>
              </c:ext>
            </c:extLst>
          </c:dPt>
          <c:dPt>
            <c:idx val="5"/>
            <c:bubble3D val="0"/>
            <c:spPr>
              <a:solidFill>
                <a:schemeClr val="accent5">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A161-4F22-B193-5767B59DC2B5}"/>
              </c:ext>
            </c:extLst>
          </c:dPt>
          <c:dPt>
            <c:idx val="6"/>
            <c:bubble3D val="0"/>
            <c:spPr>
              <a:solidFill>
                <a:schemeClr val="accent1">
                  <a:lumMod val="80000"/>
                  <a:lumOff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A161-4F22-B193-5767B59DC2B5}"/>
              </c:ext>
            </c:extLst>
          </c:dPt>
          <c:dPt>
            <c:idx val="7"/>
            <c:bubble3D val="0"/>
            <c:spPr>
              <a:solidFill>
                <a:schemeClr val="accent3">
                  <a:lumMod val="80000"/>
                  <a:lumOff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A161-4F22-B193-5767B59DC2B5}"/>
              </c:ext>
            </c:extLst>
          </c:dPt>
          <c:dLbls>
            <c:dLbl>
              <c:idx val="0"/>
              <c:layout>
                <c:manualLayout>
                  <c:x val="0.18568242901349929"/>
                  <c:y val="-0.22017582554722326"/>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fld id="{18FC0435-DBEE-4596-867C-513DEC5B2CFB}" type="CATEGORYNAME">
                      <a:rPr lang="en-US" sz="1200">
                        <a:solidFill>
                          <a:schemeClr val="bg1"/>
                        </a:solidFill>
                      </a:rPr>
                      <a:pPr>
                        <a:defRPr sz="1200">
                          <a:solidFill>
                            <a:schemeClr val="bg1"/>
                          </a:solidFill>
                        </a:defRPr>
                      </a:pPr>
                      <a:t>[CATEGORY NAME]</a:t>
                    </a:fld>
                    <a:r>
                      <a:rPr lang="en-US" sz="1200" dirty="0">
                        <a:solidFill>
                          <a:schemeClr val="bg1"/>
                        </a:solidFill>
                      </a:rPr>
                      <a:t> </a:t>
                    </a:r>
                    <a:fld id="{3E5ED28B-BE48-4064-A8AE-D2429BE47F06}" type="PERCENTAGE">
                      <a:rPr lang="en-US" sz="1200" smtClean="0">
                        <a:solidFill>
                          <a:schemeClr val="bg1"/>
                        </a:solidFill>
                      </a:rPr>
                      <a:pPr>
                        <a:defRPr sz="1200">
                          <a:solidFill>
                            <a:schemeClr val="bg1"/>
                          </a:solidFill>
                        </a:defRPr>
                      </a:pPr>
                      <a:t>[PERCENTAGE]</a:t>
                    </a:fld>
                    <a:endParaRPr lang="en-US" sz="1200" dirty="0">
                      <a:solidFill>
                        <a:schemeClr val="bg1"/>
                      </a:solidFill>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A161-4F22-B193-5767B59DC2B5}"/>
                </c:ext>
              </c:extLst>
            </c:dLbl>
            <c:dLbl>
              <c:idx val="1"/>
              <c:layout>
                <c:manualLayout>
                  <c:x val="-0.22546217877687061"/>
                  <c:y val="3.0004653899786019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r>
                      <a:rPr lang="en-US" sz="1200" dirty="0">
                        <a:solidFill>
                          <a:schemeClr val="bg1"/>
                        </a:solidFill>
                      </a:rPr>
                      <a:t>Private Institution </a:t>
                    </a:r>
                    <a:fld id="{B96A3939-6138-496F-8AE3-480050023EEC}" type="PERCENTAGE">
                      <a:rPr lang="en-US" sz="1200" smtClean="0">
                        <a:solidFill>
                          <a:schemeClr val="bg1"/>
                        </a:solidFill>
                      </a:rPr>
                      <a:pPr>
                        <a:defRPr sz="1200">
                          <a:solidFill>
                            <a:schemeClr val="bg1"/>
                          </a:solidFill>
                        </a:defRPr>
                      </a:pPr>
                      <a:t>[PERCENTAGE]</a:t>
                    </a:fld>
                    <a:endParaRPr lang="en-US" sz="1200" dirty="0">
                      <a:solidFill>
                        <a:schemeClr val="bg1"/>
                      </a:solidFill>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A161-4F22-B193-5767B59DC2B5}"/>
                </c:ext>
              </c:extLst>
            </c:dLbl>
            <c:dLbl>
              <c:idx val="2"/>
              <c:layout>
                <c:manualLayout>
                  <c:x val="-4.0365824897846209E-2"/>
                  <c:y val="-0.13207715593857547"/>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r>
                      <a:rPr lang="en-US" sz="1200" dirty="0">
                        <a:solidFill>
                          <a:schemeClr val="bg1"/>
                        </a:solidFill>
                      </a:rPr>
                      <a:t>Public 6.1%</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341313355149906"/>
                      <c:h val="0.18182708465677705"/>
                    </c:manualLayout>
                  </c15:layout>
                </c:ext>
                <c:ext xmlns:c16="http://schemas.microsoft.com/office/drawing/2014/chart" uri="{C3380CC4-5D6E-409C-BE32-E72D297353CC}">
                  <c16:uniqueId val="{00000005-A161-4F22-B193-5767B59DC2B5}"/>
                </c:ext>
              </c:extLst>
            </c:dLbl>
            <c:dLbl>
              <c:idx val="3"/>
              <c:layout>
                <c:manualLayout>
                  <c:x val="1.5137075079015004E-2"/>
                  <c:y val="6.0535363138513751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fld id="{71381C0C-EEF6-43FC-B280-6CF6447E30D8}" type="CATEGORYNAME">
                      <a:rPr lang="en-US" sz="1200" smtClean="0">
                        <a:solidFill>
                          <a:srgbClr val="FE6B00"/>
                        </a:solidFill>
                      </a:rPr>
                      <a:pPr>
                        <a:defRPr sz="1200">
                          <a:solidFill>
                            <a:schemeClr val="accent1"/>
                          </a:solidFill>
                        </a:defRPr>
                      </a:pPr>
                      <a:t>[CATEGORY NAME]</a:t>
                    </a:fld>
                    <a:r>
                      <a:rPr lang="en-US" sz="1200" dirty="0">
                        <a:solidFill>
                          <a:srgbClr val="FE6B00"/>
                        </a:solidFill>
                      </a:rPr>
                      <a:t> </a:t>
                    </a:r>
                    <a:fld id="{9E7349D2-C6C7-43B5-B2FB-145CD844FC5A}" type="VALUE">
                      <a:rPr lang="en-US" sz="1200" smtClean="0">
                        <a:solidFill>
                          <a:srgbClr val="FE6B00"/>
                        </a:solidFill>
                      </a:rPr>
                      <a:pPr>
                        <a:defRPr sz="1200">
                          <a:solidFill>
                            <a:schemeClr val="accent1"/>
                          </a:solidFill>
                        </a:defRPr>
                      </a:pPr>
                      <a:t>[VALUE]</a:t>
                    </a:fld>
                    <a:endParaRPr lang="en-US" sz="1200" dirty="0">
                      <a:solidFill>
                        <a:srgbClr val="FE6B00"/>
                      </a:solidFill>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3706802295571333"/>
                      <c:h val="0.30856525556149689"/>
                    </c:manualLayout>
                  </c15:layout>
                  <c15:dlblFieldTable/>
                  <c15:showDataLabelsRange val="0"/>
                </c:ext>
                <c:ext xmlns:c16="http://schemas.microsoft.com/office/drawing/2014/chart" uri="{C3380CC4-5D6E-409C-BE32-E72D297353CC}">
                  <c16:uniqueId val="{00000007-A161-4F22-B193-5767B59DC2B5}"/>
                </c:ext>
              </c:extLst>
            </c:dLbl>
            <c:dLbl>
              <c:idx val="4"/>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fld id="{61758085-5C09-4BE1-8960-BAC5763BA6BA}" type="CATEGORYNAME">
                      <a:rPr lang="en-US" sz="1200"/>
                      <a:pPr>
                        <a:defRPr sz="1200">
                          <a:solidFill>
                            <a:schemeClr val="accent1"/>
                          </a:solidFill>
                        </a:defRPr>
                      </a:pPr>
                      <a:t>[CATEGORY NAME]</a:t>
                    </a:fld>
                    <a:fld id="{AD1DB21D-7491-417D-A89B-6A9E1D44D942}" type="VALUE">
                      <a:rPr lang="en-US" sz="1200"/>
                      <a:pPr>
                        <a:defRPr sz="1200">
                          <a:solidFill>
                            <a:schemeClr val="accent1"/>
                          </a:solidFill>
                        </a:defRPr>
                      </a:pPr>
                      <a:t>[VALUE]</a:t>
                    </a:fld>
                    <a:endParaRPr lang="en-US"/>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A161-4F22-B193-5767B59DC2B5}"/>
                </c:ext>
              </c:extLst>
            </c:dLbl>
            <c:dLbl>
              <c:idx val="5"/>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fld id="{BB17CAB8-1F30-45AC-A890-EED42F6DBA58}" type="CATEGORYNAME">
                      <a:rPr lang="en-US" sz="1200"/>
                      <a:pPr>
                        <a:defRPr sz="1200">
                          <a:solidFill>
                            <a:schemeClr val="accent1"/>
                          </a:solidFill>
                        </a:defRPr>
                      </a:pPr>
                      <a:t>[CATEGORY NAME]</a:t>
                    </a:fld>
                    <a:r>
                      <a:rPr lang="en-US" sz="1200" dirty="0"/>
                      <a:t> </a:t>
                    </a:r>
                    <a:fld id="{B6940256-752A-4C5E-9E24-B36E5FD59AA1}" type="VALUE">
                      <a:rPr lang="en-US" sz="1200"/>
                      <a:pPr>
                        <a:defRPr sz="1200">
                          <a:solidFill>
                            <a:schemeClr val="accent1"/>
                          </a:solidFill>
                        </a:defRPr>
                      </a:pPr>
                      <a:t>[VALUE]</a:t>
                    </a:fld>
                    <a:endParaRPr lang="en-US" sz="1200" dirty="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B-A161-4F22-B193-5767B59DC2B5}"/>
                </c:ext>
              </c:extLst>
            </c:dLbl>
            <c:dLbl>
              <c:idx val="6"/>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fld id="{0E129090-EFFE-4263-8339-E99B6080B3F5}" type="CATEGORYNAME">
                      <a:rPr lang="en-US" sz="1200"/>
                      <a:pPr>
                        <a:defRPr sz="1200">
                          <a:solidFill>
                            <a:schemeClr val="accent1"/>
                          </a:solidFill>
                        </a:defRPr>
                      </a:pPr>
                      <a:t>[CATEGORY NAME]</a:t>
                    </a:fld>
                    <a:r>
                      <a:rPr lang="en-US" sz="1200" dirty="0"/>
                      <a:t> </a:t>
                    </a:r>
                    <a:fld id="{1F4FF444-DADE-4C0F-8CBE-60E9CA738087}" type="VALUE">
                      <a:rPr lang="en-US" sz="1200"/>
                      <a:pPr>
                        <a:defRPr sz="1200">
                          <a:solidFill>
                            <a:schemeClr val="accent1"/>
                          </a:solidFill>
                        </a:defRPr>
                      </a:pPr>
                      <a:t>[VALUE]</a:t>
                    </a:fld>
                    <a:endParaRPr lang="en-US" sz="1200" dirty="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D-A161-4F22-B193-5767B59DC2B5}"/>
                </c:ext>
              </c:extLst>
            </c:dLbl>
            <c:dLbl>
              <c:idx val="7"/>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fld id="{ED846207-620B-41C8-99CA-7E32E57250B4}" type="CATEGORYNAME">
                      <a:rPr lang="en-US" sz="1200"/>
                      <a:pPr>
                        <a:defRPr sz="1200">
                          <a:solidFill>
                            <a:schemeClr val="accent1"/>
                          </a:solidFill>
                        </a:defRPr>
                      </a:pPr>
                      <a:t>[CATEGORY NAME]</a:t>
                    </a:fld>
                    <a:r>
                      <a:rPr lang="en-US" sz="1200" dirty="0"/>
                      <a:t> </a:t>
                    </a:r>
                    <a:fld id="{292AC8F0-691D-4412-9039-3C4ECC741224}" type="VALUE">
                      <a:rPr lang="en-US" sz="1200"/>
                      <a:pPr>
                        <a:defRPr sz="1200">
                          <a:solidFill>
                            <a:schemeClr val="accent1"/>
                          </a:solidFill>
                        </a:defRPr>
                      </a:pPr>
                      <a:t>[VALUE]</a:t>
                    </a:fld>
                    <a:endParaRPr lang="en-US" sz="1200" dirty="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F-A161-4F22-B193-5767B59DC2B5}"/>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4"/>
                <c:pt idx="0">
                  <c:v>Government Institutions</c:v>
                </c:pt>
                <c:pt idx="1">
                  <c:v>Private Institution</c:v>
                </c:pt>
                <c:pt idx="2">
                  <c:v>Public</c:v>
                </c:pt>
                <c:pt idx="3">
                  <c:v>Private Individuals</c:v>
                </c:pt>
              </c:strCache>
            </c:strRef>
          </c:cat>
          <c:val>
            <c:numRef>
              <c:f>Sheet1!$B$2:$B$9</c:f>
              <c:numCache>
                <c:formatCode>0.00%</c:formatCode>
                <c:ptCount val="8"/>
                <c:pt idx="0">
                  <c:v>0.67090000000000005</c:v>
                </c:pt>
                <c:pt idx="1">
                  <c:v>0.23630000000000001</c:v>
                </c:pt>
                <c:pt idx="2" formatCode="0%">
                  <c:v>6.1100000000000002E-2</c:v>
                </c:pt>
                <c:pt idx="3">
                  <c:v>3.1699999999999999E-2</c:v>
                </c:pt>
              </c:numCache>
            </c:numRef>
          </c:val>
          <c:extLst>
            <c:ext xmlns:c16="http://schemas.microsoft.com/office/drawing/2014/chart" uri="{C3380CC4-5D6E-409C-BE32-E72D297353CC}">
              <c16:uniqueId val="{00000010-A161-4F22-B193-5767B59DC2B5}"/>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60316087289556"/>
          <c:y val="8.8508410784869623E-2"/>
          <c:w val="0.82987884088370723"/>
          <c:h val="0.69437291336559159"/>
        </c:manualLayout>
      </c:layout>
      <c:barChart>
        <c:barDir val="col"/>
        <c:grouping val="clustered"/>
        <c:varyColors val="0"/>
        <c:ser>
          <c:idx val="0"/>
          <c:order val="0"/>
          <c:tx>
            <c:strRef>
              <c:f>Sheet1!$B$1</c:f>
              <c:strCache>
                <c:ptCount val="1"/>
                <c:pt idx="0">
                  <c:v>Yield %</c:v>
                </c:pt>
              </c:strCache>
            </c:strRef>
          </c:tx>
          <c:spPr>
            <a:solidFill>
              <a:srgbClr val="F2692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Dec'18</c:v>
                </c:pt>
                <c:pt idx="1">
                  <c:v>Dec'19</c:v>
                </c:pt>
                <c:pt idx="2">
                  <c:v>Dec'20</c:v>
                </c:pt>
                <c:pt idx="3">
                  <c:v>Dec'21</c:v>
                </c:pt>
                <c:pt idx="4">
                  <c:v>H1 2022</c:v>
                </c:pt>
              </c:strCache>
            </c:strRef>
          </c:cat>
          <c:val>
            <c:numRef>
              <c:f>Sheet1!$B$2:$B$6</c:f>
              <c:numCache>
                <c:formatCode>0.0%</c:formatCode>
                <c:ptCount val="5"/>
                <c:pt idx="0">
                  <c:v>4.7699999999999999E-2</c:v>
                </c:pt>
                <c:pt idx="1">
                  <c:v>4.9700000000000001E-2</c:v>
                </c:pt>
                <c:pt idx="2">
                  <c:v>4.6800000000000001E-2</c:v>
                </c:pt>
                <c:pt idx="3">
                  <c:v>4.3700000000000003E-2</c:v>
                </c:pt>
                <c:pt idx="4">
                  <c:v>4.3299999999999998E-2</c:v>
                </c:pt>
              </c:numCache>
            </c:numRef>
          </c:val>
          <c:extLst>
            <c:ext xmlns:c16="http://schemas.microsoft.com/office/drawing/2014/chart" uri="{C3380CC4-5D6E-409C-BE32-E72D297353CC}">
              <c16:uniqueId val="{00000000-8601-472D-B5DD-2CD4B8DC3B51}"/>
            </c:ext>
          </c:extLst>
        </c:ser>
        <c:ser>
          <c:idx val="1"/>
          <c:order val="1"/>
          <c:tx>
            <c:strRef>
              <c:f>Sheet1!$C$1</c:f>
              <c:strCache>
                <c:ptCount val="1"/>
                <c:pt idx="0">
                  <c:v>COF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Dec'18</c:v>
                </c:pt>
                <c:pt idx="1">
                  <c:v>Dec'19</c:v>
                </c:pt>
                <c:pt idx="2">
                  <c:v>Dec'20</c:v>
                </c:pt>
                <c:pt idx="3">
                  <c:v>Dec'21</c:v>
                </c:pt>
                <c:pt idx="4">
                  <c:v>H1 2022</c:v>
                </c:pt>
              </c:strCache>
            </c:strRef>
          </c:cat>
          <c:val>
            <c:numRef>
              <c:f>Sheet1!$C$2:$C$6</c:f>
              <c:numCache>
                <c:formatCode>0.0%</c:formatCode>
                <c:ptCount val="5"/>
                <c:pt idx="0">
                  <c:v>3.1399999999999997E-2</c:v>
                </c:pt>
                <c:pt idx="1">
                  <c:v>3.1099999999999999E-2</c:v>
                </c:pt>
                <c:pt idx="2">
                  <c:v>2.8400000000000002E-2</c:v>
                </c:pt>
                <c:pt idx="3">
                  <c:v>2.5100000000000001E-2</c:v>
                </c:pt>
                <c:pt idx="4">
                  <c:v>2.3199999999999998E-2</c:v>
                </c:pt>
              </c:numCache>
            </c:numRef>
          </c:val>
          <c:extLst>
            <c:ext xmlns:c16="http://schemas.microsoft.com/office/drawing/2014/chart" uri="{C3380CC4-5D6E-409C-BE32-E72D297353CC}">
              <c16:uniqueId val="{00000001-8601-472D-B5DD-2CD4B8DC3B51}"/>
            </c:ext>
          </c:extLst>
        </c:ser>
        <c:dLbls>
          <c:showLegendKey val="0"/>
          <c:showVal val="0"/>
          <c:showCatName val="0"/>
          <c:showSerName val="0"/>
          <c:showPercent val="0"/>
          <c:showBubbleSize val="0"/>
        </c:dLbls>
        <c:gapWidth val="150"/>
        <c:axId val="150017152"/>
        <c:axId val="150018688"/>
      </c:barChart>
      <c:lineChart>
        <c:grouping val="standard"/>
        <c:varyColors val="0"/>
        <c:ser>
          <c:idx val="2"/>
          <c:order val="2"/>
          <c:tx>
            <c:strRef>
              <c:f>Sheet1!$D$1</c:f>
              <c:strCache>
                <c:ptCount val="1"/>
                <c:pt idx="0">
                  <c:v>NIM %</c:v>
                </c:pt>
              </c:strCache>
            </c:strRef>
          </c:tx>
          <c:spPr>
            <a:ln w="19050" cap="rnd" cmpd="sng" algn="ctr">
              <a:solidFill>
                <a:schemeClr val="accent5"/>
              </a:solidFill>
              <a:prstDash val="solid"/>
              <a:round/>
            </a:ln>
            <a:effectLst/>
          </c:spPr>
          <c:marker>
            <c:spPr>
              <a:solidFill>
                <a:schemeClr val="accent5"/>
              </a:solidFill>
              <a:ln w="6350" cap="flat" cmpd="sng" algn="ctr">
                <a:solidFill>
                  <a:schemeClr val="accent5"/>
                </a:solidFill>
                <a:prstDash val="solid"/>
                <a:round/>
              </a:ln>
              <a:effectLst/>
            </c:spPr>
          </c:marker>
          <c:dLbls>
            <c:dLbl>
              <c:idx val="0"/>
              <c:layout>
                <c:manualLayout>
                  <c:x val="-1.7119894530665529E-2"/>
                  <c:y val="-4.318117164912407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601-472D-B5DD-2CD4B8DC3B51}"/>
                </c:ext>
              </c:extLst>
            </c:dLbl>
            <c:dLbl>
              <c:idx val="1"/>
              <c:layout>
                <c:manualLayout>
                  <c:x val="0"/>
                  <c:y val="-5.632698390733634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601-472D-B5DD-2CD4B8DC3B51}"/>
                </c:ext>
              </c:extLst>
            </c:dLbl>
            <c:dLbl>
              <c:idx val="2"/>
              <c:layout>
                <c:manualLayout>
                  <c:x val="-1.6404573819075206E-2"/>
                  <c:y val="-3.942888873513544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601-472D-B5DD-2CD4B8DC3B51}"/>
                </c:ext>
              </c:extLst>
            </c:dLbl>
            <c:dLbl>
              <c:idx val="3"/>
              <c:layout>
                <c:manualLayout>
                  <c:x val="-3.3174426584233703E-2"/>
                  <c:y val="-5.158305934875714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601-472D-B5DD-2CD4B8DC3B51}"/>
                </c:ext>
              </c:extLst>
            </c:dLbl>
            <c:dLbl>
              <c:idx val="4"/>
              <c:layout>
                <c:manualLayout>
                  <c:x val="-3.6710561816408277E-2"/>
                  <c:y val="3.866002678960300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601-472D-B5DD-2CD4B8DC3B51}"/>
                </c:ext>
              </c:extLst>
            </c:dLbl>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Dec'18</c:v>
                </c:pt>
                <c:pt idx="1">
                  <c:v>Dec'19</c:v>
                </c:pt>
                <c:pt idx="2">
                  <c:v>Dec'20</c:v>
                </c:pt>
                <c:pt idx="3">
                  <c:v>Dec'21</c:v>
                </c:pt>
                <c:pt idx="4">
                  <c:v>H1 2022</c:v>
                </c:pt>
              </c:strCache>
            </c:strRef>
          </c:cat>
          <c:val>
            <c:numRef>
              <c:f>Sheet1!$D$2:$D$6</c:f>
              <c:numCache>
                <c:formatCode>0.0%</c:formatCode>
                <c:ptCount val="5"/>
                <c:pt idx="0">
                  <c:v>2.0899999999999998E-2</c:v>
                </c:pt>
                <c:pt idx="1">
                  <c:v>2.3800000000000002E-2</c:v>
                </c:pt>
                <c:pt idx="2">
                  <c:v>2.2499999999999999E-2</c:v>
                </c:pt>
                <c:pt idx="3">
                  <c:v>2.2599999999999999E-2</c:v>
                </c:pt>
                <c:pt idx="4">
                  <c:v>2.4400000000000002E-2</c:v>
                </c:pt>
              </c:numCache>
            </c:numRef>
          </c:val>
          <c:smooth val="0"/>
          <c:extLst>
            <c:ext xmlns:c16="http://schemas.microsoft.com/office/drawing/2014/chart" uri="{C3380CC4-5D6E-409C-BE32-E72D297353CC}">
              <c16:uniqueId val="{00000007-8601-472D-B5DD-2CD4B8DC3B51}"/>
            </c:ext>
          </c:extLst>
        </c:ser>
        <c:dLbls>
          <c:showLegendKey val="0"/>
          <c:showVal val="0"/>
          <c:showCatName val="0"/>
          <c:showSerName val="0"/>
          <c:showPercent val="0"/>
          <c:showBubbleSize val="0"/>
        </c:dLbls>
        <c:marker val="1"/>
        <c:smooth val="0"/>
        <c:axId val="150017152"/>
        <c:axId val="150018688"/>
      </c:lineChart>
      <c:catAx>
        <c:axId val="150017152"/>
        <c:scaling>
          <c:orientation val="minMax"/>
        </c:scaling>
        <c:delete val="0"/>
        <c:axPos val="b"/>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150018688"/>
        <c:crosses val="autoZero"/>
        <c:auto val="1"/>
        <c:lblAlgn val="ctr"/>
        <c:lblOffset val="100"/>
        <c:noMultiLvlLbl val="0"/>
      </c:catAx>
      <c:valAx>
        <c:axId val="150018688"/>
        <c:scaling>
          <c:orientation val="minMax"/>
          <c:max val="6.0000000000000012E-2"/>
          <c:min val="1.5000000000000003E-2"/>
        </c:scaling>
        <c:delete val="0"/>
        <c:axPos val="l"/>
        <c:numFmt formatCode="0.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150017152"/>
        <c:crosses val="autoZero"/>
        <c:crossBetween val="between"/>
        <c:majorUnit val="1.0000000000000002E-2"/>
      </c:valAx>
      <c:spPr>
        <a:noFill/>
        <a:ln>
          <a:noFill/>
        </a:ln>
        <a:effectLst/>
      </c:spPr>
    </c:plotArea>
    <c:legend>
      <c:legendPos val="b"/>
      <c:layout>
        <c:manualLayout>
          <c:xMode val="edge"/>
          <c:yMode val="edge"/>
          <c:x val="0.23392513228071368"/>
          <c:y val="0.89981430968336984"/>
          <c:w val="0.51868119282349412"/>
          <c:h val="9.7049968765433314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w="6350" cap="flat" cmpd="sng" algn="ctr">
      <a:solidFill>
        <a:srgbClr val="F36B23"/>
      </a:solidFill>
      <a:prstDash val="solid"/>
      <a:miter lim="800000"/>
    </a:ln>
    <a:effectLst/>
  </c:spPr>
  <c:txPr>
    <a:bodyPr/>
    <a:lstStyle/>
    <a:p>
      <a:pPr>
        <a:defRPr sz="1100">
          <a:solidFill>
            <a:schemeClr val="bg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95215588401196"/>
          <c:y val="0.16138154093412191"/>
          <c:w val="0.74159783755034692"/>
          <c:h val="0.62085067188673593"/>
        </c:manualLayout>
      </c:layout>
      <c:barChart>
        <c:barDir val="col"/>
        <c:grouping val="clustered"/>
        <c:varyColors val="0"/>
        <c:ser>
          <c:idx val="0"/>
          <c:order val="0"/>
          <c:tx>
            <c:strRef>
              <c:f>Sheet1!$B$1</c:f>
              <c:strCache>
                <c:ptCount val="1"/>
                <c:pt idx="0">
                  <c:v>Income</c:v>
                </c:pt>
              </c:strCache>
            </c:strRef>
          </c:tx>
          <c:spPr>
            <a:solidFill>
              <a:srgbClr val="F26921"/>
            </a:solidFill>
            <a:ln>
              <a:noFill/>
            </a:ln>
            <a:effectLst/>
          </c:spPr>
          <c:invertIfNegative val="0"/>
          <c:dLbls>
            <c:dLbl>
              <c:idx val="1"/>
              <c:layout>
                <c:manualLayout>
                  <c:x val="4.7372946317499019E-3"/>
                  <c:y val="1.393631568812412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5E3-43CC-B36F-FA57DF5BD577}"/>
                </c:ext>
              </c:extLst>
            </c:dLbl>
            <c:dLbl>
              <c:idx val="2"/>
              <c:layout>
                <c:manualLayout>
                  <c:x val="-8.6849398290422129E-17"/>
                  <c:y val="1.441866453557311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5E3-43CC-B36F-FA57DF5BD577}"/>
                </c:ext>
              </c:extLst>
            </c:dLbl>
            <c:dLbl>
              <c:idx val="3"/>
              <c:layout>
                <c:manualLayout>
                  <c:x val="0"/>
                  <c:y val="0.15783650132511395"/>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5E3-43CC-B36F-FA57DF5BD577}"/>
                </c:ext>
              </c:extLst>
            </c:dLbl>
            <c:dLbl>
              <c:idx val="4"/>
              <c:layout>
                <c:manualLayout>
                  <c:x val="0"/>
                  <c:y val="4.285960420367871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5E3-43CC-B36F-FA57DF5BD57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2018</c:v>
                </c:pt>
                <c:pt idx="1">
                  <c:v>2019</c:v>
                </c:pt>
                <c:pt idx="2">
                  <c:v>2020</c:v>
                </c:pt>
                <c:pt idx="3">
                  <c:v>2021</c:v>
                </c:pt>
                <c:pt idx="4">
                  <c:v>H1 2022</c:v>
                </c:pt>
              </c:strCache>
            </c:strRef>
          </c:cat>
          <c:val>
            <c:numRef>
              <c:f>Sheet1!$B$2:$B$6</c:f>
              <c:numCache>
                <c:formatCode>_(* #,##0_);_(* \(#,##0\);_(* "-"??_);_(@_)</c:formatCode>
                <c:ptCount val="5"/>
                <c:pt idx="0">
                  <c:v>245.29300000000001</c:v>
                </c:pt>
                <c:pt idx="1">
                  <c:v>271.84100000000001</c:v>
                </c:pt>
                <c:pt idx="2">
                  <c:v>238.922</c:v>
                </c:pt>
                <c:pt idx="3">
                  <c:v>287.43896103896105</c:v>
                </c:pt>
                <c:pt idx="4">
                  <c:v>157.60259740259744</c:v>
                </c:pt>
              </c:numCache>
            </c:numRef>
          </c:val>
          <c:extLst>
            <c:ext xmlns:c16="http://schemas.microsoft.com/office/drawing/2014/chart" uri="{C3380CC4-5D6E-409C-BE32-E72D297353CC}">
              <c16:uniqueId val="{00000004-55E3-43CC-B36F-FA57DF5BD577}"/>
            </c:ext>
          </c:extLst>
        </c:ser>
        <c:ser>
          <c:idx val="1"/>
          <c:order val="1"/>
          <c:tx>
            <c:strRef>
              <c:f>Sheet1!$C$1</c:f>
              <c:strCache>
                <c:ptCount val="1"/>
                <c:pt idx="0">
                  <c:v>Expenses</c:v>
                </c:pt>
              </c:strCache>
            </c:strRef>
          </c:tx>
          <c:spPr>
            <a:solidFill>
              <a:schemeClr val="accent3"/>
            </a:solidFill>
            <a:ln>
              <a:noFill/>
            </a:ln>
            <a:effectLst/>
          </c:spPr>
          <c:invertIfNegative val="0"/>
          <c:dLbls>
            <c:dLbl>
              <c:idx val="1"/>
              <c:layout>
                <c:manualLayout>
                  <c:x val="4.4379498331688959E-3"/>
                  <c:y val="6.0415600775811261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55E3-43CC-B36F-FA57DF5BD57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2018</c:v>
                </c:pt>
                <c:pt idx="1">
                  <c:v>2019</c:v>
                </c:pt>
                <c:pt idx="2">
                  <c:v>2020</c:v>
                </c:pt>
                <c:pt idx="3">
                  <c:v>2021</c:v>
                </c:pt>
                <c:pt idx="4">
                  <c:v>H1 2022</c:v>
                </c:pt>
              </c:strCache>
            </c:strRef>
          </c:cat>
          <c:val>
            <c:numRef>
              <c:f>Sheet1!$C$2:$C$6</c:f>
              <c:numCache>
                <c:formatCode>_(* #,##0_);_(* \(#,##0\);_(* "-"??_);_(@_)</c:formatCode>
                <c:ptCount val="5"/>
                <c:pt idx="0">
                  <c:v>103.59699999999999</c:v>
                </c:pt>
                <c:pt idx="1">
                  <c:v>117.625</c:v>
                </c:pt>
                <c:pt idx="2">
                  <c:v>117.286</c:v>
                </c:pt>
                <c:pt idx="3">
                  <c:v>130.44805194805201</c:v>
                </c:pt>
                <c:pt idx="4">
                  <c:v>68.109090909090895</c:v>
                </c:pt>
              </c:numCache>
            </c:numRef>
          </c:val>
          <c:extLst>
            <c:ext xmlns:c16="http://schemas.microsoft.com/office/drawing/2014/chart" uri="{C3380CC4-5D6E-409C-BE32-E72D297353CC}">
              <c16:uniqueId val="{00000006-55E3-43CC-B36F-FA57DF5BD577}"/>
            </c:ext>
          </c:extLst>
        </c:ser>
        <c:dLbls>
          <c:showLegendKey val="0"/>
          <c:showVal val="0"/>
          <c:showCatName val="0"/>
          <c:showSerName val="0"/>
          <c:showPercent val="0"/>
          <c:showBubbleSize val="0"/>
        </c:dLbls>
        <c:gapWidth val="150"/>
        <c:axId val="150606592"/>
        <c:axId val="150608128"/>
      </c:barChart>
      <c:lineChart>
        <c:grouping val="standard"/>
        <c:varyColors val="0"/>
        <c:ser>
          <c:idx val="2"/>
          <c:order val="2"/>
          <c:tx>
            <c:strRef>
              <c:f>Sheet1!$D$1</c:f>
              <c:strCache>
                <c:ptCount val="1"/>
                <c:pt idx="0">
                  <c:v>Cost to Income %</c:v>
                </c:pt>
              </c:strCache>
            </c:strRef>
          </c:tx>
          <c:spPr>
            <a:ln w="19050" cap="rnd" cmpd="sng" algn="ctr">
              <a:solidFill>
                <a:schemeClr val="accent5"/>
              </a:solidFill>
              <a:prstDash val="solid"/>
              <a:round/>
            </a:ln>
            <a:effectLst/>
          </c:spPr>
          <c:marker>
            <c:spPr>
              <a:solidFill>
                <a:schemeClr val="accent5"/>
              </a:solidFill>
              <a:ln w="6350" cap="flat" cmpd="sng" algn="ctr">
                <a:solidFill>
                  <a:schemeClr val="accent5"/>
                </a:solidFill>
                <a:prstDash val="solid"/>
                <a:round/>
              </a:ln>
              <a:effectLst/>
            </c:spPr>
          </c:marker>
          <c:dLbls>
            <c:dLbl>
              <c:idx val="0"/>
              <c:layout>
                <c:manualLayout>
                  <c:x val="-6.0222951259952535E-2"/>
                  <c:y val="6.042423425712834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55E3-43CC-B36F-FA57DF5BD577}"/>
                </c:ext>
              </c:extLst>
            </c:dLbl>
            <c:dLbl>
              <c:idx val="1"/>
              <c:layout>
                <c:manualLayout>
                  <c:x val="-6.3000236864731593E-2"/>
                  <c:y val="-4.166818378204288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55E3-43CC-B36F-FA57DF5BD577}"/>
                </c:ext>
              </c:extLst>
            </c:dLbl>
            <c:dLbl>
              <c:idx val="2"/>
              <c:layout>
                <c:manualLayout>
                  <c:x val="-7.4986151806046952E-2"/>
                  <c:y val="-5.207490708684944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55E3-43CC-B36F-FA57DF5BD577}"/>
                </c:ext>
              </c:extLst>
            </c:dLbl>
            <c:dLbl>
              <c:idx val="4"/>
              <c:layout>
                <c:manualLayout>
                  <c:x val="-5.6377909286402947E-2"/>
                  <c:y val="-5.554107105116980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55E3-43CC-B36F-FA57DF5BD577}"/>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2018</c:v>
                </c:pt>
                <c:pt idx="1">
                  <c:v>2019</c:v>
                </c:pt>
                <c:pt idx="2">
                  <c:v>2020</c:v>
                </c:pt>
                <c:pt idx="3">
                  <c:v>2021</c:v>
                </c:pt>
                <c:pt idx="4">
                  <c:v>H1 2022</c:v>
                </c:pt>
              </c:strCache>
            </c:strRef>
          </c:cat>
          <c:val>
            <c:numRef>
              <c:f>Sheet1!$D$2:$D$6</c:f>
              <c:numCache>
                <c:formatCode>0.0%</c:formatCode>
                <c:ptCount val="5"/>
                <c:pt idx="0">
                  <c:v>0.4223398140183372</c:v>
                </c:pt>
                <c:pt idx="1">
                  <c:v>0.43269779025239019</c:v>
                </c:pt>
                <c:pt idx="2">
                  <c:v>0.49089661060932022</c:v>
                </c:pt>
                <c:pt idx="3">
                  <c:v>0.45382870671582465</c:v>
                </c:pt>
                <c:pt idx="4">
                  <c:v>0.4321571600441681</c:v>
                </c:pt>
              </c:numCache>
            </c:numRef>
          </c:val>
          <c:smooth val="0"/>
          <c:extLst>
            <c:ext xmlns:c16="http://schemas.microsoft.com/office/drawing/2014/chart" uri="{C3380CC4-5D6E-409C-BE32-E72D297353CC}">
              <c16:uniqueId val="{0000000B-55E3-43CC-B36F-FA57DF5BD577}"/>
            </c:ext>
          </c:extLst>
        </c:ser>
        <c:dLbls>
          <c:showLegendKey val="0"/>
          <c:showVal val="0"/>
          <c:showCatName val="0"/>
          <c:showSerName val="0"/>
          <c:showPercent val="0"/>
          <c:showBubbleSize val="0"/>
        </c:dLbls>
        <c:marker val="1"/>
        <c:smooth val="0"/>
        <c:axId val="150623744"/>
        <c:axId val="150622208"/>
      </c:lineChart>
      <c:catAx>
        <c:axId val="150606592"/>
        <c:scaling>
          <c:orientation val="minMax"/>
        </c:scaling>
        <c:delete val="0"/>
        <c:axPos val="b"/>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150608128"/>
        <c:crosses val="autoZero"/>
        <c:auto val="1"/>
        <c:lblAlgn val="ctr"/>
        <c:lblOffset val="100"/>
        <c:noMultiLvlLbl val="0"/>
      </c:catAx>
      <c:valAx>
        <c:axId val="150608128"/>
        <c:scaling>
          <c:orientation val="minMax"/>
        </c:scaling>
        <c:delete val="0"/>
        <c:axPos val="l"/>
        <c:numFmt formatCode="#,##0"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150606592"/>
        <c:crosses val="autoZero"/>
        <c:crossBetween val="between"/>
      </c:valAx>
      <c:valAx>
        <c:axId val="150622208"/>
        <c:scaling>
          <c:orientation val="minMax"/>
          <c:max val="0.55000000000000004"/>
          <c:min val="0.25"/>
        </c:scaling>
        <c:delete val="0"/>
        <c:axPos val="r"/>
        <c:numFmt formatCode="0%"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150623744"/>
        <c:crosses val="max"/>
        <c:crossBetween val="between"/>
      </c:valAx>
      <c:catAx>
        <c:axId val="150623744"/>
        <c:scaling>
          <c:orientation val="minMax"/>
        </c:scaling>
        <c:delete val="1"/>
        <c:axPos val="b"/>
        <c:numFmt formatCode="General" sourceLinked="1"/>
        <c:majorTickMark val="out"/>
        <c:minorTickMark val="none"/>
        <c:tickLblPos val="nextTo"/>
        <c:crossAx val="150622208"/>
        <c:crosses val="autoZero"/>
        <c:auto val="1"/>
        <c:lblAlgn val="ctr"/>
        <c:lblOffset val="100"/>
        <c:noMultiLvlLbl val="0"/>
      </c:catAx>
      <c:spPr>
        <a:noFill/>
        <a:ln w="25400">
          <a:noFill/>
        </a:ln>
        <a:effectLst/>
      </c:spPr>
    </c:plotArea>
    <c:legend>
      <c:legendPos val="b"/>
      <c:layout>
        <c:manualLayout>
          <c:xMode val="edge"/>
          <c:yMode val="edge"/>
          <c:x val="0.12540973317069262"/>
          <c:y val="0.92235263682392532"/>
          <c:w val="0.7491805336586147"/>
          <c:h val="4.759718884957126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w="6350" cap="flat" cmpd="sng" algn="ctr">
      <a:solidFill>
        <a:srgbClr val="F36B23"/>
      </a:solidFill>
      <a:prstDash val="solid"/>
      <a:miter lim="800000"/>
    </a:ln>
    <a:effectLst/>
  </c:spPr>
  <c:txPr>
    <a:bodyPr/>
    <a:lstStyle/>
    <a:p>
      <a:pPr>
        <a:defRPr sz="1200">
          <a:solidFill>
            <a:schemeClr val="bg1"/>
          </a:solidFill>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055120474624698E-2"/>
          <c:y val="4.2866913078320641E-2"/>
          <c:w val="0.94788975905075057"/>
          <c:h val="0.76207512001326561"/>
        </c:manualLayout>
      </c:layout>
      <c:barChart>
        <c:barDir val="col"/>
        <c:grouping val="stacked"/>
        <c:varyColors val="0"/>
        <c:ser>
          <c:idx val="0"/>
          <c:order val="0"/>
          <c:tx>
            <c:strRef>
              <c:f>'Net Revenue'!$B$10</c:f>
              <c:strCache>
                <c:ptCount val="1"/>
                <c:pt idx="0">
                  <c:v>NII</c:v>
                </c:pt>
              </c:strCache>
            </c:strRef>
          </c:tx>
          <c:spPr>
            <a:solidFill>
              <a:srgbClr val="F2692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'Net Revenue'!$A$11:$A$15</c:f>
              <c:strCache>
                <c:ptCount val="5"/>
                <c:pt idx="0">
                  <c:v>2018</c:v>
                </c:pt>
                <c:pt idx="1">
                  <c:v>2019</c:v>
                </c:pt>
                <c:pt idx="2">
                  <c:v>2020</c:v>
                </c:pt>
                <c:pt idx="3">
                  <c:v>2021</c:v>
                </c:pt>
                <c:pt idx="4">
                  <c:v>H1 2022</c:v>
                </c:pt>
              </c:strCache>
            </c:strRef>
          </c:cat>
          <c:val>
            <c:numRef>
              <c:f>'Net Revenue'!$B$11:$B$15</c:f>
              <c:numCache>
                <c:formatCode>0%</c:formatCode>
                <c:ptCount val="5"/>
                <c:pt idx="0">
                  <c:v>0.59987443587872469</c:v>
                </c:pt>
                <c:pt idx="1">
                  <c:v>0.67066410144165156</c:v>
                </c:pt>
                <c:pt idx="2">
                  <c:v>0.7824185298967864</c:v>
                </c:pt>
                <c:pt idx="3">
                  <c:v>0.70272175233138146</c:v>
                </c:pt>
                <c:pt idx="4">
                  <c:v>0.71433986518779768</c:v>
                </c:pt>
              </c:numCache>
            </c:numRef>
          </c:val>
          <c:extLst>
            <c:ext xmlns:c16="http://schemas.microsoft.com/office/drawing/2014/chart" uri="{C3380CC4-5D6E-409C-BE32-E72D297353CC}">
              <c16:uniqueId val="{00000000-8294-46A8-BB73-4439CBA3EBC3}"/>
            </c:ext>
          </c:extLst>
        </c:ser>
        <c:ser>
          <c:idx val="1"/>
          <c:order val="1"/>
          <c:tx>
            <c:strRef>
              <c:f>'Net Revenue'!$C$10</c:f>
              <c:strCache>
                <c:ptCount val="1"/>
                <c:pt idx="0">
                  <c:v>Net Income from Islamic financing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'Net Revenue'!$A$11:$A$15</c:f>
              <c:strCache>
                <c:ptCount val="5"/>
                <c:pt idx="0">
                  <c:v>2018</c:v>
                </c:pt>
                <c:pt idx="1">
                  <c:v>2019</c:v>
                </c:pt>
                <c:pt idx="2">
                  <c:v>2020</c:v>
                </c:pt>
                <c:pt idx="3">
                  <c:v>2021</c:v>
                </c:pt>
                <c:pt idx="4">
                  <c:v>H1 2022</c:v>
                </c:pt>
              </c:strCache>
            </c:strRef>
          </c:cat>
          <c:val>
            <c:numRef>
              <c:f>'Net Revenue'!$C$11:$C$15</c:f>
              <c:numCache>
                <c:formatCode>0%</c:formatCode>
                <c:ptCount val="5"/>
                <c:pt idx="0">
                  <c:v>4.9324685172426441E-2</c:v>
                </c:pt>
                <c:pt idx="1">
                  <c:v>5.5933431675133621E-2</c:v>
                </c:pt>
                <c:pt idx="2">
                  <c:v>6.1957458919647414E-2</c:v>
                </c:pt>
                <c:pt idx="3">
                  <c:v>7.2354153112123162E-2</c:v>
                </c:pt>
                <c:pt idx="4">
                  <c:v>7.3487482901264056E-2</c:v>
                </c:pt>
              </c:numCache>
            </c:numRef>
          </c:val>
          <c:extLst>
            <c:ext xmlns:c16="http://schemas.microsoft.com/office/drawing/2014/chart" uri="{C3380CC4-5D6E-409C-BE32-E72D297353CC}">
              <c16:uniqueId val="{00000001-8294-46A8-BB73-4439CBA3EBC3}"/>
            </c:ext>
          </c:extLst>
        </c:ser>
        <c:ser>
          <c:idx val="2"/>
          <c:order val="2"/>
          <c:tx>
            <c:strRef>
              <c:f>'Net Revenue'!$D$10</c:f>
              <c:strCache>
                <c:ptCount val="1"/>
                <c:pt idx="0">
                  <c:v>Net F&amp;C</c:v>
                </c:pt>
              </c:strCache>
            </c:strRef>
          </c:tx>
          <c:spPr>
            <a:solidFill>
              <a:schemeClr val="accent5"/>
            </a:solidFill>
            <a:ln>
              <a:noFill/>
            </a:ln>
            <a:effectLst/>
          </c:spPr>
          <c:invertIfNegative val="0"/>
          <c:dLbls>
            <c:dLbl>
              <c:idx val="3"/>
              <c:layout>
                <c:manualLayout>
                  <c:x val="2.3686473158748859E-3"/>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294-46A8-BB73-4439CBA3EBC3}"/>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'Net Revenue'!$A$11:$A$15</c:f>
              <c:strCache>
                <c:ptCount val="5"/>
                <c:pt idx="0">
                  <c:v>2018</c:v>
                </c:pt>
                <c:pt idx="1">
                  <c:v>2019</c:v>
                </c:pt>
                <c:pt idx="2">
                  <c:v>2020</c:v>
                </c:pt>
                <c:pt idx="3">
                  <c:v>2021</c:v>
                </c:pt>
                <c:pt idx="4">
                  <c:v>H1 2022</c:v>
                </c:pt>
              </c:strCache>
            </c:strRef>
          </c:cat>
          <c:val>
            <c:numRef>
              <c:f>'Net Revenue'!$D$11:$D$15</c:f>
              <c:numCache>
                <c:formatCode>0%</c:formatCode>
                <c:ptCount val="5"/>
                <c:pt idx="0">
                  <c:v>0.16634800014676326</c:v>
                </c:pt>
                <c:pt idx="1">
                  <c:v>0.18366618721973504</c:v>
                </c:pt>
                <c:pt idx="2">
                  <c:v>0.13886958923832882</c:v>
                </c:pt>
                <c:pt idx="3">
                  <c:v>0.14638003325381332</c:v>
                </c:pt>
                <c:pt idx="4">
                  <c:v>0.16348863655091711</c:v>
                </c:pt>
              </c:numCache>
            </c:numRef>
          </c:val>
          <c:extLst>
            <c:ext xmlns:c16="http://schemas.microsoft.com/office/drawing/2014/chart" uri="{C3380CC4-5D6E-409C-BE32-E72D297353CC}">
              <c16:uniqueId val="{00000003-8294-46A8-BB73-4439CBA3EBC3}"/>
            </c:ext>
          </c:extLst>
        </c:ser>
        <c:ser>
          <c:idx val="3"/>
          <c:order val="3"/>
          <c:tx>
            <c:strRef>
              <c:f>'Net Revenue'!$E$10</c:f>
              <c:strCache>
                <c:ptCount val="1"/>
                <c:pt idx="0">
                  <c:v>Other Income**</c:v>
                </c:pt>
              </c:strCache>
            </c:strRef>
          </c:tx>
          <c:spPr>
            <a:solidFill>
              <a:schemeClr val="accent1">
                <a:lumMod val="60000"/>
              </a:schemeClr>
            </a:solidFill>
            <a:ln>
              <a:noFill/>
            </a:ln>
            <a:effectLst/>
          </c:spPr>
          <c:invertIfNegative val="0"/>
          <c:dLbls>
            <c:dLbl>
              <c:idx val="3"/>
              <c:layout>
                <c:manualLayout>
                  <c:x val="2.3687405697063063E-3"/>
                  <c:y val="-1.8076252869294786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0551242047779525E-2"/>
                      <c:h val="6.4210465427358754E-2"/>
                    </c:manualLayout>
                  </c15:layout>
                </c:ext>
                <c:ext xmlns:c16="http://schemas.microsoft.com/office/drawing/2014/chart" uri="{C3380CC4-5D6E-409C-BE32-E72D297353CC}">
                  <c16:uniqueId val="{00000004-8294-46A8-BB73-4439CBA3EBC3}"/>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'Net Revenue'!$A$11:$A$15</c:f>
              <c:strCache>
                <c:ptCount val="5"/>
                <c:pt idx="0">
                  <c:v>2018</c:v>
                </c:pt>
                <c:pt idx="1">
                  <c:v>2019</c:v>
                </c:pt>
                <c:pt idx="2">
                  <c:v>2020</c:v>
                </c:pt>
                <c:pt idx="3">
                  <c:v>2021</c:v>
                </c:pt>
                <c:pt idx="4">
                  <c:v>H1 2022</c:v>
                </c:pt>
              </c:strCache>
            </c:strRef>
          </c:cat>
          <c:val>
            <c:numRef>
              <c:f>'Net Revenue'!$E$11:$E$15</c:f>
              <c:numCache>
                <c:formatCode>0%</c:formatCode>
                <c:ptCount val="5"/>
                <c:pt idx="0">
                  <c:v>0.18445287880208566</c:v>
                </c:pt>
                <c:pt idx="1">
                  <c:v>8.9736279663479745E-2</c:v>
                </c:pt>
                <c:pt idx="2">
                  <c:v>1.6754421945237356E-2</c:v>
                </c:pt>
                <c:pt idx="3">
                  <c:v>7.8544061302681933E-2</c:v>
                </c:pt>
                <c:pt idx="4">
                  <c:v>4.8684015360021093E-2</c:v>
                </c:pt>
              </c:numCache>
            </c:numRef>
          </c:val>
          <c:extLst>
            <c:ext xmlns:c16="http://schemas.microsoft.com/office/drawing/2014/chart" uri="{C3380CC4-5D6E-409C-BE32-E72D297353CC}">
              <c16:uniqueId val="{00000005-8294-46A8-BB73-4439CBA3EBC3}"/>
            </c:ext>
          </c:extLst>
        </c:ser>
        <c:dLbls>
          <c:dLblPos val="ctr"/>
          <c:showLegendKey val="0"/>
          <c:showVal val="1"/>
          <c:showCatName val="0"/>
          <c:showSerName val="0"/>
          <c:showPercent val="0"/>
          <c:showBubbleSize val="0"/>
        </c:dLbls>
        <c:gapWidth val="150"/>
        <c:overlap val="100"/>
        <c:axId val="988007968"/>
        <c:axId val="987999232"/>
      </c:barChart>
      <c:catAx>
        <c:axId val="988007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crossAx val="987999232"/>
        <c:crosses val="autoZero"/>
        <c:auto val="1"/>
        <c:lblAlgn val="ctr"/>
        <c:lblOffset val="100"/>
        <c:noMultiLvlLbl val="0"/>
      </c:catAx>
      <c:valAx>
        <c:axId val="987999232"/>
        <c:scaling>
          <c:orientation val="minMax"/>
        </c:scaling>
        <c:delete val="1"/>
        <c:axPos val="l"/>
        <c:numFmt formatCode="0%" sourceLinked="1"/>
        <c:majorTickMark val="none"/>
        <c:minorTickMark val="none"/>
        <c:tickLblPos val="nextTo"/>
        <c:crossAx val="988007968"/>
        <c:crosses val="autoZero"/>
        <c:crossBetween val="between"/>
      </c:valAx>
      <c:spPr>
        <a:noFill/>
        <a:ln>
          <a:noFill/>
        </a:ln>
        <a:effectLst/>
      </c:spPr>
    </c:plotArea>
    <c:legend>
      <c:legendPos val="b"/>
      <c:layout>
        <c:manualLayout>
          <c:xMode val="edge"/>
          <c:yMode val="edge"/>
          <c:x val="4.2883706877097048E-2"/>
          <c:y val="0.87001653386138944"/>
          <c:w val="0.90949529161405596"/>
          <c:h val="8.10547702324905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ysClr val="windowText" lastClr="000000"/>
    </a:solidFill>
    <a:ln w="9525" cap="flat" cmpd="sng" algn="ctr">
      <a:solidFill>
        <a:srgbClr val="F26921"/>
      </a:solidFill>
      <a:round/>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kumimoji="0" lang="en-US" sz="1575" b="1" i="0" u="none" strike="noStrike" kern="1200" cap="none" spc="0" normalizeH="0" baseline="0" dirty="0">
                <a:ln>
                  <a:noFill/>
                </a:ln>
                <a:solidFill>
                  <a:srgbClr val="F36B23"/>
                </a:solidFill>
                <a:effectLst/>
                <a:uLnTx/>
                <a:uFillTx/>
                <a:latin typeface="Arial" panose="020B0604020202020204" pitchFamily="34" charset="0"/>
                <a:ea typeface="+mn-ea"/>
                <a:cs typeface="Arial" panose="020B0604020202020204" pitchFamily="34" charset="0"/>
              </a:rPr>
              <a:t>Return on Average Equity %</a:t>
            </a:r>
          </a:p>
        </c:rich>
      </c:tx>
      <c:layout>
        <c:manualLayout>
          <c:xMode val="edge"/>
          <c:yMode val="edge"/>
          <c:x val="0.26735043649435125"/>
          <c:y val="2.298850574712643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ROAE!$B$2</c:f>
              <c:strCache>
                <c:ptCount val="1"/>
                <c:pt idx="0">
                  <c:v>NPAT</c:v>
                </c:pt>
              </c:strCache>
            </c:strRef>
          </c:tx>
          <c:spPr>
            <a:solidFill>
              <a:srgbClr val="F26921"/>
            </a:solidFill>
            <a:ln>
              <a:noFill/>
            </a:ln>
            <a:effectLst/>
            <a:scene3d>
              <a:camera prst="orthographicFront"/>
              <a:lightRig rig="threePt" dir="t"/>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2692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ROAE!$A$3:$A$7</c:f>
              <c:strCache>
                <c:ptCount val="5"/>
                <c:pt idx="0">
                  <c:v>2018</c:v>
                </c:pt>
                <c:pt idx="1">
                  <c:v>2019</c:v>
                </c:pt>
                <c:pt idx="2">
                  <c:v>2020</c:v>
                </c:pt>
                <c:pt idx="3">
                  <c:v>2021</c:v>
                </c:pt>
                <c:pt idx="4">
                  <c:v>H1 2022</c:v>
                </c:pt>
              </c:strCache>
            </c:strRef>
          </c:cat>
          <c:val>
            <c:numRef>
              <c:f>ROAE!$B$3:$B$7</c:f>
              <c:numCache>
                <c:formatCode>_(* #,##0_);_(* \(#,##0\);_(* "-"??_);_(@_)</c:formatCode>
                <c:ptCount val="5"/>
                <c:pt idx="0">
                  <c:v>76.275000000000006</c:v>
                </c:pt>
                <c:pt idx="1">
                  <c:v>89.366</c:v>
                </c:pt>
                <c:pt idx="2">
                  <c:v>51.981999999999999</c:v>
                </c:pt>
                <c:pt idx="3">
                  <c:v>73.605194805194841</c:v>
                </c:pt>
                <c:pt idx="4">
                  <c:v>47.958441558441592</c:v>
                </c:pt>
              </c:numCache>
            </c:numRef>
          </c:val>
          <c:extLst>
            <c:ext xmlns:c16="http://schemas.microsoft.com/office/drawing/2014/chart" uri="{C3380CC4-5D6E-409C-BE32-E72D297353CC}">
              <c16:uniqueId val="{00000000-1A48-4BD4-BA15-572E9113869B}"/>
            </c:ext>
          </c:extLst>
        </c:ser>
        <c:ser>
          <c:idx val="1"/>
          <c:order val="1"/>
          <c:tx>
            <c:strRef>
              <c:f>ROAE!$C$2</c:f>
              <c:strCache>
                <c:ptCount val="1"/>
                <c:pt idx="0">
                  <c:v>Equity</c:v>
                </c:pt>
              </c:strCache>
            </c:strRef>
          </c:tx>
          <c:spPr>
            <a:solidFill>
              <a:schemeClr val="accent3"/>
            </a:solidFill>
            <a:ln>
              <a:noFill/>
            </a:ln>
            <a:effectLst/>
            <a:scene3d>
              <a:camera prst="orthographicFront"/>
              <a:lightRig rig="threePt" dir="t"/>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9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ROAE!$A$3:$A$7</c:f>
              <c:strCache>
                <c:ptCount val="5"/>
                <c:pt idx="0">
                  <c:v>2018</c:v>
                </c:pt>
                <c:pt idx="1">
                  <c:v>2019</c:v>
                </c:pt>
                <c:pt idx="2">
                  <c:v>2020</c:v>
                </c:pt>
                <c:pt idx="3">
                  <c:v>2021</c:v>
                </c:pt>
                <c:pt idx="4">
                  <c:v>H1 2022</c:v>
                </c:pt>
              </c:strCache>
            </c:strRef>
          </c:cat>
          <c:val>
            <c:numRef>
              <c:f>ROAE!$C$3:$C$7</c:f>
              <c:numCache>
                <c:formatCode>_(* #,##0_);_(* \(#,##0\);_(* "-"??_);_(@_)</c:formatCode>
                <c:ptCount val="5"/>
                <c:pt idx="0">
                  <c:v>741.36099999999999</c:v>
                </c:pt>
                <c:pt idx="1">
                  <c:v>873.01</c:v>
                </c:pt>
                <c:pt idx="2">
                  <c:v>861.56399999999996</c:v>
                </c:pt>
                <c:pt idx="3">
                  <c:v>1030.0727272727274</c:v>
                </c:pt>
                <c:pt idx="4">
                  <c:v>1028.5870129870129</c:v>
                </c:pt>
              </c:numCache>
            </c:numRef>
          </c:val>
          <c:extLst>
            <c:ext xmlns:c16="http://schemas.microsoft.com/office/drawing/2014/chart" uri="{C3380CC4-5D6E-409C-BE32-E72D297353CC}">
              <c16:uniqueId val="{00000003-1A48-4BD4-BA15-572E9113869B}"/>
            </c:ext>
          </c:extLst>
        </c:ser>
        <c:dLbls>
          <c:showLegendKey val="0"/>
          <c:showVal val="0"/>
          <c:showCatName val="0"/>
          <c:showSerName val="0"/>
          <c:showPercent val="0"/>
          <c:showBubbleSize val="0"/>
        </c:dLbls>
        <c:gapWidth val="230"/>
        <c:overlap val="-4"/>
        <c:axId val="987995904"/>
        <c:axId val="988007136"/>
      </c:barChart>
      <c:lineChart>
        <c:grouping val="standard"/>
        <c:varyColors val="0"/>
        <c:ser>
          <c:idx val="2"/>
          <c:order val="2"/>
          <c:tx>
            <c:strRef>
              <c:f>ROAE!$D$2</c:f>
              <c:strCache>
                <c:ptCount val="1"/>
                <c:pt idx="0">
                  <c:v>ROE</c:v>
                </c:pt>
              </c:strCache>
            </c:strRef>
          </c:tx>
          <c:spPr>
            <a:ln w="28575" cap="rnd">
              <a:solidFill>
                <a:schemeClr val="accent5"/>
              </a:solidFill>
              <a:round/>
            </a:ln>
            <a:effectLst/>
          </c:spPr>
          <c:marker>
            <c:symbol val="triangle"/>
            <c:size val="5"/>
            <c:spPr>
              <a:solidFill>
                <a:schemeClr val="accent5"/>
              </a:solidFill>
              <a:ln w="9525">
                <a:solidFill>
                  <a:schemeClr val="accent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9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ROAE!$A$3:$A$7</c:f>
              <c:strCache>
                <c:ptCount val="5"/>
                <c:pt idx="0">
                  <c:v>2018</c:v>
                </c:pt>
                <c:pt idx="1">
                  <c:v>2019</c:v>
                </c:pt>
                <c:pt idx="2">
                  <c:v>2020</c:v>
                </c:pt>
                <c:pt idx="3">
                  <c:v>2021</c:v>
                </c:pt>
                <c:pt idx="4">
                  <c:v>H1 2022</c:v>
                </c:pt>
              </c:strCache>
            </c:strRef>
          </c:cat>
          <c:val>
            <c:numRef>
              <c:f>ROAE!$D$3:$D$7</c:f>
              <c:numCache>
                <c:formatCode>0.0%</c:formatCode>
                <c:ptCount val="5"/>
                <c:pt idx="0">
                  <c:v>0.10143345652999897</c:v>
                </c:pt>
                <c:pt idx="1">
                  <c:v>0.11071334909007247</c:v>
                </c:pt>
                <c:pt idx="2">
                  <c:v>5.9936119650619721E-2</c:v>
                </c:pt>
                <c:pt idx="3">
                  <c:v>7.7821716922062981E-2</c:v>
                </c:pt>
                <c:pt idx="4">
                  <c:v>9.3183813955366304E-2</c:v>
                </c:pt>
              </c:numCache>
            </c:numRef>
          </c:val>
          <c:smooth val="0"/>
          <c:extLst>
            <c:ext xmlns:c16="http://schemas.microsoft.com/office/drawing/2014/chart" uri="{C3380CC4-5D6E-409C-BE32-E72D297353CC}">
              <c16:uniqueId val="{00000004-1A48-4BD4-BA15-572E9113869B}"/>
            </c:ext>
          </c:extLst>
        </c:ser>
        <c:dLbls>
          <c:showLegendKey val="0"/>
          <c:showVal val="0"/>
          <c:showCatName val="0"/>
          <c:showSerName val="0"/>
          <c:showPercent val="0"/>
          <c:showBubbleSize val="0"/>
        </c:dLbls>
        <c:marker val="1"/>
        <c:smooth val="0"/>
        <c:axId val="784937168"/>
        <c:axId val="784953392"/>
      </c:lineChart>
      <c:catAx>
        <c:axId val="987995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bg1">
                    <a:lumMod val="95000"/>
                  </a:schemeClr>
                </a:solidFill>
                <a:latin typeface="+mn-lt"/>
                <a:ea typeface="+mn-ea"/>
                <a:cs typeface="+mn-cs"/>
              </a:defRPr>
            </a:pPr>
            <a:endParaRPr lang="en-US"/>
          </a:p>
        </c:txPr>
        <c:crossAx val="988007136"/>
        <c:crosses val="autoZero"/>
        <c:auto val="1"/>
        <c:lblAlgn val="ctr"/>
        <c:lblOffset val="100"/>
        <c:noMultiLvlLbl val="0"/>
      </c:catAx>
      <c:valAx>
        <c:axId val="988007136"/>
        <c:scaling>
          <c:orientation val="minMax"/>
        </c:scaling>
        <c:delete val="0"/>
        <c:axPos val="l"/>
        <c:numFmt formatCode="_(* #,##0_);_(* \(#,##0\);_(* &quot;-&quot;??_);_(@_)"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700" b="1" i="0" u="none" strike="noStrike" kern="1200" baseline="0">
                <a:solidFill>
                  <a:schemeClr val="bg1">
                    <a:lumMod val="95000"/>
                  </a:schemeClr>
                </a:solidFill>
                <a:latin typeface="+mn-lt"/>
                <a:ea typeface="+mn-ea"/>
                <a:cs typeface="+mn-cs"/>
              </a:defRPr>
            </a:pPr>
            <a:endParaRPr lang="en-US"/>
          </a:p>
        </c:txPr>
        <c:crossAx val="987995904"/>
        <c:crosses val="autoZero"/>
        <c:crossBetween val="between"/>
      </c:valAx>
      <c:valAx>
        <c:axId val="784953392"/>
        <c:scaling>
          <c:orientation val="minMax"/>
        </c:scaling>
        <c:delete val="0"/>
        <c:axPos val="r"/>
        <c:numFmt formatCode="0%" sourceLinked="0"/>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700" b="1" i="0" u="none" strike="noStrike" kern="1200" baseline="0">
                <a:solidFill>
                  <a:schemeClr val="bg1">
                    <a:lumMod val="95000"/>
                  </a:schemeClr>
                </a:solidFill>
                <a:latin typeface="+mn-lt"/>
                <a:ea typeface="+mn-ea"/>
                <a:cs typeface="+mn-cs"/>
              </a:defRPr>
            </a:pPr>
            <a:endParaRPr lang="en-US"/>
          </a:p>
        </c:txPr>
        <c:crossAx val="784937168"/>
        <c:crosses val="max"/>
        <c:crossBetween val="between"/>
      </c:valAx>
      <c:catAx>
        <c:axId val="784937168"/>
        <c:scaling>
          <c:orientation val="minMax"/>
        </c:scaling>
        <c:delete val="1"/>
        <c:axPos val="b"/>
        <c:numFmt formatCode="General" sourceLinked="1"/>
        <c:majorTickMark val="out"/>
        <c:minorTickMark val="none"/>
        <c:tickLblPos val="nextTo"/>
        <c:crossAx val="784953392"/>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bg1">
                  <a:lumMod val="95000"/>
                </a:schemeClr>
              </a:solidFill>
              <a:latin typeface="+mn-lt"/>
              <a:ea typeface="+mn-ea"/>
              <a:cs typeface="+mn-cs"/>
            </a:defRPr>
          </a:pPr>
          <a:endParaRPr lang="en-US"/>
        </a:p>
      </c:txPr>
    </c:legend>
    <c:plotVisOnly val="1"/>
    <c:dispBlanksAs val="gap"/>
    <c:showDLblsOverMax val="0"/>
  </c:chart>
  <c:spPr>
    <a:solidFill>
      <a:sysClr val="windowText" lastClr="000000"/>
    </a:solidFill>
    <a:ln w="9525" cap="flat" cmpd="sng" algn="ctr">
      <a:solidFill>
        <a:srgbClr val="F36B23"/>
      </a:solidFill>
      <a:round/>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lumMod val="95000"/>
                  </a:schemeClr>
                </a:solidFill>
                <a:latin typeface="+mn-lt"/>
                <a:ea typeface="+mn-ea"/>
                <a:cs typeface="+mn-cs"/>
              </a:defRPr>
            </a:pPr>
            <a:r>
              <a:rPr kumimoji="0" lang="en-US" sz="1575" b="1" i="0" u="none" strike="noStrike" kern="1200" cap="none" spc="0" normalizeH="0" baseline="0" dirty="0">
                <a:ln>
                  <a:noFill/>
                </a:ln>
                <a:solidFill>
                  <a:srgbClr val="F36B23"/>
                </a:solidFill>
                <a:effectLst/>
                <a:uLnTx/>
                <a:uFillTx/>
                <a:latin typeface="Arial" panose="020B0604020202020204" pitchFamily="34" charset="0"/>
                <a:ea typeface="+mn-ea"/>
                <a:cs typeface="Arial" panose="020B0604020202020204" pitchFamily="34" charset="0"/>
              </a:rPr>
              <a:t>Return on Average Assets %</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lumMod val="95000"/>
                </a:schemeClr>
              </a:solidFill>
              <a:latin typeface="+mn-lt"/>
              <a:ea typeface="+mn-ea"/>
              <a:cs typeface="+mn-cs"/>
            </a:defRPr>
          </a:pPr>
          <a:endParaRPr lang="en-US"/>
        </a:p>
      </c:txPr>
    </c:title>
    <c:autoTitleDeleted val="0"/>
    <c:plotArea>
      <c:layout/>
      <c:barChart>
        <c:barDir val="col"/>
        <c:grouping val="clustered"/>
        <c:varyColors val="0"/>
        <c:ser>
          <c:idx val="0"/>
          <c:order val="0"/>
          <c:tx>
            <c:strRef>
              <c:f>ROAA!$B$2</c:f>
              <c:strCache>
                <c:ptCount val="1"/>
                <c:pt idx="0">
                  <c:v>NPAT</c:v>
                </c:pt>
              </c:strCache>
            </c:strRef>
          </c:tx>
          <c:spPr>
            <a:solidFill>
              <a:schemeClr val="accent1"/>
            </a:solidFill>
            <a:ln>
              <a:noFill/>
            </a:ln>
            <a:effectLst/>
            <a:scene3d>
              <a:camera prst="orthographicFront"/>
              <a:lightRig rig="threePt" dir="t"/>
            </a:scene3d>
            <a:sp3d/>
          </c:spPr>
          <c:invertIfNegative val="0"/>
          <c:dLbls>
            <c:spPr>
              <a:noFill/>
              <a:ln>
                <a:noFill/>
              </a:ln>
              <a:effectLst/>
            </c:spPr>
            <c:txPr>
              <a:bodyPr rot="0" spcFirstLastPara="1" vertOverflow="ellipsis" vert="horz" wrap="square" anchor="ctr" anchorCtr="1"/>
              <a:lstStyle/>
              <a:p>
                <a:pPr>
                  <a:defRPr sz="900" b="1" i="0" u="none" strike="noStrike" kern="1200" baseline="0">
                    <a:solidFill>
                      <a:srgbClr val="F2692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ROAA!$A$3:$A$7</c:f>
              <c:strCache>
                <c:ptCount val="5"/>
                <c:pt idx="0">
                  <c:v>2018</c:v>
                </c:pt>
                <c:pt idx="1">
                  <c:v>2019</c:v>
                </c:pt>
                <c:pt idx="2">
                  <c:v>2020</c:v>
                </c:pt>
                <c:pt idx="3">
                  <c:v>2021</c:v>
                </c:pt>
                <c:pt idx="4">
                  <c:v>H1 2022</c:v>
                </c:pt>
              </c:strCache>
            </c:strRef>
          </c:cat>
          <c:val>
            <c:numRef>
              <c:f>ROAA!$B$3:$B$7</c:f>
              <c:numCache>
                <c:formatCode>_(* #,##0_);_(* \(#,##0\);_(* "-"??_);_(@_)</c:formatCode>
                <c:ptCount val="5"/>
                <c:pt idx="0">
                  <c:v>76.275000000000006</c:v>
                </c:pt>
                <c:pt idx="1">
                  <c:v>89.366</c:v>
                </c:pt>
                <c:pt idx="2">
                  <c:v>51.981999999999999</c:v>
                </c:pt>
                <c:pt idx="3">
                  <c:v>73.605194805194841</c:v>
                </c:pt>
                <c:pt idx="4">
                  <c:v>47.958441558441592</c:v>
                </c:pt>
              </c:numCache>
            </c:numRef>
          </c:val>
          <c:extLst>
            <c:ext xmlns:c16="http://schemas.microsoft.com/office/drawing/2014/chart" uri="{C3380CC4-5D6E-409C-BE32-E72D297353CC}">
              <c16:uniqueId val="{00000000-02D6-4E8F-BED3-6E0C949A3C14}"/>
            </c:ext>
          </c:extLst>
        </c:ser>
        <c:ser>
          <c:idx val="1"/>
          <c:order val="1"/>
          <c:tx>
            <c:strRef>
              <c:f>ROAA!$C$2</c:f>
              <c:strCache>
                <c:ptCount val="1"/>
                <c:pt idx="0">
                  <c:v>Assets</c:v>
                </c:pt>
              </c:strCache>
            </c:strRef>
          </c:tx>
          <c:spPr>
            <a:solidFill>
              <a:schemeClr val="accent3"/>
            </a:solidFill>
            <a:ln>
              <a:noFill/>
            </a:ln>
            <a:effectLst/>
            <a:scene3d>
              <a:camera prst="orthographicFront"/>
              <a:lightRig rig="threePt" dir="t"/>
            </a:scene3d>
            <a:sp3d/>
          </c:spPr>
          <c:invertIfNegative val="0"/>
          <c:dLbls>
            <c:dLbl>
              <c:idx val="2"/>
              <c:layout>
                <c:manualLayout>
                  <c:x val="1.6666666666666566E-2"/>
                  <c:y val="-2.777777777777777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2D6-4E8F-BED3-6E0C949A3C14}"/>
                </c:ext>
              </c:extLst>
            </c:dLbl>
            <c:spPr>
              <a:noFill/>
              <a:ln>
                <a:noFill/>
              </a:ln>
              <a:effectLst/>
            </c:spPr>
            <c:txPr>
              <a:bodyPr rot="0" spcFirstLastPara="1" vertOverflow="ellipsis" vert="horz" wrap="square" anchor="ctr" anchorCtr="1"/>
              <a:lstStyle/>
              <a:p>
                <a:pPr>
                  <a:defRPr sz="900" b="1" i="0" u="none" strike="noStrike" kern="1200" baseline="0">
                    <a:solidFill>
                      <a:schemeClr val="bg1">
                        <a:lumMod val="9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ROAA!$A$3:$A$7</c:f>
              <c:strCache>
                <c:ptCount val="5"/>
                <c:pt idx="0">
                  <c:v>2018</c:v>
                </c:pt>
                <c:pt idx="1">
                  <c:v>2019</c:v>
                </c:pt>
                <c:pt idx="2">
                  <c:v>2020</c:v>
                </c:pt>
                <c:pt idx="3">
                  <c:v>2021</c:v>
                </c:pt>
                <c:pt idx="4">
                  <c:v>H1 2022</c:v>
                </c:pt>
              </c:strCache>
            </c:strRef>
          </c:cat>
          <c:val>
            <c:numRef>
              <c:f>ROAA!$C$3:$C$7</c:f>
              <c:numCache>
                <c:formatCode>_(* #,##0_);_(* \(#,##0\);_(* "-"??_);_(@_)</c:formatCode>
                <c:ptCount val="5"/>
                <c:pt idx="0">
                  <c:v>7912.7349999999997</c:v>
                </c:pt>
                <c:pt idx="1">
                  <c:v>9104.1679999999997</c:v>
                </c:pt>
                <c:pt idx="2">
                  <c:v>9379.1869999999999</c:v>
                </c:pt>
                <c:pt idx="3">
                  <c:v>10737.623376623376</c:v>
                </c:pt>
                <c:pt idx="4">
                  <c:v>11333.903896103895</c:v>
                </c:pt>
              </c:numCache>
            </c:numRef>
          </c:val>
          <c:extLst>
            <c:ext xmlns:c16="http://schemas.microsoft.com/office/drawing/2014/chart" uri="{C3380CC4-5D6E-409C-BE32-E72D297353CC}">
              <c16:uniqueId val="{00000002-02D6-4E8F-BED3-6E0C949A3C14}"/>
            </c:ext>
          </c:extLst>
        </c:ser>
        <c:dLbls>
          <c:showLegendKey val="0"/>
          <c:showVal val="0"/>
          <c:showCatName val="0"/>
          <c:showSerName val="0"/>
          <c:showPercent val="0"/>
          <c:showBubbleSize val="0"/>
        </c:dLbls>
        <c:gapWidth val="230"/>
        <c:overlap val="-4"/>
        <c:axId val="987995904"/>
        <c:axId val="988007136"/>
      </c:barChart>
      <c:lineChart>
        <c:grouping val="standard"/>
        <c:varyColors val="0"/>
        <c:ser>
          <c:idx val="2"/>
          <c:order val="2"/>
          <c:tx>
            <c:strRef>
              <c:f>ROAA!$D$2</c:f>
              <c:strCache>
                <c:ptCount val="1"/>
                <c:pt idx="0">
                  <c:v>ROA</c:v>
                </c:pt>
              </c:strCache>
            </c:strRef>
          </c:tx>
          <c:spPr>
            <a:ln w="28575" cap="rnd">
              <a:solidFill>
                <a:schemeClr val="accent5"/>
              </a:solidFill>
              <a:round/>
            </a:ln>
            <a:effectLst/>
          </c:spPr>
          <c:marker>
            <c:symbol val="triangle"/>
            <c:size val="5"/>
            <c:spPr>
              <a:solidFill>
                <a:schemeClr val="accent5"/>
              </a:solidFill>
              <a:ln w="9525">
                <a:solidFill>
                  <a:schemeClr val="accent5"/>
                </a:solidFill>
              </a:ln>
              <a:effectLst/>
            </c:spPr>
          </c:marker>
          <c:dLbls>
            <c:dLbl>
              <c:idx val="3"/>
              <c:layout>
                <c:manualLayout>
                  <c:x val="-6.7187548247645515E-2"/>
                  <c:y val="5.179706339766336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2D6-4E8F-BED3-6E0C949A3C14}"/>
                </c:ext>
              </c:extLst>
            </c:dLbl>
            <c:dLbl>
              <c:idx val="4"/>
              <c:layout>
                <c:manualLayout>
                  <c:x val="-5.9834607071174925E-2"/>
                  <c:y val="-5.623088777143440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2D6-4E8F-BED3-6E0C949A3C14}"/>
                </c:ext>
              </c:extLst>
            </c:dLbl>
            <c:spPr>
              <a:noFill/>
              <a:ln>
                <a:noFill/>
              </a:ln>
              <a:effectLst/>
            </c:spPr>
            <c:txPr>
              <a:bodyPr rot="0" spcFirstLastPara="1" vertOverflow="ellipsis" vert="horz" wrap="square" anchor="ctr" anchorCtr="1"/>
              <a:lstStyle/>
              <a:p>
                <a:pPr>
                  <a:defRPr sz="900" b="1" i="0" u="none" strike="noStrike" kern="1200" baseline="0">
                    <a:solidFill>
                      <a:schemeClr val="bg1">
                        <a:lumMod val="9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ROAA!$A$3:$A$7</c:f>
              <c:strCache>
                <c:ptCount val="5"/>
                <c:pt idx="0">
                  <c:v>2018</c:v>
                </c:pt>
                <c:pt idx="1">
                  <c:v>2019</c:v>
                </c:pt>
                <c:pt idx="2">
                  <c:v>2020</c:v>
                </c:pt>
                <c:pt idx="3">
                  <c:v>2021</c:v>
                </c:pt>
                <c:pt idx="4">
                  <c:v>H1 2022</c:v>
                </c:pt>
              </c:strCache>
            </c:strRef>
          </c:cat>
          <c:val>
            <c:numRef>
              <c:f>ROAA!$D$3:$D$7</c:f>
              <c:numCache>
                <c:formatCode>0.0%</c:formatCode>
                <c:ptCount val="5"/>
                <c:pt idx="0">
                  <c:v>9.9727960625013053E-3</c:v>
                </c:pt>
                <c:pt idx="1">
                  <c:v>1.050323070657931E-2</c:v>
                </c:pt>
                <c:pt idx="2">
                  <c:v>5.6247164876451847E-3</c:v>
                </c:pt>
                <c:pt idx="3">
                  <c:v>7.3177798447818833E-3</c:v>
                </c:pt>
                <c:pt idx="4">
                  <c:v>8.6914586319002101E-3</c:v>
                </c:pt>
              </c:numCache>
            </c:numRef>
          </c:val>
          <c:smooth val="0"/>
          <c:extLst>
            <c:ext xmlns:c16="http://schemas.microsoft.com/office/drawing/2014/chart" uri="{C3380CC4-5D6E-409C-BE32-E72D297353CC}">
              <c16:uniqueId val="{00000005-02D6-4E8F-BED3-6E0C949A3C14}"/>
            </c:ext>
          </c:extLst>
        </c:ser>
        <c:dLbls>
          <c:showLegendKey val="0"/>
          <c:showVal val="0"/>
          <c:showCatName val="0"/>
          <c:showSerName val="0"/>
          <c:showPercent val="0"/>
          <c:showBubbleSize val="0"/>
        </c:dLbls>
        <c:marker val="1"/>
        <c:smooth val="0"/>
        <c:axId val="784937168"/>
        <c:axId val="784953392"/>
      </c:lineChart>
      <c:catAx>
        <c:axId val="987995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lumMod val="95000"/>
                  </a:schemeClr>
                </a:solidFill>
                <a:latin typeface="+mn-lt"/>
                <a:ea typeface="+mn-ea"/>
                <a:cs typeface="+mn-cs"/>
              </a:defRPr>
            </a:pPr>
            <a:endParaRPr lang="en-US"/>
          </a:p>
        </c:txPr>
        <c:crossAx val="988007136"/>
        <c:crosses val="autoZero"/>
        <c:auto val="1"/>
        <c:lblAlgn val="ctr"/>
        <c:lblOffset val="100"/>
        <c:noMultiLvlLbl val="0"/>
      </c:catAx>
      <c:valAx>
        <c:axId val="988007136"/>
        <c:scaling>
          <c:orientation val="minMax"/>
        </c:scaling>
        <c:delete val="0"/>
        <c:axPos val="l"/>
        <c:numFmt formatCode="_(* #,##0_);_(* \(#,##0\);_(* &quot;-&quot;??_);_(@_)"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bg1">
                    <a:lumMod val="95000"/>
                  </a:schemeClr>
                </a:solidFill>
                <a:latin typeface="+mn-lt"/>
                <a:ea typeface="+mn-ea"/>
                <a:cs typeface="+mn-cs"/>
              </a:defRPr>
            </a:pPr>
            <a:endParaRPr lang="en-US"/>
          </a:p>
        </c:txPr>
        <c:crossAx val="987995904"/>
        <c:crosses val="autoZero"/>
        <c:crossBetween val="between"/>
      </c:valAx>
      <c:valAx>
        <c:axId val="784953392"/>
        <c:scaling>
          <c:orientation val="minMax"/>
        </c:scaling>
        <c:delete val="0"/>
        <c:axPos val="r"/>
        <c:numFmt formatCode="0%" sourceLinked="0"/>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bg1">
                    <a:lumMod val="95000"/>
                  </a:schemeClr>
                </a:solidFill>
                <a:latin typeface="+mn-lt"/>
                <a:ea typeface="+mn-ea"/>
                <a:cs typeface="+mn-cs"/>
              </a:defRPr>
            </a:pPr>
            <a:endParaRPr lang="en-US"/>
          </a:p>
        </c:txPr>
        <c:crossAx val="784937168"/>
        <c:crosses val="max"/>
        <c:crossBetween val="between"/>
      </c:valAx>
      <c:catAx>
        <c:axId val="784937168"/>
        <c:scaling>
          <c:orientation val="minMax"/>
        </c:scaling>
        <c:delete val="1"/>
        <c:axPos val="b"/>
        <c:numFmt formatCode="General" sourceLinked="1"/>
        <c:majorTickMark val="out"/>
        <c:minorTickMark val="none"/>
        <c:tickLblPos val="nextTo"/>
        <c:crossAx val="784953392"/>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bg1">
                  <a:lumMod val="95000"/>
                </a:schemeClr>
              </a:solidFill>
              <a:latin typeface="+mn-lt"/>
              <a:ea typeface="+mn-ea"/>
              <a:cs typeface="+mn-cs"/>
            </a:defRPr>
          </a:pPr>
          <a:endParaRPr lang="en-US"/>
        </a:p>
      </c:txPr>
    </c:legend>
    <c:plotVisOnly val="1"/>
    <c:dispBlanksAs val="gap"/>
    <c:showDLblsOverMax val="0"/>
  </c:chart>
  <c:spPr>
    <a:solidFill>
      <a:sysClr val="windowText" lastClr="000000"/>
    </a:solidFill>
    <a:ln w="9525" cap="flat" cmpd="sng" algn="ctr">
      <a:solidFill>
        <a:srgbClr val="F36B23"/>
      </a:solidFill>
      <a:round/>
    </a:ln>
    <a:effectLst/>
  </c:spPr>
  <c:txPr>
    <a:bodyPr/>
    <a:lstStyle/>
    <a:p>
      <a:pPr>
        <a:defRPr>
          <a:solidFill>
            <a:schemeClr val="bg1">
              <a:lumMod val="95000"/>
            </a:schemeClr>
          </a:solidFill>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21716627737257"/>
          <c:y val="0.12000195520863136"/>
          <c:w val="0.46394511027479607"/>
          <c:h val="0.84007726492290791"/>
        </c:manualLayout>
      </c:layout>
      <c:pieChart>
        <c:varyColors val="1"/>
        <c:ser>
          <c:idx val="0"/>
          <c:order val="0"/>
          <c:spPr>
            <a:effectLst>
              <a:outerShdw blurRad="50800" dist="38100" dir="2700000" algn="tl" rotWithShape="0">
                <a:prstClr val="black">
                  <a:alpha val="40000"/>
                </a:prstClr>
              </a:outerShdw>
            </a:effectLst>
          </c:spPr>
          <c:dPt>
            <c:idx val="0"/>
            <c:bubble3D val="0"/>
            <c:spPr>
              <a:solidFill>
                <a:schemeClr val="accent1"/>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A044-4B32-A48F-F612CCF47B8E}"/>
              </c:ext>
            </c:extLst>
          </c:dPt>
          <c:dPt>
            <c:idx val="1"/>
            <c:bubble3D val="0"/>
            <c:spPr>
              <a:solidFill>
                <a:schemeClr val="accent3"/>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A044-4B32-A48F-F612CCF47B8E}"/>
              </c:ext>
            </c:extLst>
          </c:dPt>
          <c:dPt>
            <c:idx val="2"/>
            <c:bubble3D val="0"/>
            <c:spPr>
              <a:solidFill>
                <a:schemeClr val="accent5"/>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A044-4B32-A48F-F612CCF47B8E}"/>
              </c:ext>
            </c:extLst>
          </c:dPt>
          <c:dPt>
            <c:idx val="3"/>
            <c:bubble3D val="0"/>
            <c:spPr>
              <a:solidFill>
                <a:schemeClr val="accent1">
                  <a:lumMod val="60000"/>
                </a:schemeClr>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A044-4B32-A48F-F612CCF47B8E}"/>
              </c:ext>
            </c:extLst>
          </c:dPt>
          <c:dPt>
            <c:idx val="4"/>
            <c:bubble3D val="0"/>
            <c:spPr>
              <a:solidFill>
                <a:schemeClr val="accent3">
                  <a:lumMod val="60000"/>
                </a:schemeClr>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A044-4B32-A48F-F612CCF47B8E}"/>
              </c:ext>
            </c:extLst>
          </c:dPt>
          <c:dPt>
            <c:idx val="5"/>
            <c:bubble3D val="0"/>
            <c:spPr>
              <a:solidFill>
                <a:schemeClr val="accent5">
                  <a:lumMod val="60000"/>
                </a:schemeClr>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A044-4B32-A48F-F612CCF47B8E}"/>
              </c:ext>
            </c:extLst>
          </c:dPt>
          <c:dPt>
            <c:idx val="6"/>
            <c:bubble3D val="0"/>
            <c:spPr>
              <a:solidFill>
                <a:schemeClr val="accent1">
                  <a:lumMod val="80000"/>
                  <a:lumOff val="20000"/>
                </a:schemeClr>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A044-4B32-A48F-F612CCF47B8E}"/>
              </c:ext>
            </c:extLst>
          </c:dPt>
          <c:dPt>
            <c:idx val="7"/>
            <c:bubble3D val="0"/>
            <c:spPr>
              <a:solidFill>
                <a:schemeClr val="accent3">
                  <a:lumMod val="80000"/>
                  <a:lumOff val="20000"/>
                </a:schemeClr>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F-A044-4B32-A48F-F612CCF47B8E}"/>
              </c:ext>
            </c:extLst>
          </c:dPt>
          <c:dLbls>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A044-4B32-A48F-F612CCF47B8E}"/>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9-A044-4B32-A48F-F612CCF47B8E}"/>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B-A044-4B32-A48F-F612CCF47B8E}"/>
                </c:ext>
              </c:extLst>
            </c:dLbl>
            <c:dLbl>
              <c:idx val="7"/>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F-A044-4B32-A48F-F612CCF47B8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95000"/>
                      </a:schemeClr>
                    </a:solidFill>
                    <a:latin typeface="+mn-lt"/>
                    <a:ea typeface="+mn-ea"/>
                    <a:cs typeface="+mn-cs"/>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'Gross Loans'!$A$4:$A$11</c:f>
              <c:strCache>
                <c:ptCount val="8"/>
                <c:pt idx="0">
                  <c:v>Personal</c:v>
                </c:pt>
                <c:pt idx="1">
                  <c:v>Construction</c:v>
                </c:pt>
                <c:pt idx="2">
                  <c:v>Wholesale and retail</c:v>
                </c:pt>
                <c:pt idx="3">
                  <c:v>Services</c:v>
                </c:pt>
                <c:pt idx="4">
                  <c:v>Financial services</c:v>
                </c:pt>
                <c:pt idx="5">
                  <c:v>Communication, Utilities &amp; Transport</c:v>
                </c:pt>
                <c:pt idx="6">
                  <c:v>Manufacturing</c:v>
                </c:pt>
                <c:pt idx="7">
                  <c:v>Others</c:v>
                </c:pt>
              </c:strCache>
            </c:strRef>
          </c:cat>
          <c:val>
            <c:numRef>
              <c:f>'Gross Loans'!$B$4:$B$11</c:f>
              <c:numCache>
                <c:formatCode>#,##0</c:formatCode>
                <c:ptCount val="8"/>
                <c:pt idx="0">
                  <c:v>916167</c:v>
                </c:pt>
                <c:pt idx="1">
                  <c:v>459208</c:v>
                </c:pt>
                <c:pt idx="2">
                  <c:v>336749</c:v>
                </c:pt>
                <c:pt idx="3">
                  <c:v>436341</c:v>
                </c:pt>
                <c:pt idx="4">
                  <c:v>71800</c:v>
                </c:pt>
                <c:pt idx="5">
                  <c:v>139786</c:v>
                </c:pt>
                <c:pt idx="6">
                  <c:v>302287</c:v>
                </c:pt>
                <c:pt idx="7">
                  <c:v>87125</c:v>
                </c:pt>
              </c:numCache>
            </c:numRef>
          </c:val>
          <c:extLst>
            <c:ext xmlns:c16="http://schemas.microsoft.com/office/drawing/2014/chart" uri="{C3380CC4-5D6E-409C-BE32-E72D297353CC}">
              <c16:uniqueId val="{00000010-A044-4B32-A48F-F612CCF47B8E}"/>
            </c:ext>
          </c:extLst>
        </c:ser>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68343435312097911"/>
          <c:y val="0.1494333142256126"/>
          <c:w val="0.27556334231398866"/>
          <c:h val="0.84268637462275919"/>
        </c:manualLayout>
      </c:layout>
      <c:overlay val="0"/>
      <c:spPr>
        <a:noFill/>
        <a:ln>
          <a:noFill/>
        </a:ln>
        <a:effectLst/>
      </c:spPr>
      <c:txPr>
        <a:bodyPr rot="0" spcFirstLastPara="1" vertOverflow="ellipsis" vert="horz" wrap="square" anchor="ctr" anchorCtr="1"/>
        <a:lstStyle/>
        <a:p>
          <a:pPr rtl="0">
            <a:defRPr sz="1000" b="0" i="0" u="none" strike="noStrike" kern="1200" baseline="0">
              <a:solidFill>
                <a:schemeClr val="bg1">
                  <a:lumMod val="95000"/>
                </a:schemeClr>
              </a:solidFill>
              <a:latin typeface="+mn-lt"/>
              <a:ea typeface="+mn-ea"/>
              <a:cs typeface="+mn-cs"/>
            </a:defRPr>
          </a:pPr>
          <a:endParaRPr lang="en-US"/>
        </a:p>
      </c:txPr>
    </c:legend>
    <c:plotVisOnly val="1"/>
    <c:dispBlanksAs val="gap"/>
    <c:showDLblsOverMax val="0"/>
  </c:chart>
  <c:spPr>
    <a:noFill/>
    <a:ln w="6350" cap="flat" cmpd="sng" algn="ctr">
      <a:solidFill>
        <a:srgbClr val="F36B23"/>
      </a:solidFill>
      <a:prstDash val="solid"/>
      <a:miter lim="800000"/>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sz="1575" b="1" i="0" u="none" strike="noStrike" kern="1200" spc="0" baseline="0" dirty="0">
                <a:solidFill>
                  <a:srgbClr val="F36B23"/>
                </a:solidFill>
                <a:latin typeface="Arial" panose="020B0604020202020204" pitchFamily="34" charset="0"/>
                <a:ea typeface="+mn-ea"/>
                <a:cs typeface="Arial" panose="020B0604020202020204" pitchFamily="34" charset="0"/>
              </a:rPr>
              <a:t>Non Performing Loans %</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NPL!$B$2</c:f>
              <c:strCache>
                <c:ptCount val="1"/>
                <c:pt idx="0">
                  <c:v>NPL</c:v>
                </c:pt>
              </c:strCache>
            </c:strRef>
          </c:tx>
          <c:spPr>
            <a:solidFill>
              <a:srgbClr val="F36B23"/>
            </a:solidFill>
            <a:ln>
              <a:noFill/>
            </a:ln>
            <a:effectLst/>
            <a:scene3d>
              <a:camera prst="orthographicFront"/>
              <a:lightRig rig="threePt" dir="t"/>
            </a:scene3d>
            <a:sp3d/>
          </c:spPr>
          <c:invertIfNegative val="0"/>
          <c:dLbls>
            <c:dLbl>
              <c:idx val="0"/>
              <c:layout>
                <c:manualLayout>
                  <c:x val="0"/>
                  <c:y val="-1.8518518518518517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556-4367-98D4-E37D7B828DAC}"/>
                </c:ext>
              </c:extLst>
            </c:dLbl>
            <c:dLbl>
              <c:idx val="1"/>
              <c:layout>
                <c:manualLayout>
                  <c:x val="0"/>
                  <c:y val="-9.259259259259343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556-4367-98D4-E37D7B828DAC}"/>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NPL!$A$3:$A$7</c:f>
              <c:strCache>
                <c:ptCount val="5"/>
                <c:pt idx="0">
                  <c:v>2018</c:v>
                </c:pt>
                <c:pt idx="1">
                  <c:v>2019</c:v>
                </c:pt>
                <c:pt idx="2">
                  <c:v>2020</c:v>
                </c:pt>
                <c:pt idx="3">
                  <c:v>2021</c:v>
                </c:pt>
                <c:pt idx="4">
                  <c:v>H1 2022</c:v>
                </c:pt>
              </c:strCache>
            </c:strRef>
          </c:cat>
          <c:val>
            <c:numRef>
              <c:f>NPL!$B$3:$B$7</c:f>
              <c:numCache>
                <c:formatCode>_(* #,##0_);_(* \(#,##0\);_(* "-"??_);_(@_)</c:formatCode>
                <c:ptCount val="5"/>
                <c:pt idx="0">
                  <c:v>199.96363636363637</c:v>
                </c:pt>
                <c:pt idx="1">
                  <c:v>322.00779220779219</c:v>
                </c:pt>
                <c:pt idx="2">
                  <c:v>408.01558441558444</c:v>
                </c:pt>
                <c:pt idx="3">
                  <c:v>384.39220779220784</c:v>
                </c:pt>
                <c:pt idx="4">
                  <c:v>383.69610389610392</c:v>
                </c:pt>
              </c:numCache>
            </c:numRef>
          </c:val>
          <c:extLst>
            <c:ext xmlns:c16="http://schemas.microsoft.com/office/drawing/2014/chart" uri="{C3380CC4-5D6E-409C-BE32-E72D297353CC}">
              <c16:uniqueId val="{00000002-7556-4367-98D4-E37D7B828DAC}"/>
            </c:ext>
          </c:extLst>
        </c:ser>
        <c:dLbls>
          <c:showLegendKey val="0"/>
          <c:showVal val="0"/>
          <c:showCatName val="0"/>
          <c:showSerName val="0"/>
          <c:showPercent val="0"/>
          <c:showBubbleSize val="0"/>
        </c:dLbls>
        <c:gapWidth val="230"/>
        <c:overlap val="-4"/>
        <c:axId val="987995904"/>
        <c:axId val="988007136"/>
      </c:barChart>
      <c:lineChart>
        <c:grouping val="standard"/>
        <c:varyColors val="0"/>
        <c:ser>
          <c:idx val="2"/>
          <c:order val="1"/>
          <c:tx>
            <c:strRef>
              <c:f>NPL!$C$2</c:f>
              <c:strCache>
                <c:ptCount val="1"/>
                <c:pt idx="0">
                  <c:v>NPL %</c:v>
                </c:pt>
              </c:strCache>
            </c:strRef>
          </c:tx>
          <c:spPr>
            <a:ln w="28575" cap="rnd">
              <a:solidFill>
                <a:srgbClr val="3F4E63"/>
              </a:solidFill>
              <a:round/>
            </a:ln>
            <a:effectLst/>
          </c:spPr>
          <c:marker>
            <c:symbol val="circle"/>
            <c:size val="5"/>
            <c:spPr>
              <a:solidFill>
                <a:srgbClr val="646658"/>
              </a:solidFill>
              <a:ln w="9525">
                <a:solidFill>
                  <a:srgbClr val="3F4E63"/>
                </a:solidFill>
              </a:ln>
              <a:effectLst/>
            </c:spPr>
          </c:marker>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NPL!$A$3:$A$7</c:f>
              <c:strCache>
                <c:ptCount val="5"/>
                <c:pt idx="0">
                  <c:v>2018</c:v>
                </c:pt>
                <c:pt idx="1">
                  <c:v>2019</c:v>
                </c:pt>
                <c:pt idx="2">
                  <c:v>2020</c:v>
                </c:pt>
                <c:pt idx="3">
                  <c:v>2021</c:v>
                </c:pt>
                <c:pt idx="4">
                  <c:v>H1 2022</c:v>
                </c:pt>
              </c:strCache>
            </c:strRef>
          </c:cat>
          <c:val>
            <c:numRef>
              <c:f>NPL!$C$3:$C$7</c:f>
              <c:numCache>
                <c:formatCode>0.0%</c:formatCode>
                <c:ptCount val="5"/>
                <c:pt idx="0">
                  <c:v>3.2890723129373772E-2</c:v>
                </c:pt>
                <c:pt idx="1">
                  <c:v>4.8248189812355388E-2</c:v>
                </c:pt>
                <c:pt idx="2">
                  <c:v>5.9680613773507279E-2</c:v>
                </c:pt>
                <c:pt idx="3">
                  <c:v>5.3825419727415863E-2</c:v>
                </c:pt>
                <c:pt idx="4">
                  <c:v>5.1426667659994894E-2</c:v>
                </c:pt>
              </c:numCache>
            </c:numRef>
          </c:val>
          <c:smooth val="0"/>
          <c:extLst>
            <c:ext xmlns:c16="http://schemas.microsoft.com/office/drawing/2014/chart" uri="{C3380CC4-5D6E-409C-BE32-E72D297353CC}">
              <c16:uniqueId val="{00000003-7556-4367-98D4-E37D7B828DAC}"/>
            </c:ext>
          </c:extLst>
        </c:ser>
        <c:dLbls>
          <c:showLegendKey val="0"/>
          <c:showVal val="0"/>
          <c:showCatName val="0"/>
          <c:showSerName val="0"/>
          <c:showPercent val="0"/>
          <c:showBubbleSize val="0"/>
        </c:dLbls>
        <c:marker val="1"/>
        <c:smooth val="0"/>
        <c:axId val="784937168"/>
        <c:axId val="784953392"/>
      </c:lineChart>
      <c:catAx>
        <c:axId val="987995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988007136"/>
        <c:crosses val="autoZero"/>
        <c:auto val="1"/>
        <c:lblAlgn val="ctr"/>
        <c:lblOffset val="100"/>
        <c:noMultiLvlLbl val="0"/>
      </c:catAx>
      <c:valAx>
        <c:axId val="988007136"/>
        <c:scaling>
          <c:orientation val="minMax"/>
        </c:scaling>
        <c:delete val="0"/>
        <c:axPos val="l"/>
        <c:numFmt formatCode="_(* #,##0_);_(* \(#,##0\);_(* &quot;-&quot;??_);_(@_)"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987995904"/>
        <c:crosses val="autoZero"/>
        <c:crossBetween val="between"/>
      </c:valAx>
      <c:valAx>
        <c:axId val="784953392"/>
        <c:scaling>
          <c:orientation val="minMax"/>
        </c:scaling>
        <c:delete val="0"/>
        <c:axPos val="r"/>
        <c:numFmt formatCode="0%" sourceLinked="0"/>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784937168"/>
        <c:crosses val="max"/>
        <c:crossBetween val="between"/>
      </c:valAx>
      <c:catAx>
        <c:axId val="784937168"/>
        <c:scaling>
          <c:orientation val="minMax"/>
        </c:scaling>
        <c:delete val="1"/>
        <c:axPos val="b"/>
        <c:numFmt formatCode="General" sourceLinked="1"/>
        <c:majorTickMark val="out"/>
        <c:minorTickMark val="none"/>
        <c:tickLblPos val="nextTo"/>
        <c:crossAx val="784953392"/>
        <c:crosses val="autoZero"/>
        <c:auto val="1"/>
        <c:lblAlgn val="ctr"/>
        <c:lblOffset val="100"/>
        <c:noMultiLvlLbl val="0"/>
      </c:catAx>
      <c:spPr>
        <a:noFill/>
        <a:ln>
          <a:noFill/>
        </a:ln>
        <a:effectLst/>
      </c:spPr>
    </c:plotArea>
    <c:legend>
      <c:legendPos val="b"/>
      <c:layout>
        <c:manualLayout>
          <c:xMode val="edge"/>
          <c:yMode val="edge"/>
          <c:x val="0.28862746417635282"/>
          <c:y val="0.89482704317132777"/>
          <c:w val="0.44748645599593379"/>
          <c:h val="7.758674993212055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ysClr val="windowText" lastClr="000000"/>
    </a:solidFill>
    <a:ln w="9525" cap="flat" cmpd="sng" algn="ctr">
      <a:solidFill>
        <a:srgbClr val="FF7429"/>
      </a:solidFill>
      <a:round/>
    </a:ln>
    <a:effectLst/>
  </c:spPr>
  <c:txPr>
    <a:bodyPr/>
    <a:lstStyle/>
    <a:p>
      <a:pPr>
        <a:defRPr>
          <a:solidFill>
            <a:schemeClr val="bg1"/>
          </a:solidFill>
        </a:defRPr>
      </a:pPr>
      <a:endParaRPr lang="en-US"/>
    </a:p>
  </c:txPr>
  <c:externalData r:id="rId4">
    <c:autoUpdate val="0"/>
  </c:externalData>
  <c:userShapes r:id="rId5"/>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sz="1575" b="1" i="0" u="none" strike="noStrike" kern="1200" spc="0" baseline="0" dirty="0">
                <a:solidFill>
                  <a:srgbClr val="F36B23"/>
                </a:solidFill>
                <a:latin typeface="Arial" panose="020B0604020202020204" pitchFamily="34" charset="0"/>
                <a:ea typeface="+mn-ea"/>
                <a:cs typeface="Arial" panose="020B0604020202020204" pitchFamily="34" charset="0"/>
              </a:rPr>
              <a:t>Coverage Ratio</a:t>
            </a:r>
          </a:p>
        </c:rich>
      </c:tx>
      <c:layout>
        <c:manualLayout>
          <c:xMode val="edge"/>
          <c:yMode val="edge"/>
          <c:x val="0.371359285615044"/>
          <c:y val="3.218390804597701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Coverage!$B$2</c:f>
              <c:strCache>
                <c:ptCount val="1"/>
                <c:pt idx="0">
                  <c:v>Provision</c:v>
                </c:pt>
              </c:strCache>
            </c:strRef>
          </c:tx>
          <c:spPr>
            <a:solidFill>
              <a:srgbClr val="FF7429"/>
            </a:solidFill>
            <a:ln>
              <a:noFill/>
            </a:ln>
            <a:effectLst/>
            <a:scene3d>
              <a:camera prst="orthographicFront"/>
              <a:lightRig rig="threePt" dir="t"/>
            </a:scene3d>
            <a:sp3d/>
          </c:spPr>
          <c:invertIfNegative val="0"/>
          <c:dLbls>
            <c:dLbl>
              <c:idx val="1"/>
              <c:layout>
                <c:manualLayout>
                  <c:x val="-2.7777777777778286E-3"/>
                  <c:y val="9.259259259259258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9F0-4735-BC31-E375129036BD}"/>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Coverage!$A$3:$A$7</c:f>
              <c:strCache>
                <c:ptCount val="5"/>
                <c:pt idx="0">
                  <c:v>2018</c:v>
                </c:pt>
                <c:pt idx="1">
                  <c:v>2019</c:v>
                </c:pt>
                <c:pt idx="2">
                  <c:v>2020</c:v>
                </c:pt>
                <c:pt idx="3">
                  <c:v>2021</c:v>
                </c:pt>
                <c:pt idx="4">
                  <c:v>H1 2022</c:v>
                </c:pt>
              </c:strCache>
            </c:strRef>
          </c:cat>
          <c:val>
            <c:numRef>
              <c:f>Coverage!$B$3:$B$7</c:f>
              <c:numCache>
                <c:formatCode>_(* #,##0_);_(* \(#,##0\);_(* "-"??_);_(@_)</c:formatCode>
                <c:ptCount val="5"/>
                <c:pt idx="0">
                  <c:v>230.46753246753246</c:v>
                </c:pt>
                <c:pt idx="1">
                  <c:v>299.56363636363636</c:v>
                </c:pt>
                <c:pt idx="2">
                  <c:v>334.06233766233765</c:v>
                </c:pt>
                <c:pt idx="3">
                  <c:v>356.50649350649348</c:v>
                </c:pt>
                <c:pt idx="4">
                  <c:v>366.17922077922083</c:v>
                </c:pt>
              </c:numCache>
            </c:numRef>
          </c:val>
          <c:extLst>
            <c:ext xmlns:c16="http://schemas.microsoft.com/office/drawing/2014/chart" uri="{C3380CC4-5D6E-409C-BE32-E72D297353CC}">
              <c16:uniqueId val="{00000001-79F0-4735-BC31-E375129036BD}"/>
            </c:ext>
          </c:extLst>
        </c:ser>
        <c:dLbls>
          <c:showLegendKey val="0"/>
          <c:showVal val="0"/>
          <c:showCatName val="0"/>
          <c:showSerName val="0"/>
          <c:showPercent val="0"/>
          <c:showBubbleSize val="0"/>
        </c:dLbls>
        <c:gapWidth val="230"/>
        <c:overlap val="-4"/>
        <c:axId val="987995904"/>
        <c:axId val="988007136"/>
      </c:barChart>
      <c:lineChart>
        <c:grouping val="standard"/>
        <c:varyColors val="0"/>
        <c:ser>
          <c:idx val="2"/>
          <c:order val="1"/>
          <c:tx>
            <c:strRef>
              <c:f>Coverage!$C$2</c:f>
              <c:strCache>
                <c:ptCount val="1"/>
                <c:pt idx="0">
                  <c:v>Coverage %</c:v>
                </c:pt>
              </c:strCache>
            </c:strRef>
          </c:tx>
          <c:spPr>
            <a:ln w="28575" cap="rnd">
              <a:solidFill>
                <a:srgbClr val="3E4D61"/>
              </a:solidFill>
              <a:round/>
            </a:ln>
            <a:effectLst/>
          </c:spPr>
          <c:marker>
            <c:symbol val="triangle"/>
            <c:size val="5"/>
            <c:spPr>
              <a:solidFill>
                <a:srgbClr val="3B485C"/>
              </a:solidFill>
              <a:ln w="9525">
                <a:solidFill>
                  <a:srgbClr val="3E4D61"/>
                </a:solidFill>
              </a:ln>
              <a:effectLst/>
            </c:spPr>
          </c:marker>
          <c:dLbls>
            <c:dLbl>
              <c:idx val="1"/>
              <c:layout>
                <c:manualLayout>
                  <c:x val="-4.4490605640280963E-2"/>
                  <c:y val="-5.317361934849237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79F0-4735-BC31-E375129036BD}"/>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Coverage!$A$3:$A$7</c:f>
              <c:strCache>
                <c:ptCount val="5"/>
                <c:pt idx="0">
                  <c:v>2018</c:v>
                </c:pt>
                <c:pt idx="1">
                  <c:v>2019</c:v>
                </c:pt>
                <c:pt idx="2">
                  <c:v>2020</c:v>
                </c:pt>
                <c:pt idx="3">
                  <c:v>2021</c:v>
                </c:pt>
                <c:pt idx="4">
                  <c:v>H1 2022</c:v>
                </c:pt>
              </c:strCache>
            </c:strRef>
          </c:cat>
          <c:val>
            <c:numRef>
              <c:f>Coverage!$C$3:$C$7</c:f>
              <c:numCache>
                <c:formatCode>0%</c:formatCode>
                <c:ptCount val="5"/>
                <c:pt idx="0">
                  <c:v>1.1525472163770039</c:v>
                </c:pt>
                <c:pt idx="1">
                  <c:v>0.93029933937228537</c:v>
                </c:pt>
                <c:pt idx="2">
                  <c:v>0.8187489655348027</c:v>
                </c:pt>
                <c:pt idx="3">
                  <c:v>0.92745504794210443</c:v>
                </c:pt>
                <c:pt idx="4">
                  <c:v>0.95434698726670841</c:v>
                </c:pt>
              </c:numCache>
            </c:numRef>
          </c:val>
          <c:smooth val="0"/>
          <c:extLst>
            <c:ext xmlns:c16="http://schemas.microsoft.com/office/drawing/2014/chart" uri="{C3380CC4-5D6E-409C-BE32-E72D297353CC}">
              <c16:uniqueId val="{00000003-79F0-4735-BC31-E375129036BD}"/>
            </c:ext>
          </c:extLst>
        </c:ser>
        <c:dLbls>
          <c:showLegendKey val="0"/>
          <c:showVal val="0"/>
          <c:showCatName val="0"/>
          <c:showSerName val="0"/>
          <c:showPercent val="0"/>
          <c:showBubbleSize val="0"/>
        </c:dLbls>
        <c:marker val="1"/>
        <c:smooth val="0"/>
        <c:axId val="784937168"/>
        <c:axId val="784953392"/>
      </c:lineChart>
      <c:catAx>
        <c:axId val="987995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988007136"/>
        <c:crosses val="autoZero"/>
        <c:auto val="1"/>
        <c:lblAlgn val="ctr"/>
        <c:lblOffset val="100"/>
        <c:noMultiLvlLbl val="0"/>
      </c:catAx>
      <c:valAx>
        <c:axId val="988007136"/>
        <c:scaling>
          <c:orientation val="minMax"/>
        </c:scaling>
        <c:delete val="0"/>
        <c:axPos val="l"/>
        <c:numFmt formatCode="_(* #,##0_);_(* \(#,##0\);_(* &quot;-&quot;??_);_(@_)"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987995904"/>
        <c:crosses val="autoZero"/>
        <c:crossBetween val="between"/>
      </c:valAx>
      <c:valAx>
        <c:axId val="784953392"/>
        <c:scaling>
          <c:orientation val="minMax"/>
        </c:scaling>
        <c:delete val="0"/>
        <c:axPos val="r"/>
        <c:numFmt formatCode="0%" sourceLinked="0"/>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784937168"/>
        <c:crosses val="max"/>
        <c:crossBetween val="between"/>
      </c:valAx>
      <c:catAx>
        <c:axId val="784937168"/>
        <c:scaling>
          <c:orientation val="minMax"/>
        </c:scaling>
        <c:delete val="1"/>
        <c:axPos val="b"/>
        <c:numFmt formatCode="General" sourceLinked="1"/>
        <c:majorTickMark val="out"/>
        <c:minorTickMark val="none"/>
        <c:tickLblPos val="nextTo"/>
        <c:crossAx val="784953392"/>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ysClr val="windowText" lastClr="000000"/>
    </a:solidFill>
    <a:ln w="9525" cap="flat" cmpd="sng" algn="ctr">
      <a:solidFill>
        <a:srgbClr val="FF7429"/>
      </a:solidFill>
      <a:round/>
    </a:ln>
    <a:effectLst/>
  </c:spPr>
  <c:txPr>
    <a:bodyPr/>
    <a:lstStyle/>
    <a:p>
      <a:pPr>
        <a:defRPr>
          <a:solidFill>
            <a:schemeClr val="bg1"/>
          </a:solidFill>
        </a:defRPr>
      </a:pPr>
      <a:endParaRPr lang="en-US"/>
    </a:p>
  </c:txPr>
  <c:externalData r:id="rId4">
    <c:autoUpdate val="0"/>
  </c:externalData>
  <c:userShapes r:id="rId5"/>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sz="1575" b="1" i="0" u="none" strike="noStrike" kern="1200" spc="0" baseline="0" dirty="0">
                <a:solidFill>
                  <a:srgbClr val="F36B23"/>
                </a:solidFill>
                <a:latin typeface="Arial" panose="020B0604020202020204" pitchFamily="34" charset="0"/>
                <a:ea typeface="+mn-ea"/>
                <a:cs typeface="Arial" panose="020B0604020202020204" pitchFamily="34" charset="0"/>
              </a:rPr>
              <a:t>Net Loans to Deposits %</a:t>
            </a:r>
          </a:p>
        </c:rich>
      </c:tx>
      <c:layout>
        <c:manualLayout>
          <c:xMode val="edge"/>
          <c:yMode val="edge"/>
          <c:x val="0.29971857899140786"/>
          <c:y val="2.571699626833559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'Net Loans'!$B$2</c:f>
              <c:strCache>
                <c:ptCount val="1"/>
                <c:pt idx="0">
                  <c:v>Net Loans</c:v>
                </c:pt>
              </c:strCache>
            </c:strRef>
          </c:tx>
          <c:spPr>
            <a:solidFill>
              <a:srgbClr val="F26921"/>
            </a:solidFill>
            <a:ln>
              <a:noFill/>
            </a:ln>
            <a:effectLst/>
            <a:scene3d>
              <a:camera prst="orthographicFront"/>
              <a:lightRig rig="threePt" dir="t"/>
            </a:scene3d>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'Net Loans'!$A$3:$A$7</c:f>
              <c:strCache>
                <c:ptCount val="5"/>
                <c:pt idx="0">
                  <c:v>2018</c:v>
                </c:pt>
                <c:pt idx="1">
                  <c:v>2019</c:v>
                </c:pt>
                <c:pt idx="2">
                  <c:v>2020</c:v>
                </c:pt>
                <c:pt idx="3">
                  <c:v>2021</c:v>
                </c:pt>
                <c:pt idx="4">
                  <c:v>H1 2022</c:v>
                </c:pt>
              </c:strCache>
            </c:strRef>
          </c:cat>
          <c:val>
            <c:numRef>
              <c:f>'Net Loans'!$B$3:$B$7</c:f>
              <c:numCache>
                <c:formatCode>_(* #,##0.0_);_(* \(#,##0.0\);_(* "-"??_);_(@_)</c:formatCode>
                <c:ptCount val="5"/>
                <c:pt idx="0">
                  <c:v>5.8491688311688304</c:v>
                </c:pt>
                <c:pt idx="1">
                  <c:v>6.3744233766233753</c:v>
                </c:pt>
                <c:pt idx="2">
                  <c:v>6.5025896103896104</c:v>
                </c:pt>
                <c:pt idx="3">
                  <c:v>6.784955844155844</c:v>
                </c:pt>
                <c:pt idx="4">
                  <c:v>7.0948545454545444</c:v>
                </c:pt>
              </c:numCache>
            </c:numRef>
          </c:val>
          <c:extLst>
            <c:ext xmlns:c16="http://schemas.microsoft.com/office/drawing/2014/chart" uri="{C3380CC4-5D6E-409C-BE32-E72D297353CC}">
              <c16:uniqueId val="{00000000-47AF-4230-B8D4-952B9FE6CF56}"/>
            </c:ext>
          </c:extLst>
        </c:ser>
        <c:ser>
          <c:idx val="1"/>
          <c:order val="1"/>
          <c:tx>
            <c:strRef>
              <c:f>'Net Loans'!$C$2</c:f>
              <c:strCache>
                <c:ptCount val="1"/>
                <c:pt idx="0">
                  <c:v>Deposits</c:v>
                </c:pt>
              </c:strCache>
            </c:strRef>
          </c:tx>
          <c:spPr>
            <a:solidFill>
              <a:schemeClr val="accent3"/>
            </a:solidFill>
            <a:ln>
              <a:noFill/>
            </a:ln>
            <a:effectLst/>
            <a:scene3d>
              <a:camera prst="orthographicFront"/>
              <a:lightRig rig="threePt" dir="t"/>
            </a:scene3d>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'Net Loans'!$A$3:$A$7</c:f>
              <c:strCache>
                <c:ptCount val="5"/>
                <c:pt idx="0">
                  <c:v>2018</c:v>
                </c:pt>
                <c:pt idx="1">
                  <c:v>2019</c:v>
                </c:pt>
                <c:pt idx="2">
                  <c:v>2020</c:v>
                </c:pt>
                <c:pt idx="3">
                  <c:v>2021</c:v>
                </c:pt>
                <c:pt idx="4">
                  <c:v>H1 2022</c:v>
                </c:pt>
              </c:strCache>
            </c:strRef>
          </c:cat>
          <c:val>
            <c:numRef>
              <c:f>'Net Loans'!$C$3:$C$7</c:f>
              <c:numCache>
                <c:formatCode>_(* #,##0.0_);_(* \(#,##0.0\);_(* "-"??_);_(@_)</c:formatCode>
                <c:ptCount val="5"/>
                <c:pt idx="0">
                  <c:v>4.722994805194805</c:v>
                </c:pt>
                <c:pt idx="1">
                  <c:v>5.4475584415584413</c:v>
                </c:pt>
                <c:pt idx="2">
                  <c:v>5.7962727272727275</c:v>
                </c:pt>
                <c:pt idx="3">
                  <c:v>6.2193896103896105</c:v>
                </c:pt>
                <c:pt idx="4">
                  <c:v>6.6700779220779225</c:v>
                </c:pt>
              </c:numCache>
            </c:numRef>
          </c:val>
          <c:extLst>
            <c:ext xmlns:c16="http://schemas.microsoft.com/office/drawing/2014/chart" uri="{C3380CC4-5D6E-409C-BE32-E72D297353CC}">
              <c16:uniqueId val="{00000001-47AF-4230-B8D4-952B9FE6CF56}"/>
            </c:ext>
          </c:extLst>
        </c:ser>
        <c:dLbls>
          <c:showLegendKey val="0"/>
          <c:showVal val="0"/>
          <c:showCatName val="0"/>
          <c:showSerName val="0"/>
          <c:showPercent val="0"/>
          <c:showBubbleSize val="0"/>
        </c:dLbls>
        <c:gapWidth val="230"/>
        <c:overlap val="-4"/>
        <c:axId val="987995904"/>
        <c:axId val="988007136"/>
      </c:barChart>
      <c:lineChart>
        <c:grouping val="standard"/>
        <c:varyColors val="0"/>
        <c:ser>
          <c:idx val="2"/>
          <c:order val="2"/>
          <c:tx>
            <c:strRef>
              <c:f>'Net Loans'!$D$2</c:f>
              <c:strCache>
                <c:ptCount val="1"/>
                <c:pt idx="0">
                  <c:v>LTD</c:v>
                </c:pt>
              </c:strCache>
            </c:strRef>
          </c:tx>
          <c:spPr>
            <a:ln w="28575" cap="rnd">
              <a:solidFill>
                <a:schemeClr val="accent5"/>
              </a:solidFill>
              <a:round/>
            </a:ln>
            <a:effectLst/>
          </c:spPr>
          <c:marker>
            <c:symbol val="triangle"/>
            <c:size val="5"/>
            <c:spPr>
              <a:solidFill>
                <a:schemeClr val="accent5"/>
              </a:solidFill>
              <a:ln w="9525">
                <a:solidFill>
                  <a:schemeClr val="accent5"/>
                </a:solidFill>
              </a:ln>
              <a:effectLst/>
            </c:spPr>
          </c:marker>
          <c:dLbls>
            <c:dLbl>
              <c:idx val="0"/>
              <c:layout>
                <c:manualLayout>
                  <c:x val="-7.1527777777777773E-2"/>
                  <c:y val="-5.045129775444737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47AF-4230-B8D4-952B9FE6CF56}"/>
                </c:ext>
              </c:extLst>
            </c:dLbl>
            <c:dLbl>
              <c:idx val="1"/>
              <c:layout>
                <c:manualLayout>
                  <c:x val="-7.7083333333333379E-2"/>
                  <c:y val="6.065981335666379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47AF-4230-B8D4-952B9FE6CF56}"/>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'Net Loans'!$A$3:$A$7</c:f>
              <c:strCache>
                <c:ptCount val="5"/>
                <c:pt idx="0">
                  <c:v>2018</c:v>
                </c:pt>
                <c:pt idx="1">
                  <c:v>2019</c:v>
                </c:pt>
                <c:pt idx="2">
                  <c:v>2020</c:v>
                </c:pt>
                <c:pt idx="3">
                  <c:v>2021</c:v>
                </c:pt>
                <c:pt idx="4">
                  <c:v>H1 2022</c:v>
                </c:pt>
              </c:strCache>
            </c:strRef>
          </c:cat>
          <c:val>
            <c:numRef>
              <c:f>'Net Loans'!$D$3:$D$7</c:f>
              <c:numCache>
                <c:formatCode>0%</c:formatCode>
                <c:ptCount val="5"/>
                <c:pt idx="0">
                  <c:v>1.2384449004126261</c:v>
                </c:pt>
                <c:pt idx="1">
                  <c:v>1.1701431834111313</c:v>
                </c:pt>
                <c:pt idx="2">
                  <c:v>1.1218570823614817</c:v>
                </c:pt>
                <c:pt idx="3">
                  <c:v>1.0909359710833109</c:v>
                </c:pt>
                <c:pt idx="4">
                  <c:v>1.0636839071955386</c:v>
                </c:pt>
              </c:numCache>
            </c:numRef>
          </c:val>
          <c:smooth val="0"/>
          <c:extLst>
            <c:ext xmlns:c16="http://schemas.microsoft.com/office/drawing/2014/chart" uri="{C3380CC4-5D6E-409C-BE32-E72D297353CC}">
              <c16:uniqueId val="{00000004-47AF-4230-B8D4-952B9FE6CF56}"/>
            </c:ext>
          </c:extLst>
        </c:ser>
        <c:dLbls>
          <c:showLegendKey val="0"/>
          <c:showVal val="0"/>
          <c:showCatName val="0"/>
          <c:showSerName val="0"/>
          <c:showPercent val="0"/>
          <c:showBubbleSize val="0"/>
        </c:dLbls>
        <c:marker val="1"/>
        <c:smooth val="0"/>
        <c:axId val="784937168"/>
        <c:axId val="784953392"/>
      </c:lineChart>
      <c:catAx>
        <c:axId val="987995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988007136"/>
        <c:crosses val="autoZero"/>
        <c:auto val="1"/>
        <c:lblAlgn val="ctr"/>
        <c:lblOffset val="100"/>
        <c:noMultiLvlLbl val="0"/>
      </c:catAx>
      <c:valAx>
        <c:axId val="988007136"/>
        <c:scaling>
          <c:orientation val="minMax"/>
        </c:scaling>
        <c:delete val="0"/>
        <c:axPos val="l"/>
        <c:numFmt formatCode="_(* #,##0.0_);_(* \(#,##0.0\);_(* &quot;-&quot;??_);_(@_)"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987995904"/>
        <c:crosses val="autoZero"/>
        <c:crossBetween val="between"/>
      </c:valAx>
      <c:valAx>
        <c:axId val="784953392"/>
        <c:scaling>
          <c:orientation val="minMax"/>
        </c:scaling>
        <c:delete val="0"/>
        <c:axPos val="r"/>
        <c:numFmt formatCode="0%" sourceLinked="0"/>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784937168"/>
        <c:crosses val="max"/>
        <c:crossBetween val="between"/>
      </c:valAx>
      <c:catAx>
        <c:axId val="784937168"/>
        <c:scaling>
          <c:orientation val="minMax"/>
        </c:scaling>
        <c:delete val="1"/>
        <c:axPos val="b"/>
        <c:numFmt formatCode="General" sourceLinked="1"/>
        <c:majorTickMark val="out"/>
        <c:minorTickMark val="none"/>
        <c:tickLblPos val="nextTo"/>
        <c:crossAx val="784953392"/>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ysClr val="windowText" lastClr="000000"/>
    </a:solidFill>
    <a:ln w="9525" cap="flat" cmpd="sng" algn="ctr">
      <a:solidFill>
        <a:srgbClr val="FF7429"/>
      </a:solidFill>
      <a:round/>
    </a:ln>
    <a:effectLst/>
  </c:spPr>
  <c:txPr>
    <a:bodyPr/>
    <a:lstStyle/>
    <a:p>
      <a:pPr>
        <a:defRPr>
          <a:solidFill>
            <a:schemeClr val="bg1"/>
          </a:solidFill>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bg1"/>
                </a:solidFill>
                <a:latin typeface="+mn-lt"/>
                <a:ea typeface="+mn-ea"/>
                <a:cs typeface="+mn-cs"/>
              </a:defRPr>
            </a:pPr>
            <a:r>
              <a:rPr lang="en-US" sz="1575" b="1" i="0" u="none" strike="noStrike" kern="1200" spc="0" baseline="0" dirty="0">
                <a:solidFill>
                  <a:srgbClr val="F36B23"/>
                </a:solidFill>
                <a:latin typeface="Arial" panose="020B0604020202020204" pitchFamily="34" charset="0"/>
                <a:ea typeface="+mn-ea"/>
                <a:cs typeface="Arial" panose="020B0604020202020204" pitchFamily="34" charset="0"/>
              </a:rPr>
              <a:t>LCR Ratio</a:t>
            </a:r>
          </a:p>
        </c:rich>
      </c:tx>
      <c:layout>
        <c:manualLayout>
          <c:xMode val="edge"/>
          <c:yMode val="edge"/>
          <c:x val="0.33935621667626925"/>
          <c:y val="1.8390804597701149E-2"/>
        </c:manualLayout>
      </c:layout>
      <c:overlay val="0"/>
      <c:spPr>
        <a:noFill/>
        <a:ln>
          <a:noFill/>
        </a:ln>
        <a:effectLst/>
      </c:spPr>
      <c:txPr>
        <a:bodyPr rot="0" spcFirstLastPara="1" vertOverflow="ellipsis" vert="horz" wrap="square" anchor="ctr" anchorCtr="1"/>
        <a:lstStyle/>
        <a:p>
          <a:pPr>
            <a:defRPr sz="126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LCR!$B$2</c:f>
              <c:strCache>
                <c:ptCount val="1"/>
                <c:pt idx="0">
                  <c:v>LCR</c:v>
                </c:pt>
              </c:strCache>
            </c:strRef>
          </c:tx>
          <c:spPr>
            <a:solidFill>
              <a:srgbClr val="F26921"/>
            </a:solidFill>
            <a:ln>
              <a:noFill/>
            </a:ln>
            <a:effectLst/>
            <a:scene3d>
              <a:camera prst="orthographicFront"/>
              <a:lightRig rig="threePt" dir="t"/>
            </a:scene3d>
            <a:sp3d/>
          </c:spPr>
          <c:invertIfNegative val="0"/>
          <c:dLbls>
            <c:dLbl>
              <c:idx val="0"/>
              <c:layout>
                <c:manualLayout>
                  <c:x val="-2.0388261519460225E-17"/>
                  <c:y val="-1.754617441588163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F13-404C-877A-7D7B60FAA9BD}"/>
                </c:ext>
              </c:extLst>
            </c:dLbl>
            <c:dLbl>
              <c:idx val="1"/>
              <c:layout>
                <c:manualLayout>
                  <c:x val="-2.7777777777778286E-3"/>
                  <c:y val="9.259259259259258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D23-479C-97FB-D418B27C3EBF}"/>
                </c:ext>
              </c:extLst>
            </c:dLbl>
            <c:dLbl>
              <c:idx val="4"/>
              <c:layout/>
              <c:tx>
                <c:rich>
                  <a:bodyPr/>
                  <a:lstStyle/>
                  <a:p>
                    <a:r>
                      <a:rPr lang="en-US" dirty="0"/>
                      <a:t>180.8%</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628-4B0A-92A1-259C5E28DE91}"/>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LCR!$A$3:$A$7</c:f>
              <c:strCache>
                <c:ptCount val="5"/>
                <c:pt idx="0">
                  <c:v>2018</c:v>
                </c:pt>
                <c:pt idx="1">
                  <c:v>2019</c:v>
                </c:pt>
                <c:pt idx="2">
                  <c:v>2020</c:v>
                </c:pt>
                <c:pt idx="3">
                  <c:v>2021</c:v>
                </c:pt>
                <c:pt idx="4">
                  <c:v>H1 2022</c:v>
                </c:pt>
              </c:strCache>
            </c:strRef>
          </c:cat>
          <c:val>
            <c:numRef>
              <c:f>LCR!$B$3:$B$7</c:f>
              <c:numCache>
                <c:formatCode>0.0%</c:formatCode>
                <c:ptCount val="5"/>
                <c:pt idx="0">
                  <c:v>1.3168</c:v>
                </c:pt>
                <c:pt idx="1">
                  <c:v>1.5549999999999999</c:v>
                </c:pt>
                <c:pt idx="2">
                  <c:v>1.4611000000000001</c:v>
                </c:pt>
                <c:pt idx="3">
                  <c:v>1.9657</c:v>
                </c:pt>
                <c:pt idx="4">
                  <c:v>1.83277</c:v>
                </c:pt>
              </c:numCache>
            </c:numRef>
          </c:val>
          <c:extLst>
            <c:ext xmlns:c16="http://schemas.microsoft.com/office/drawing/2014/chart" uri="{C3380CC4-5D6E-409C-BE32-E72D297353CC}">
              <c16:uniqueId val="{00000001-0D23-479C-97FB-D418B27C3EBF}"/>
            </c:ext>
          </c:extLst>
        </c:ser>
        <c:dLbls>
          <c:showLegendKey val="0"/>
          <c:showVal val="0"/>
          <c:showCatName val="0"/>
          <c:showSerName val="0"/>
          <c:showPercent val="0"/>
          <c:showBubbleSize val="0"/>
        </c:dLbls>
        <c:gapWidth val="230"/>
        <c:overlap val="-4"/>
        <c:axId val="987995904"/>
        <c:axId val="988007136"/>
      </c:barChart>
      <c:lineChart>
        <c:grouping val="standard"/>
        <c:varyColors val="0"/>
        <c:ser>
          <c:idx val="2"/>
          <c:order val="1"/>
          <c:tx>
            <c:strRef>
              <c:f>LCR!$C$2</c:f>
              <c:strCache>
                <c:ptCount val="1"/>
                <c:pt idx="0">
                  <c:v>CBO 100%</c:v>
                </c:pt>
              </c:strCache>
            </c:strRef>
          </c:tx>
          <c:spPr>
            <a:ln w="28575" cap="rnd">
              <a:solidFill>
                <a:schemeClr val="accent5"/>
              </a:solidFill>
              <a:round/>
            </a:ln>
            <a:effectLst/>
          </c:spPr>
          <c:marker>
            <c:symbol val="triangle"/>
            <c:size val="5"/>
            <c:spPr>
              <a:solidFill>
                <a:schemeClr val="accent5"/>
              </a:solidFill>
              <a:ln w="9525">
                <a:solidFill>
                  <a:schemeClr val="accent5"/>
                </a:solidFill>
              </a:ln>
              <a:effectLst/>
            </c:spPr>
          </c:marker>
          <c:cat>
            <c:strRef>
              <c:f>LCR!$A$3:$A$7</c:f>
              <c:strCache>
                <c:ptCount val="5"/>
                <c:pt idx="0">
                  <c:v>2018</c:v>
                </c:pt>
                <c:pt idx="1">
                  <c:v>2019</c:v>
                </c:pt>
                <c:pt idx="2">
                  <c:v>2020</c:v>
                </c:pt>
                <c:pt idx="3">
                  <c:v>2021</c:v>
                </c:pt>
                <c:pt idx="4">
                  <c:v>H1 2022</c:v>
                </c:pt>
              </c:strCache>
            </c:strRef>
          </c:cat>
          <c:val>
            <c:numRef>
              <c:f>LCR!$C$3:$C$7</c:f>
              <c:numCache>
                <c:formatCode>0%</c:formatCode>
                <c:ptCount val="5"/>
                <c:pt idx="0">
                  <c:v>1</c:v>
                </c:pt>
                <c:pt idx="1">
                  <c:v>1</c:v>
                </c:pt>
                <c:pt idx="2">
                  <c:v>1</c:v>
                </c:pt>
                <c:pt idx="3">
                  <c:v>1</c:v>
                </c:pt>
                <c:pt idx="4">
                  <c:v>1</c:v>
                </c:pt>
              </c:numCache>
            </c:numRef>
          </c:val>
          <c:smooth val="0"/>
          <c:extLst>
            <c:ext xmlns:c16="http://schemas.microsoft.com/office/drawing/2014/chart" uri="{C3380CC4-5D6E-409C-BE32-E72D297353CC}">
              <c16:uniqueId val="{00000002-0D23-479C-97FB-D418B27C3EBF}"/>
            </c:ext>
          </c:extLst>
        </c:ser>
        <c:dLbls>
          <c:showLegendKey val="0"/>
          <c:showVal val="0"/>
          <c:showCatName val="0"/>
          <c:showSerName val="0"/>
          <c:showPercent val="0"/>
          <c:showBubbleSize val="0"/>
        </c:dLbls>
        <c:marker val="1"/>
        <c:smooth val="0"/>
        <c:axId val="784937168"/>
        <c:axId val="784953392"/>
      </c:lineChart>
      <c:catAx>
        <c:axId val="987995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988007136"/>
        <c:crosses val="autoZero"/>
        <c:auto val="1"/>
        <c:lblAlgn val="ctr"/>
        <c:lblOffset val="100"/>
        <c:noMultiLvlLbl val="0"/>
      </c:catAx>
      <c:valAx>
        <c:axId val="988007136"/>
        <c:scaling>
          <c:orientation val="minMax"/>
          <c:min val="1"/>
        </c:scaling>
        <c:delete val="0"/>
        <c:axPos val="l"/>
        <c:numFmt formatCode="0.0%"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987995904"/>
        <c:crosses val="autoZero"/>
        <c:crossBetween val="between"/>
      </c:valAx>
      <c:valAx>
        <c:axId val="784953392"/>
        <c:scaling>
          <c:orientation val="minMax"/>
          <c:max val="3"/>
        </c:scaling>
        <c:delete val="0"/>
        <c:axPos val="r"/>
        <c:numFmt formatCode="0%" sourceLinked="0"/>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784937168"/>
        <c:crosses val="max"/>
        <c:crossBetween val="between"/>
      </c:valAx>
      <c:catAx>
        <c:axId val="784937168"/>
        <c:scaling>
          <c:orientation val="minMax"/>
        </c:scaling>
        <c:delete val="1"/>
        <c:axPos val="b"/>
        <c:numFmt formatCode="General" sourceLinked="1"/>
        <c:majorTickMark val="out"/>
        <c:minorTickMark val="none"/>
        <c:tickLblPos val="nextTo"/>
        <c:crossAx val="784953392"/>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ysClr val="windowText" lastClr="000000"/>
    </a:solidFill>
    <a:ln w="9525" cap="flat" cmpd="sng" algn="ctr">
      <a:solidFill>
        <a:srgbClr val="FF7429"/>
      </a:solidFill>
      <a:round/>
    </a:ln>
    <a:effectLst/>
  </c:spPr>
  <c:txPr>
    <a:bodyPr/>
    <a:lstStyle/>
    <a:p>
      <a:pPr>
        <a:defRPr sz="1050">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r>
              <a:rPr lang="en-US" sz="1400" b="1" dirty="0">
                <a:solidFill>
                  <a:schemeClr val="bg1"/>
                </a:solidFill>
              </a:rPr>
              <a:t>GDP Trend (USD Million)</a:t>
            </a:r>
          </a:p>
        </c:rich>
      </c:tx>
      <c:layout>
        <c:manualLayout>
          <c:xMode val="edge"/>
          <c:yMode val="edge"/>
          <c:x val="0.34285756431666381"/>
          <c:y val="6.5174322232838698E-3"/>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9.0201063660115849E-2"/>
          <c:y val="0.12695920585275897"/>
          <c:w val="0.82730540950319698"/>
          <c:h val="0.66783009174268426"/>
        </c:manualLayout>
      </c:layout>
      <c:barChart>
        <c:barDir val="col"/>
        <c:grouping val="clustered"/>
        <c:varyColors val="0"/>
        <c:ser>
          <c:idx val="0"/>
          <c:order val="0"/>
          <c:tx>
            <c:strRef>
              <c:f>Sheet1!$B$1</c:f>
              <c:strCache>
                <c:ptCount val="1"/>
                <c:pt idx="0">
                  <c:v>GDP (Current Prices)</c:v>
                </c:pt>
              </c:strCache>
            </c:strRef>
          </c:tx>
          <c:spPr>
            <a:solidFill>
              <a:schemeClr val="accent4">
                <a:shade val="76000"/>
              </a:schemeClr>
            </a:solidFill>
            <a:ln>
              <a:noFill/>
            </a:ln>
            <a:effectLst/>
          </c:spPr>
          <c:invertIfNegative val="0"/>
          <c:dLbls>
            <c:dLbl>
              <c:idx val="7"/>
              <c:layout>
                <c:manualLayout>
                  <c:x val="-3.790411247959456E-3"/>
                  <c:y val="8.9304232299445303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3BF-4944-AE13-85BF1AF7327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742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2015</c:v>
                </c:pt>
                <c:pt idx="1">
                  <c:v>2016</c:v>
                </c:pt>
                <c:pt idx="2">
                  <c:v>2017</c:v>
                </c:pt>
                <c:pt idx="3">
                  <c:v>2018</c:v>
                </c:pt>
                <c:pt idx="4">
                  <c:v>2019</c:v>
                </c:pt>
                <c:pt idx="5">
                  <c:v>2020</c:v>
                </c:pt>
                <c:pt idx="6">
                  <c:v>2021</c:v>
                </c:pt>
                <c:pt idx="7">
                  <c:v>2022E</c:v>
                </c:pt>
                <c:pt idx="8">
                  <c:v>2023F</c:v>
                </c:pt>
              </c:strCache>
            </c:strRef>
          </c:cat>
          <c:val>
            <c:numRef>
              <c:f>Sheet1!$B$2:$B$10</c:f>
              <c:numCache>
                <c:formatCode>#,##0</c:formatCode>
                <c:ptCount val="9"/>
                <c:pt idx="0">
                  <c:v>68919</c:v>
                </c:pt>
                <c:pt idx="1">
                  <c:v>65481</c:v>
                </c:pt>
                <c:pt idx="2">
                  <c:v>70598</c:v>
                </c:pt>
                <c:pt idx="3">
                  <c:v>79789</c:v>
                </c:pt>
                <c:pt idx="4">
                  <c:v>76332</c:v>
                </c:pt>
                <c:pt idx="5" formatCode="General">
                  <c:v>72060</c:v>
                </c:pt>
                <c:pt idx="6" formatCode="General">
                  <c:v>83660</c:v>
                </c:pt>
                <c:pt idx="7" formatCode="General">
                  <c:v>110130</c:v>
                </c:pt>
                <c:pt idx="8" formatCode="General">
                  <c:v>110250</c:v>
                </c:pt>
              </c:numCache>
            </c:numRef>
          </c:val>
          <c:extLst>
            <c:ext xmlns:c16="http://schemas.microsoft.com/office/drawing/2014/chart" uri="{C3380CC4-5D6E-409C-BE32-E72D297353CC}">
              <c16:uniqueId val="{00000001-B3BF-4944-AE13-85BF1AF73276}"/>
            </c:ext>
          </c:extLst>
        </c:ser>
        <c:dLbls>
          <c:showLegendKey val="0"/>
          <c:showVal val="0"/>
          <c:showCatName val="0"/>
          <c:showSerName val="0"/>
          <c:showPercent val="0"/>
          <c:showBubbleSize val="0"/>
        </c:dLbls>
        <c:gapWidth val="219"/>
        <c:axId val="1163927632"/>
        <c:axId val="1163930128"/>
      </c:barChart>
      <c:lineChart>
        <c:grouping val="standard"/>
        <c:varyColors val="0"/>
        <c:ser>
          <c:idx val="1"/>
          <c:order val="1"/>
          <c:tx>
            <c:strRef>
              <c:f>Sheet1!$C$1</c:f>
              <c:strCache>
                <c:ptCount val="1"/>
                <c:pt idx="0">
                  <c:v>Real GDP Growth (%)</c:v>
                </c:pt>
              </c:strCache>
            </c:strRef>
          </c:tx>
          <c:spPr>
            <a:ln w="28575" cap="rnd">
              <a:solidFill>
                <a:schemeClr val="accent4">
                  <a:tint val="77000"/>
                </a:schemeClr>
              </a:solidFill>
              <a:round/>
            </a:ln>
            <a:effectLst/>
          </c:spPr>
          <c:marker>
            <c:symbol val="circle"/>
            <c:size val="5"/>
            <c:spPr>
              <a:solidFill>
                <a:schemeClr val="accent4">
                  <a:tint val="77000"/>
                </a:schemeClr>
              </a:solidFill>
              <a:ln w="9525">
                <a:solidFill>
                  <a:schemeClr val="accent4">
                    <a:tint val="77000"/>
                  </a:schemeClr>
                </a:solidFill>
              </a:ln>
              <a:effectLst/>
            </c:spPr>
          </c:marker>
          <c:dLbls>
            <c:dLbl>
              <c:idx val="0"/>
              <c:layout>
                <c:manualLayout>
                  <c:x val="-3.6308619839380253E-2"/>
                  <c:y val="0.12997843374966775"/>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3BF-4944-AE13-85BF1AF73276}"/>
                </c:ext>
              </c:extLst>
            </c:dLbl>
            <c:dLbl>
              <c:idx val="1"/>
              <c:layout>
                <c:manualLayout>
                  <c:x val="-3.4234737368096173E-2"/>
                  <c:y val="0.148006009690420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3BF-4944-AE13-85BF1AF73276}"/>
                </c:ext>
              </c:extLst>
            </c:dLbl>
            <c:dLbl>
              <c:idx val="2"/>
              <c:layout>
                <c:manualLayout>
                  <c:x val="-7.4223164160116556E-17"/>
                  <c:y val="3.72157173402776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3BF-4944-AE13-85BF1AF73276}"/>
                </c:ext>
              </c:extLst>
            </c:dLbl>
            <c:dLbl>
              <c:idx val="3"/>
              <c:layout>
                <c:manualLayout>
                  <c:x val="-1.005025125628148E-2"/>
                  <c:y val="-5.119424689534105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3BF-4944-AE13-85BF1AF73276}"/>
                </c:ext>
              </c:extLst>
            </c:dLbl>
            <c:dLbl>
              <c:idx val="6"/>
              <c:layout>
                <c:manualLayout>
                  <c:x val="-1.8090452261306532E-2"/>
                  <c:y val="4.692805965406252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B3BF-4944-AE13-85BF1AF73276}"/>
                </c:ext>
              </c:extLst>
            </c:dLbl>
            <c:dLbl>
              <c:idx val="7"/>
              <c:layout>
                <c:manualLayout>
                  <c:x val="-1.4251027848172733E-2"/>
                  <c:y val="3.48215085169196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3BF-4944-AE13-85BF1AF7327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2015</c:v>
                </c:pt>
                <c:pt idx="1">
                  <c:v>2016</c:v>
                </c:pt>
                <c:pt idx="2">
                  <c:v>2017</c:v>
                </c:pt>
                <c:pt idx="3">
                  <c:v>2018</c:v>
                </c:pt>
                <c:pt idx="4">
                  <c:v>2019</c:v>
                </c:pt>
                <c:pt idx="5">
                  <c:v>2020</c:v>
                </c:pt>
                <c:pt idx="6">
                  <c:v>2021</c:v>
                </c:pt>
                <c:pt idx="7">
                  <c:v>2022E</c:v>
                </c:pt>
                <c:pt idx="8">
                  <c:v>2023F</c:v>
                </c:pt>
              </c:strCache>
            </c:strRef>
          </c:cat>
          <c:val>
            <c:numRef>
              <c:f>Sheet1!$C$2:$C$10</c:f>
              <c:numCache>
                <c:formatCode>0.00%</c:formatCode>
                <c:ptCount val="9"/>
                <c:pt idx="0">
                  <c:v>4.7E-2</c:v>
                </c:pt>
                <c:pt idx="1">
                  <c:v>4.9000000000000002E-2</c:v>
                </c:pt>
                <c:pt idx="2">
                  <c:v>3.0000000000000001E-3</c:v>
                </c:pt>
                <c:pt idx="3">
                  <c:v>8.9999999999999993E-3</c:v>
                </c:pt>
                <c:pt idx="4">
                  <c:v>-8.0000000000000002E-3</c:v>
                </c:pt>
                <c:pt idx="5" formatCode="0%">
                  <c:v>-2.8000000000000001E-2</c:v>
                </c:pt>
                <c:pt idx="6">
                  <c:v>0.02</c:v>
                </c:pt>
                <c:pt idx="7">
                  <c:v>5.6000000000000001E-2</c:v>
                </c:pt>
                <c:pt idx="8">
                  <c:v>2.7E-2</c:v>
                </c:pt>
              </c:numCache>
            </c:numRef>
          </c:val>
          <c:smooth val="0"/>
          <c:extLst>
            <c:ext xmlns:c16="http://schemas.microsoft.com/office/drawing/2014/chart" uri="{C3380CC4-5D6E-409C-BE32-E72D297353CC}">
              <c16:uniqueId val="{00000008-B3BF-4944-AE13-85BF1AF73276}"/>
            </c:ext>
          </c:extLst>
        </c:ser>
        <c:dLbls>
          <c:showLegendKey val="0"/>
          <c:showVal val="0"/>
          <c:showCatName val="0"/>
          <c:showSerName val="0"/>
          <c:showPercent val="0"/>
          <c:showBubbleSize val="0"/>
        </c:dLbls>
        <c:marker val="1"/>
        <c:smooth val="0"/>
        <c:axId val="1645515376"/>
        <c:axId val="1645517456"/>
      </c:lineChart>
      <c:catAx>
        <c:axId val="116392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1163930128"/>
        <c:crosses val="autoZero"/>
        <c:auto val="1"/>
        <c:lblAlgn val="ctr"/>
        <c:lblOffset val="100"/>
        <c:noMultiLvlLbl val="0"/>
      </c:catAx>
      <c:valAx>
        <c:axId val="116393012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1163927632"/>
        <c:crosses val="autoZero"/>
        <c:crossBetween val="between"/>
      </c:valAx>
      <c:valAx>
        <c:axId val="1645517456"/>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1645515376"/>
        <c:crosses val="max"/>
        <c:crossBetween val="between"/>
      </c:valAx>
      <c:catAx>
        <c:axId val="1645515376"/>
        <c:scaling>
          <c:orientation val="minMax"/>
        </c:scaling>
        <c:delete val="1"/>
        <c:axPos val="b"/>
        <c:numFmt formatCode="General" sourceLinked="1"/>
        <c:majorTickMark val="out"/>
        <c:minorTickMark val="none"/>
        <c:tickLblPos val="nextTo"/>
        <c:crossAx val="1645517456"/>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legendEntry>
      <c:layout>
        <c:manualLayout>
          <c:xMode val="edge"/>
          <c:yMode val="edge"/>
          <c:x val="0.14343316711191648"/>
          <c:y val="0.92148196267138205"/>
          <c:w val="0.72102145816786889"/>
          <c:h val="4.052148768459273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rgbClr val="F36B23"/>
      </a:solid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bg1"/>
                </a:solidFill>
                <a:latin typeface="+mn-lt"/>
                <a:ea typeface="+mn-ea"/>
                <a:cs typeface="+mn-cs"/>
              </a:defRPr>
            </a:pPr>
            <a:r>
              <a:rPr lang="en-US" sz="1575" b="1" i="0" u="none" strike="noStrike" kern="1200" spc="0" baseline="0" dirty="0">
                <a:solidFill>
                  <a:srgbClr val="F36B23"/>
                </a:solidFill>
                <a:latin typeface="Arial" panose="020B0604020202020204" pitchFamily="34" charset="0"/>
                <a:ea typeface="+mn-ea"/>
                <a:cs typeface="Arial" panose="020B0604020202020204" pitchFamily="34" charset="0"/>
              </a:rPr>
              <a:t>CASA</a:t>
            </a:r>
            <a:r>
              <a:rPr lang="en-US" dirty="0"/>
              <a:t> </a:t>
            </a:r>
            <a:r>
              <a:rPr lang="en-US" sz="1575" b="1" i="0" u="none" strike="noStrike" kern="1200" spc="0" baseline="0" dirty="0">
                <a:solidFill>
                  <a:srgbClr val="F36B23"/>
                </a:solidFill>
                <a:latin typeface="Arial" panose="020B0604020202020204" pitchFamily="34" charset="0"/>
                <a:ea typeface="+mn-ea"/>
                <a:cs typeface="Arial" panose="020B0604020202020204" pitchFamily="34" charset="0"/>
              </a:rPr>
              <a:t>to Total Deposits %</a:t>
            </a:r>
          </a:p>
        </c:rich>
      </c:tx>
      <c:layout>
        <c:manualLayout>
          <c:xMode val="edge"/>
          <c:yMode val="edge"/>
          <c:x val="0.3287437504538282"/>
          <c:y val="2.7586206896551724E-2"/>
        </c:manualLayout>
      </c:layout>
      <c:overlay val="0"/>
      <c:spPr>
        <a:noFill/>
        <a:ln>
          <a:noFill/>
        </a:ln>
        <a:effectLst/>
      </c:spPr>
      <c:txPr>
        <a:bodyPr rot="0" spcFirstLastPara="1" vertOverflow="ellipsis" vert="horz" wrap="square" anchor="ctr" anchorCtr="1"/>
        <a:lstStyle/>
        <a:p>
          <a:pPr>
            <a:defRPr sz="126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CASA!$B$2</c:f>
              <c:strCache>
                <c:ptCount val="1"/>
                <c:pt idx="0">
                  <c:v>CASA</c:v>
                </c:pt>
              </c:strCache>
            </c:strRef>
          </c:tx>
          <c:spPr>
            <a:solidFill>
              <a:srgbClr val="F26921"/>
            </a:solidFill>
            <a:ln>
              <a:noFill/>
            </a:ln>
            <a:effectLst/>
            <a:scene3d>
              <a:camera prst="orthographicFront"/>
              <a:lightRig rig="threePt" dir="t"/>
            </a:scene3d>
            <a:sp3d/>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CASA!$A$3:$A$7</c:f>
              <c:strCache>
                <c:ptCount val="5"/>
                <c:pt idx="0">
                  <c:v>2018</c:v>
                </c:pt>
                <c:pt idx="1">
                  <c:v>2019</c:v>
                </c:pt>
                <c:pt idx="2">
                  <c:v>2020</c:v>
                </c:pt>
                <c:pt idx="3">
                  <c:v>2021</c:v>
                </c:pt>
                <c:pt idx="4">
                  <c:v>H1 2022</c:v>
                </c:pt>
              </c:strCache>
            </c:strRef>
          </c:cat>
          <c:val>
            <c:numRef>
              <c:f>CASA!$B$3:$B$7</c:f>
              <c:numCache>
                <c:formatCode>_(* #,##0.0_);_(* \(#,##0.0\);_(* "-"??_);_(@_)</c:formatCode>
                <c:ptCount val="5"/>
                <c:pt idx="0">
                  <c:v>2.087212987012987</c:v>
                </c:pt>
                <c:pt idx="1">
                  <c:v>2.9999298701298698</c:v>
                </c:pt>
                <c:pt idx="2">
                  <c:v>2.883345454545454</c:v>
                </c:pt>
                <c:pt idx="3">
                  <c:v>3.573360868</c:v>
                </c:pt>
                <c:pt idx="4">
                  <c:v>4.2194185121428571</c:v>
                </c:pt>
              </c:numCache>
            </c:numRef>
          </c:val>
          <c:extLst>
            <c:ext xmlns:c16="http://schemas.microsoft.com/office/drawing/2014/chart" uri="{C3380CC4-5D6E-409C-BE32-E72D297353CC}">
              <c16:uniqueId val="{00000000-218D-434C-ACF3-44036F6862DB}"/>
            </c:ext>
          </c:extLst>
        </c:ser>
        <c:ser>
          <c:idx val="1"/>
          <c:order val="1"/>
          <c:tx>
            <c:strRef>
              <c:f>CASA!$C$2</c:f>
              <c:strCache>
                <c:ptCount val="1"/>
                <c:pt idx="0">
                  <c:v>Deposits</c:v>
                </c:pt>
              </c:strCache>
            </c:strRef>
          </c:tx>
          <c:spPr>
            <a:solidFill>
              <a:schemeClr val="accent3"/>
            </a:solidFill>
            <a:ln>
              <a:noFill/>
            </a:ln>
            <a:effectLst/>
            <a:scene3d>
              <a:camera prst="orthographicFront"/>
              <a:lightRig rig="threePt" dir="t"/>
            </a:scene3d>
            <a:sp3d/>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CASA!$A$3:$A$7</c:f>
              <c:strCache>
                <c:ptCount val="5"/>
                <c:pt idx="0">
                  <c:v>2018</c:v>
                </c:pt>
                <c:pt idx="1">
                  <c:v>2019</c:v>
                </c:pt>
                <c:pt idx="2">
                  <c:v>2020</c:v>
                </c:pt>
                <c:pt idx="3">
                  <c:v>2021</c:v>
                </c:pt>
                <c:pt idx="4">
                  <c:v>H1 2022</c:v>
                </c:pt>
              </c:strCache>
            </c:strRef>
          </c:cat>
          <c:val>
            <c:numRef>
              <c:f>CASA!$C$3:$C$7</c:f>
              <c:numCache>
                <c:formatCode>_(* #,##0.0_);_(* \(#,##0.0\);_(* "-"??_);_(@_)</c:formatCode>
                <c:ptCount val="5"/>
                <c:pt idx="0">
                  <c:v>4.722994805194805</c:v>
                </c:pt>
                <c:pt idx="1">
                  <c:v>5.4475584415584413</c:v>
                </c:pt>
                <c:pt idx="2">
                  <c:v>5.7962727272727275</c:v>
                </c:pt>
                <c:pt idx="3">
                  <c:v>6.2193896103896105</c:v>
                </c:pt>
                <c:pt idx="4">
                  <c:v>6.6700779220779225</c:v>
                </c:pt>
              </c:numCache>
            </c:numRef>
          </c:val>
          <c:extLst>
            <c:ext xmlns:c16="http://schemas.microsoft.com/office/drawing/2014/chart" uri="{C3380CC4-5D6E-409C-BE32-E72D297353CC}">
              <c16:uniqueId val="{00000001-218D-434C-ACF3-44036F6862DB}"/>
            </c:ext>
          </c:extLst>
        </c:ser>
        <c:dLbls>
          <c:showLegendKey val="0"/>
          <c:showVal val="0"/>
          <c:showCatName val="0"/>
          <c:showSerName val="0"/>
          <c:showPercent val="0"/>
          <c:showBubbleSize val="0"/>
        </c:dLbls>
        <c:gapWidth val="230"/>
        <c:overlap val="-4"/>
        <c:axId val="987995904"/>
        <c:axId val="988007136"/>
      </c:barChart>
      <c:lineChart>
        <c:grouping val="standard"/>
        <c:varyColors val="0"/>
        <c:ser>
          <c:idx val="2"/>
          <c:order val="2"/>
          <c:tx>
            <c:strRef>
              <c:f>CASA!$D$2</c:f>
              <c:strCache>
                <c:ptCount val="1"/>
                <c:pt idx="0">
                  <c:v>CASA %</c:v>
                </c:pt>
              </c:strCache>
            </c:strRef>
          </c:tx>
          <c:spPr>
            <a:ln w="28575" cap="rnd">
              <a:solidFill>
                <a:schemeClr val="accent5"/>
              </a:solidFill>
              <a:round/>
            </a:ln>
            <a:effectLst/>
          </c:spPr>
          <c:marker>
            <c:symbol val="triangle"/>
            <c:size val="5"/>
            <c:spPr>
              <a:solidFill>
                <a:schemeClr val="accent5"/>
              </a:solidFill>
              <a:ln w="9525">
                <a:solidFill>
                  <a:schemeClr val="accent5"/>
                </a:solidFill>
              </a:ln>
              <a:effectLst/>
            </c:spPr>
          </c:marker>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CASA!$A$3:$A$7</c:f>
              <c:strCache>
                <c:ptCount val="5"/>
                <c:pt idx="0">
                  <c:v>2018</c:v>
                </c:pt>
                <c:pt idx="1">
                  <c:v>2019</c:v>
                </c:pt>
                <c:pt idx="2">
                  <c:v>2020</c:v>
                </c:pt>
                <c:pt idx="3">
                  <c:v>2021</c:v>
                </c:pt>
                <c:pt idx="4">
                  <c:v>H1 2022</c:v>
                </c:pt>
              </c:strCache>
            </c:strRef>
          </c:cat>
          <c:val>
            <c:numRef>
              <c:f>CASA!$D$3:$D$7</c:f>
              <c:numCache>
                <c:formatCode>0%</c:formatCode>
                <c:ptCount val="5"/>
                <c:pt idx="0">
                  <c:v>0.44192574269132562</c:v>
                </c:pt>
                <c:pt idx="1">
                  <c:v>0.5506925537950994</c:v>
                </c:pt>
                <c:pt idx="2">
                  <c:v>0.49744820339089374</c:v>
                </c:pt>
                <c:pt idx="3">
                  <c:v>0.57455169909771076</c:v>
                </c:pt>
                <c:pt idx="4">
                  <c:v>0.63258908837880357</c:v>
                </c:pt>
              </c:numCache>
            </c:numRef>
          </c:val>
          <c:smooth val="0"/>
          <c:extLst>
            <c:ext xmlns:c16="http://schemas.microsoft.com/office/drawing/2014/chart" uri="{C3380CC4-5D6E-409C-BE32-E72D297353CC}">
              <c16:uniqueId val="{00000002-218D-434C-ACF3-44036F6862DB}"/>
            </c:ext>
          </c:extLst>
        </c:ser>
        <c:dLbls>
          <c:showLegendKey val="0"/>
          <c:showVal val="0"/>
          <c:showCatName val="0"/>
          <c:showSerName val="0"/>
          <c:showPercent val="0"/>
          <c:showBubbleSize val="0"/>
        </c:dLbls>
        <c:marker val="1"/>
        <c:smooth val="0"/>
        <c:axId val="784937168"/>
        <c:axId val="784953392"/>
      </c:lineChart>
      <c:catAx>
        <c:axId val="987995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988007136"/>
        <c:crosses val="autoZero"/>
        <c:auto val="1"/>
        <c:lblAlgn val="ctr"/>
        <c:lblOffset val="100"/>
        <c:noMultiLvlLbl val="0"/>
      </c:catAx>
      <c:valAx>
        <c:axId val="988007136"/>
        <c:scaling>
          <c:orientation val="minMax"/>
        </c:scaling>
        <c:delete val="0"/>
        <c:axPos val="l"/>
        <c:numFmt formatCode="_(* #,##0.0_);_(* \(#,##0.0\);_(* &quot;-&quot;??_);_(@_)"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987995904"/>
        <c:crosses val="autoZero"/>
        <c:crossBetween val="between"/>
      </c:valAx>
      <c:valAx>
        <c:axId val="784953392"/>
        <c:scaling>
          <c:orientation val="minMax"/>
        </c:scaling>
        <c:delete val="0"/>
        <c:axPos val="r"/>
        <c:numFmt formatCode="0%" sourceLinked="0"/>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784937168"/>
        <c:crosses val="max"/>
        <c:crossBetween val="between"/>
      </c:valAx>
      <c:catAx>
        <c:axId val="784937168"/>
        <c:scaling>
          <c:orientation val="minMax"/>
        </c:scaling>
        <c:delete val="1"/>
        <c:axPos val="b"/>
        <c:numFmt formatCode="General" sourceLinked="1"/>
        <c:majorTickMark val="out"/>
        <c:minorTickMark val="none"/>
        <c:tickLblPos val="nextTo"/>
        <c:crossAx val="784953392"/>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ysClr val="windowText" lastClr="000000"/>
    </a:solidFill>
    <a:ln w="9525" cap="flat" cmpd="sng" algn="ctr">
      <a:solidFill>
        <a:srgbClr val="FF7429"/>
      </a:solidFill>
      <a:round/>
    </a:ln>
    <a:effectLst/>
  </c:spPr>
  <c:txPr>
    <a:bodyPr/>
    <a:lstStyle/>
    <a:p>
      <a:pPr>
        <a:defRPr sz="1050">
          <a:solidFill>
            <a:schemeClr val="bg1"/>
          </a:solidFill>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60" b="0" i="0" u="none" strike="noStrike" kern="1200" spc="0" baseline="0">
                <a:solidFill>
                  <a:schemeClr val="bg1"/>
                </a:solidFill>
                <a:latin typeface="+mn-lt"/>
                <a:ea typeface="+mn-ea"/>
                <a:cs typeface="+mn-cs"/>
              </a:defRPr>
            </a:pPr>
            <a:r>
              <a:rPr lang="en-US" sz="1575" b="1" i="0" u="none" strike="noStrike" kern="1200" spc="0" baseline="0" dirty="0">
                <a:solidFill>
                  <a:srgbClr val="F36B23"/>
                </a:solidFill>
                <a:latin typeface="Arial" panose="020B0604020202020204" pitchFamily="34" charset="0"/>
                <a:ea typeface="+mn-ea"/>
                <a:cs typeface="Arial" panose="020B0604020202020204" pitchFamily="34" charset="0"/>
              </a:rPr>
              <a:t>CET1 Capital Ratio</a:t>
            </a:r>
          </a:p>
        </c:rich>
      </c:tx>
      <c:layout/>
      <c:overlay val="0"/>
      <c:spPr>
        <a:noFill/>
        <a:ln>
          <a:noFill/>
        </a:ln>
        <a:effectLst/>
      </c:spPr>
      <c:txPr>
        <a:bodyPr rot="0" spcFirstLastPara="1" vertOverflow="ellipsis" vert="horz" wrap="square" anchor="ctr" anchorCtr="1"/>
        <a:lstStyle/>
        <a:p>
          <a:pPr>
            <a:defRPr sz="126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'CET1'!$B$2</c:f>
              <c:strCache>
                <c:ptCount val="1"/>
                <c:pt idx="0">
                  <c:v>CET1 Ratio</c:v>
                </c:pt>
              </c:strCache>
            </c:strRef>
          </c:tx>
          <c:spPr>
            <a:solidFill>
              <a:srgbClr val="F26921"/>
            </a:solidFill>
            <a:ln>
              <a:solidFill>
                <a:srgbClr val="F26921"/>
              </a:solidFill>
            </a:ln>
            <a:effectLst/>
            <a:scene3d>
              <a:camera prst="orthographicFront"/>
              <a:lightRig rig="threePt" dir="t"/>
            </a:scene3d>
            <a:sp3d/>
          </c:spPr>
          <c:invertIfNegative val="0"/>
          <c:dLbls>
            <c:dLbl>
              <c:idx val="1"/>
              <c:layout>
                <c:manualLayout>
                  <c:x val="-2.7777777777778286E-3"/>
                  <c:y val="9.259259259259258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AB0-4198-ADA7-9E79D210B459}"/>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'CET1'!$A$3:$A$7</c:f>
              <c:strCache>
                <c:ptCount val="5"/>
                <c:pt idx="0">
                  <c:v>2018</c:v>
                </c:pt>
                <c:pt idx="1">
                  <c:v>2019</c:v>
                </c:pt>
                <c:pt idx="2">
                  <c:v>2020</c:v>
                </c:pt>
                <c:pt idx="3">
                  <c:v>2021</c:v>
                </c:pt>
                <c:pt idx="4">
                  <c:v>H1 2022</c:v>
                </c:pt>
              </c:strCache>
            </c:strRef>
          </c:cat>
          <c:val>
            <c:numRef>
              <c:f>'CET1'!$B$3:$B$7</c:f>
              <c:numCache>
                <c:formatCode>0.00%</c:formatCode>
                <c:ptCount val="5"/>
                <c:pt idx="0">
                  <c:v>9.64E-2</c:v>
                </c:pt>
                <c:pt idx="1">
                  <c:v>0.1079</c:v>
                </c:pt>
                <c:pt idx="2">
                  <c:v>0.11</c:v>
                </c:pt>
                <c:pt idx="3">
                  <c:v>0.1197</c:v>
                </c:pt>
                <c:pt idx="4">
                  <c:v>0.1118</c:v>
                </c:pt>
              </c:numCache>
            </c:numRef>
          </c:val>
          <c:extLst>
            <c:ext xmlns:c16="http://schemas.microsoft.com/office/drawing/2014/chart" uri="{C3380CC4-5D6E-409C-BE32-E72D297353CC}">
              <c16:uniqueId val="{00000001-CAB0-4198-ADA7-9E79D210B459}"/>
            </c:ext>
          </c:extLst>
        </c:ser>
        <c:dLbls>
          <c:showLegendKey val="0"/>
          <c:showVal val="0"/>
          <c:showCatName val="0"/>
          <c:showSerName val="0"/>
          <c:showPercent val="0"/>
          <c:showBubbleSize val="0"/>
        </c:dLbls>
        <c:gapWidth val="230"/>
        <c:overlap val="-4"/>
        <c:axId val="987995904"/>
        <c:axId val="988007136"/>
      </c:barChart>
      <c:lineChart>
        <c:grouping val="standard"/>
        <c:varyColors val="0"/>
        <c:ser>
          <c:idx val="2"/>
          <c:order val="1"/>
          <c:tx>
            <c:strRef>
              <c:f>'CET1'!$C$2</c:f>
              <c:strCache>
                <c:ptCount val="1"/>
                <c:pt idx="0">
                  <c:v>CBO Limit</c:v>
                </c:pt>
              </c:strCache>
            </c:strRef>
          </c:tx>
          <c:spPr>
            <a:ln w="28575" cap="rnd">
              <a:solidFill>
                <a:srgbClr val="4F5653"/>
              </a:solidFill>
              <a:round/>
            </a:ln>
            <a:effectLst/>
          </c:spPr>
          <c:marker>
            <c:symbol val="triangle"/>
            <c:size val="5"/>
            <c:spPr>
              <a:solidFill>
                <a:srgbClr val="555B59"/>
              </a:solidFill>
              <a:ln w="9525">
                <a:solidFill>
                  <a:srgbClr val="4F5653"/>
                </a:solidFill>
              </a:ln>
              <a:effectLst/>
            </c:spPr>
          </c:marker>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'CET1'!$A$3:$A$7</c:f>
              <c:strCache>
                <c:ptCount val="5"/>
                <c:pt idx="0">
                  <c:v>2018</c:v>
                </c:pt>
                <c:pt idx="1">
                  <c:v>2019</c:v>
                </c:pt>
                <c:pt idx="2">
                  <c:v>2020</c:v>
                </c:pt>
                <c:pt idx="3">
                  <c:v>2021</c:v>
                </c:pt>
                <c:pt idx="4">
                  <c:v>H1 2022</c:v>
                </c:pt>
              </c:strCache>
            </c:strRef>
          </c:cat>
          <c:val>
            <c:numRef>
              <c:f>'CET1'!$C$3:$C$7</c:f>
              <c:numCache>
                <c:formatCode>0.00%</c:formatCode>
                <c:ptCount val="5"/>
                <c:pt idx="0">
                  <c:v>8.8750000000000009E-2</c:v>
                </c:pt>
                <c:pt idx="1">
                  <c:v>9.5000000000000001E-2</c:v>
                </c:pt>
                <c:pt idx="2">
                  <c:v>8.2500000000000004E-2</c:v>
                </c:pt>
                <c:pt idx="3">
                  <c:v>8.2500000000000004E-2</c:v>
                </c:pt>
                <c:pt idx="4">
                  <c:v>8.2500000000000004E-2</c:v>
                </c:pt>
              </c:numCache>
            </c:numRef>
          </c:val>
          <c:smooth val="0"/>
          <c:extLst>
            <c:ext xmlns:c16="http://schemas.microsoft.com/office/drawing/2014/chart" uri="{C3380CC4-5D6E-409C-BE32-E72D297353CC}">
              <c16:uniqueId val="{00000002-CAB0-4198-ADA7-9E79D210B459}"/>
            </c:ext>
          </c:extLst>
        </c:ser>
        <c:dLbls>
          <c:showLegendKey val="0"/>
          <c:showVal val="0"/>
          <c:showCatName val="0"/>
          <c:showSerName val="0"/>
          <c:showPercent val="0"/>
          <c:showBubbleSize val="0"/>
        </c:dLbls>
        <c:marker val="1"/>
        <c:smooth val="0"/>
        <c:axId val="784937168"/>
        <c:axId val="784953392"/>
      </c:lineChart>
      <c:catAx>
        <c:axId val="987995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988007136"/>
        <c:crosses val="autoZero"/>
        <c:auto val="1"/>
        <c:lblAlgn val="ctr"/>
        <c:lblOffset val="100"/>
        <c:noMultiLvlLbl val="0"/>
      </c:catAx>
      <c:valAx>
        <c:axId val="988007136"/>
        <c:scaling>
          <c:orientation val="minMax"/>
        </c:scaling>
        <c:delete val="0"/>
        <c:axPos val="l"/>
        <c:numFmt formatCode="0.00%"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987995904"/>
        <c:crosses val="autoZero"/>
        <c:crossBetween val="between"/>
      </c:valAx>
      <c:valAx>
        <c:axId val="784953392"/>
        <c:scaling>
          <c:orientation val="minMax"/>
          <c:max val="0.30000000000000004"/>
        </c:scaling>
        <c:delete val="0"/>
        <c:axPos val="r"/>
        <c:numFmt formatCode="0%" sourceLinked="0"/>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784937168"/>
        <c:crosses val="max"/>
        <c:crossBetween val="between"/>
      </c:valAx>
      <c:catAx>
        <c:axId val="784937168"/>
        <c:scaling>
          <c:orientation val="minMax"/>
        </c:scaling>
        <c:delete val="1"/>
        <c:axPos val="b"/>
        <c:numFmt formatCode="General" sourceLinked="1"/>
        <c:majorTickMark val="out"/>
        <c:minorTickMark val="none"/>
        <c:tickLblPos val="nextTo"/>
        <c:crossAx val="784953392"/>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ysClr val="windowText" lastClr="000000"/>
    </a:solidFill>
    <a:ln w="9525" cap="flat" cmpd="sng" algn="ctr">
      <a:solidFill>
        <a:srgbClr val="FF7E30"/>
      </a:solidFill>
      <a:round/>
    </a:ln>
    <a:effectLst/>
  </c:spPr>
  <c:txPr>
    <a:bodyPr/>
    <a:lstStyle/>
    <a:p>
      <a:pPr>
        <a:defRPr sz="1050">
          <a:solidFill>
            <a:schemeClr val="bg1"/>
          </a:solidFill>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60" b="0" i="0" u="none" strike="noStrike" kern="1200" spc="0" baseline="0">
                <a:solidFill>
                  <a:schemeClr val="bg1"/>
                </a:solidFill>
                <a:latin typeface="+mn-lt"/>
                <a:ea typeface="+mn-ea"/>
                <a:cs typeface="+mn-cs"/>
              </a:defRPr>
            </a:pPr>
            <a:r>
              <a:rPr lang="en-US" sz="1575" b="1" i="0" u="none" strike="noStrike" kern="1200" spc="0" baseline="0" dirty="0">
                <a:solidFill>
                  <a:srgbClr val="F36B23"/>
                </a:solidFill>
                <a:latin typeface="Arial" panose="020B0604020202020204" pitchFamily="34" charset="0"/>
                <a:ea typeface="+mn-ea"/>
                <a:cs typeface="Arial" panose="020B0604020202020204" pitchFamily="34" charset="0"/>
              </a:rPr>
              <a:t>Tier 1 Capital Ratio</a:t>
            </a:r>
          </a:p>
        </c:rich>
      </c:tx>
      <c:layout/>
      <c:overlay val="0"/>
      <c:spPr>
        <a:noFill/>
        <a:ln>
          <a:noFill/>
        </a:ln>
        <a:effectLst/>
      </c:spPr>
      <c:txPr>
        <a:bodyPr rot="0" spcFirstLastPara="1" vertOverflow="ellipsis" vert="horz" wrap="square" anchor="ctr" anchorCtr="1"/>
        <a:lstStyle/>
        <a:p>
          <a:pPr>
            <a:defRPr sz="126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Tier1!$B$2</c:f>
              <c:strCache>
                <c:ptCount val="1"/>
                <c:pt idx="0">
                  <c:v>Tier1 Ratio</c:v>
                </c:pt>
              </c:strCache>
            </c:strRef>
          </c:tx>
          <c:spPr>
            <a:solidFill>
              <a:srgbClr val="F26921"/>
            </a:solidFill>
            <a:ln>
              <a:noFill/>
            </a:ln>
            <a:effectLst/>
            <a:scene3d>
              <a:camera prst="orthographicFront"/>
              <a:lightRig rig="threePt" dir="t"/>
            </a:scene3d>
            <a:sp3d/>
          </c:spPr>
          <c:invertIfNegative val="0"/>
          <c:dLbls>
            <c:dLbl>
              <c:idx val="1"/>
              <c:layout>
                <c:manualLayout>
                  <c:x val="-2.7777777777778286E-3"/>
                  <c:y val="9.259259259259258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C34-4776-AB03-2BD0C65327C8}"/>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Tier1!$A$3:$A$7</c:f>
              <c:strCache>
                <c:ptCount val="5"/>
                <c:pt idx="0">
                  <c:v>2018</c:v>
                </c:pt>
                <c:pt idx="1">
                  <c:v>2019</c:v>
                </c:pt>
                <c:pt idx="2">
                  <c:v>2020</c:v>
                </c:pt>
                <c:pt idx="3">
                  <c:v>2021</c:v>
                </c:pt>
                <c:pt idx="4">
                  <c:v>H1 2022</c:v>
                </c:pt>
              </c:strCache>
            </c:strRef>
          </c:cat>
          <c:val>
            <c:numRef>
              <c:f>Tier1!$B$3:$B$7</c:f>
              <c:numCache>
                <c:formatCode>0.00%</c:formatCode>
                <c:ptCount val="5"/>
                <c:pt idx="0">
                  <c:v>0.13159999999999999</c:v>
                </c:pt>
                <c:pt idx="1">
                  <c:v>0.17349999999999999</c:v>
                </c:pt>
                <c:pt idx="2">
                  <c:v>0.17749999999999999</c:v>
                </c:pt>
                <c:pt idx="3">
                  <c:v>0.18279999999999999</c:v>
                </c:pt>
                <c:pt idx="4">
                  <c:v>0.17187500035643946</c:v>
                </c:pt>
              </c:numCache>
            </c:numRef>
          </c:val>
          <c:extLst>
            <c:ext xmlns:c16="http://schemas.microsoft.com/office/drawing/2014/chart" uri="{C3380CC4-5D6E-409C-BE32-E72D297353CC}">
              <c16:uniqueId val="{00000001-AC34-4776-AB03-2BD0C65327C8}"/>
            </c:ext>
          </c:extLst>
        </c:ser>
        <c:dLbls>
          <c:showLegendKey val="0"/>
          <c:showVal val="0"/>
          <c:showCatName val="0"/>
          <c:showSerName val="0"/>
          <c:showPercent val="0"/>
          <c:showBubbleSize val="0"/>
        </c:dLbls>
        <c:gapWidth val="230"/>
        <c:overlap val="-4"/>
        <c:axId val="987995904"/>
        <c:axId val="988007136"/>
      </c:barChart>
      <c:lineChart>
        <c:grouping val="standard"/>
        <c:varyColors val="0"/>
        <c:ser>
          <c:idx val="2"/>
          <c:order val="1"/>
          <c:tx>
            <c:strRef>
              <c:f>Tier1!$C$2</c:f>
              <c:strCache>
                <c:ptCount val="1"/>
                <c:pt idx="0">
                  <c:v>CBO Limit</c:v>
                </c:pt>
              </c:strCache>
            </c:strRef>
          </c:tx>
          <c:spPr>
            <a:ln w="28575" cap="rnd">
              <a:solidFill>
                <a:srgbClr val="4F5653"/>
              </a:solidFill>
              <a:round/>
            </a:ln>
            <a:effectLst/>
          </c:spPr>
          <c:marker>
            <c:symbol val="triangle"/>
            <c:size val="5"/>
            <c:spPr>
              <a:solidFill>
                <a:srgbClr val="555B59"/>
              </a:solidFill>
              <a:ln w="9525">
                <a:solidFill>
                  <a:srgbClr val="4F5653"/>
                </a:solidFill>
              </a:ln>
              <a:effectLst/>
            </c:spPr>
          </c:marker>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Tier1!$A$3:$A$7</c:f>
              <c:strCache>
                <c:ptCount val="5"/>
                <c:pt idx="0">
                  <c:v>2018</c:v>
                </c:pt>
                <c:pt idx="1">
                  <c:v>2019</c:v>
                </c:pt>
                <c:pt idx="2">
                  <c:v>2020</c:v>
                </c:pt>
                <c:pt idx="3">
                  <c:v>2021</c:v>
                </c:pt>
                <c:pt idx="4">
                  <c:v>H1 2022</c:v>
                </c:pt>
              </c:strCache>
            </c:strRef>
          </c:cat>
          <c:val>
            <c:numRef>
              <c:f>Tier1!$C$3:$C$7</c:f>
              <c:numCache>
                <c:formatCode>0.00%</c:formatCode>
                <c:ptCount val="5"/>
                <c:pt idx="0">
                  <c:v>0.10875</c:v>
                </c:pt>
                <c:pt idx="1">
                  <c:v>0.115</c:v>
                </c:pt>
                <c:pt idx="2">
                  <c:v>0.10249999999999999</c:v>
                </c:pt>
                <c:pt idx="3">
                  <c:v>0.10249999999999999</c:v>
                </c:pt>
                <c:pt idx="4">
                  <c:v>0.10249999999999999</c:v>
                </c:pt>
              </c:numCache>
            </c:numRef>
          </c:val>
          <c:smooth val="0"/>
          <c:extLst>
            <c:ext xmlns:c16="http://schemas.microsoft.com/office/drawing/2014/chart" uri="{C3380CC4-5D6E-409C-BE32-E72D297353CC}">
              <c16:uniqueId val="{00000002-AC34-4776-AB03-2BD0C65327C8}"/>
            </c:ext>
          </c:extLst>
        </c:ser>
        <c:dLbls>
          <c:showLegendKey val="0"/>
          <c:showVal val="0"/>
          <c:showCatName val="0"/>
          <c:showSerName val="0"/>
          <c:showPercent val="0"/>
          <c:showBubbleSize val="0"/>
        </c:dLbls>
        <c:marker val="1"/>
        <c:smooth val="0"/>
        <c:axId val="784937168"/>
        <c:axId val="784953392"/>
      </c:lineChart>
      <c:catAx>
        <c:axId val="987995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988007136"/>
        <c:crosses val="autoZero"/>
        <c:auto val="1"/>
        <c:lblAlgn val="ctr"/>
        <c:lblOffset val="100"/>
        <c:noMultiLvlLbl val="0"/>
      </c:catAx>
      <c:valAx>
        <c:axId val="988007136"/>
        <c:scaling>
          <c:orientation val="minMax"/>
        </c:scaling>
        <c:delete val="0"/>
        <c:axPos val="l"/>
        <c:numFmt formatCode="0.00%"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987995904"/>
        <c:crosses val="autoZero"/>
        <c:crossBetween val="between"/>
      </c:valAx>
      <c:valAx>
        <c:axId val="784953392"/>
        <c:scaling>
          <c:orientation val="minMax"/>
          <c:max val="0.30000000000000004"/>
        </c:scaling>
        <c:delete val="0"/>
        <c:axPos val="r"/>
        <c:numFmt formatCode="0%" sourceLinked="0"/>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784937168"/>
        <c:crosses val="max"/>
        <c:crossBetween val="between"/>
      </c:valAx>
      <c:catAx>
        <c:axId val="784937168"/>
        <c:scaling>
          <c:orientation val="minMax"/>
        </c:scaling>
        <c:delete val="1"/>
        <c:axPos val="b"/>
        <c:numFmt formatCode="General" sourceLinked="1"/>
        <c:majorTickMark val="out"/>
        <c:minorTickMark val="none"/>
        <c:tickLblPos val="nextTo"/>
        <c:crossAx val="784953392"/>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ysClr val="windowText" lastClr="000000"/>
    </a:solidFill>
    <a:ln w="9525" cap="flat" cmpd="sng" algn="ctr">
      <a:solidFill>
        <a:srgbClr val="FF7E30"/>
      </a:solidFill>
      <a:round/>
    </a:ln>
    <a:effectLst/>
  </c:spPr>
  <c:txPr>
    <a:bodyPr/>
    <a:lstStyle/>
    <a:p>
      <a:pPr>
        <a:defRPr sz="1050">
          <a:solidFill>
            <a:schemeClr val="bg1"/>
          </a:solidFill>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60" b="0" i="0" u="none" strike="noStrike" kern="1200" spc="0" baseline="0">
                <a:solidFill>
                  <a:schemeClr val="bg1"/>
                </a:solidFill>
                <a:latin typeface="+mn-lt"/>
                <a:ea typeface="+mn-ea"/>
                <a:cs typeface="+mn-cs"/>
              </a:defRPr>
            </a:pPr>
            <a:r>
              <a:rPr lang="en-US" sz="1575" b="1" i="0" u="none" strike="noStrike" kern="1200" spc="0" baseline="0" dirty="0">
                <a:solidFill>
                  <a:srgbClr val="F36B23"/>
                </a:solidFill>
                <a:latin typeface="Arial" panose="020B0604020202020204" pitchFamily="34" charset="0"/>
                <a:ea typeface="+mn-ea"/>
                <a:cs typeface="Arial" panose="020B0604020202020204" pitchFamily="34" charset="0"/>
              </a:rPr>
              <a:t>Total Capital Ratio</a:t>
            </a:r>
          </a:p>
        </c:rich>
      </c:tx>
      <c:layout/>
      <c:overlay val="0"/>
      <c:spPr>
        <a:noFill/>
        <a:ln>
          <a:noFill/>
        </a:ln>
        <a:effectLst/>
      </c:spPr>
      <c:txPr>
        <a:bodyPr rot="0" spcFirstLastPara="1" vertOverflow="ellipsis" vert="horz" wrap="square" anchor="ctr" anchorCtr="1"/>
        <a:lstStyle/>
        <a:p>
          <a:pPr>
            <a:defRPr sz="126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'Capital %'!$B$2</c:f>
              <c:strCache>
                <c:ptCount val="1"/>
                <c:pt idx="0">
                  <c:v>Capital Ratio</c:v>
                </c:pt>
              </c:strCache>
            </c:strRef>
          </c:tx>
          <c:spPr>
            <a:solidFill>
              <a:srgbClr val="F26921"/>
            </a:solidFill>
            <a:ln>
              <a:noFill/>
            </a:ln>
            <a:effectLst/>
            <a:scene3d>
              <a:camera prst="orthographicFront"/>
              <a:lightRig rig="threePt" dir="t"/>
            </a:scene3d>
            <a:sp3d/>
          </c:spPr>
          <c:invertIfNegative val="0"/>
          <c:dLbls>
            <c:dLbl>
              <c:idx val="1"/>
              <c:layout>
                <c:manualLayout>
                  <c:x val="-2.7777777777778286E-3"/>
                  <c:y val="9.259259259259258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4AF-43C5-A761-2DCB07F37F7D}"/>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'Capital %'!$A$3:$A$7</c:f>
              <c:strCache>
                <c:ptCount val="5"/>
                <c:pt idx="0">
                  <c:v>2018</c:v>
                </c:pt>
                <c:pt idx="1">
                  <c:v>2019</c:v>
                </c:pt>
                <c:pt idx="2">
                  <c:v>2020</c:v>
                </c:pt>
                <c:pt idx="3">
                  <c:v>2021</c:v>
                </c:pt>
                <c:pt idx="4">
                  <c:v>H1 2022</c:v>
                </c:pt>
              </c:strCache>
            </c:strRef>
          </c:cat>
          <c:val>
            <c:numRef>
              <c:f>'Capital %'!$B$3:$B$7</c:f>
              <c:numCache>
                <c:formatCode>0.00%</c:formatCode>
                <c:ptCount val="5"/>
                <c:pt idx="0">
                  <c:v>0.15040000000000001</c:v>
                </c:pt>
                <c:pt idx="1">
                  <c:v>0.18855619816040656</c:v>
                </c:pt>
                <c:pt idx="2">
                  <c:v>0.19050543559276192</c:v>
                </c:pt>
                <c:pt idx="3">
                  <c:v>0.19059999999999999</c:v>
                </c:pt>
                <c:pt idx="4">
                  <c:v>0.17386650212712548</c:v>
                </c:pt>
              </c:numCache>
            </c:numRef>
          </c:val>
          <c:extLst>
            <c:ext xmlns:c16="http://schemas.microsoft.com/office/drawing/2014/chart" uri="{C3380CC4-5D6E-409C-BE32-E72D297353CC}">
              <c16:uniqueId val="{00000001-A4AF-43C5-A761-2DCB07F37F7D}"/>
            </c:ext>
          </c:extLst>
        </c:ser>
        <c:dLbls>
          <c:showLegendKey val="0"/>
          <c:showVal val="0"/>
          <c:showCatName val="0"/>
          <c:showSerName val="0"/>
          <c:showPercent val="0"/>
          <c:showBubbleSize val="0"/>
        </c:dLbls>
        <c:gapWidth val="230"/>
        <c:overlap val="-4"/>
        <c:axId val="987995904"/>
        <c:axId val="988007136"/>
      </c:barChart>
      <c:lineChart>
        <c:grouping val="standard"/>
        <c:varyColors val="0"/>
        <c:ser>
          <c:idx val="2"/>
          <c:order val="1"/>
          <c:tx>
            <c:strRef>
              <c:f>'Capital %'!$C$2</c:f>
              <c:strCache>
                <c:ptCount val="1"/>
                <c:pt idx="0">
                  <c:v>CBO Limit</c:v>
                </c:pt>
              </c:strCache>
            </c:strRef>
          </c:tx>
          <c:spPr>
            <a:ln w="28575" cap="rnd">
              <a:solidFill>
                <a:srgbClr val="4F5653"/>
              </a:solidFill>
              <a:round/>
            </a:ln>
            <a:effectLst/>
          </c:spPr>
          <c:marker>
            <c:symbol val="triangle"/>
            <c:size val="5"/>
            <c:spPr>
              <a:solidFill>
                <a:srgbClr val="515856"/>
              </a:solidFill>
              <a:ln w="9525">
                <a:solidFill>
                  <a:srgbClr val="4F5653"/>
                </a:solidFill>
              </a:ln>
              <a:effectLst/>
            </c:spPr>
          </c:marker>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'Capital %'!$A$3:$A$7</c:f>
              <c:strCache>
                <c:ptCount val="5"/>
                <c:pt idx="0">
                  <c:v>2018</c:v>
                </c:pt>
                <c:pt idx="1">
                  <c:v>2019</c:v>
                </c:pt>
                <c:pt idx="2">
                  <c:v>2020</c:v>
                </c:pt>
                <c:pt idx="3">
                  <c:v>2021</c:v>
                </c:pt>
                <c:pt idx="4">
                  <c:v>H1 2022</c:v>
                </c:pt>
              </c:strCache>
            </c:strRef>
          </c:cat>
          <c:val>
            <c:numRef>
              <c:f>'Capital %'!$C$3:$C$7</c:f>
              <c:numCache>
                <c:formatCode>0.00%</c:formatCode>
                <c:ptCount val="5"/>
                <c:pt idx="0">
                  <c:v>0.12875</c:v>
                </c:pt>
                <c:pt idx="1">
                  <c:v>0.13500000000000001</c:v>
                </c:pt>
                <c:pt idx="2">
                  <c:v>0.1225</c:v>
                </c:pt>
                <c:pt idx="3">
                  <c:v>0.1225</c:v>
                </c:pt>
                <c:pt idx="4">
                  <c:v>0.1225</c:v>
                </c:pt>
              </c:numCache>
            </c:numRef>
          </c:val>
          <c:smooth val="0"/>
          <c:extLst>
            <c:ext xmlns:c16="http://schemas.microsoft.com/office/drawing/2014/chart" uri="{C3380CC4-5D6E-409C-BE32-E72D297353CC}">
              <c16:uniqueId val="{00000002-A4AF-43C5-A761-2DCB07F37F7D}"/>
            </c:ext>
          </c:extLst>
        </c:ser>
        <c:dLbls>
          <c:showLegendKey val="0"/>
          <c:showVal val="0"/>
          <c:showCatName val="0"/>
          <c:showSerName val="0"/>
          <c:showPercent val="0"/>
          <c:showBubbleSize val="0"/>
        </c:dLbls>
        <c:marker val="1"/>
        <c:smooth val="0"/>
        <c:axId val="784937168"/>
        <c:axId val="784953392"/>
      </c:lineChart>
      <c:catAx>
        <c:axId val="987995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988007136"/>
        <c:crosses val="autoZero"/>
        <c:auto val="1"/>
        <c:lblAlgn val="ctr"/>
        <c:lblOffset val="100"/>
        <c:noMultiLvlLbl val="0"/>
      </c:catAx>
      <c:valAx>
        <c:axId val="988007136"/>
        <c:scaling>
          <c:orientation val="minMax"/>
        </c:scaling>
        <c:delete val="0"/>
        <c:axPos val="l"/>
        <c:numFmt formatCode="0.00%"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987995904"/>
        <c:crosses val="autoZero"/>
        <c:crossBetween val="between"/>
      </c:valAx>
      <c:valAx>
        <c:axId val="784953392"/>
        <c:scaling>
          <c:orientation val="minMax"/>
          <c:max val="0.30000000000000004"/>
        </c:scaling>
        <c:delete val="0"/>
        <c:axPos val="r"/>
        <c:numFmt formatCode="0%" sourceLinked="0"/>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784937168"/>
        <c:crosses val="max"/>
        <c:crossBetween val="between"/>
      </c:valAx>
      <c:catAx>
        <c:axId val="784937168"/>
        <c:scaling>
          <c:orientation val="minMax"/>
        </c:scaling>
        <c:delete val="1"/>
        <c:axPos val="b"/>
        <c:numFmt formatCode="General" sourceLinked="1"/>
        <c:majorTickMark val="out"/>
        <c:minorTickMark val="none"/>
        <c:tickLblPos val="nextTo"/>
        <c:crossAx val="784953392"/>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ysClr val="windowText" lastClr="000000"/>
    </a:solidFill>
    <a:ln w="9525" cap="flat" cmpd="sng" algn="ctr">
      <a:solidFill>
        <a:srgbClr val="FF7E30"/>
      </a:solidFill>
      <a:round/>
    </a:ln>
    <a:effectLst/>
  </c:spPr>
  <c:txPr>
    <a:bodyPr/>
    <a:lstStyle/>
    <a:p>
      <a:pPr>
        <a:defRPr sz="1050">
          <a:solidFill>
            <a:schemeClr val="bg1"/>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sz="1400" b="1" dirty="0">
                <a:solidFill>
                  <a:schemeClr val="bg1"/>
                </a:solidFill>
              </a:rPr>
              <a:t>GDP Composition by Sector</a:t>
            </a:r>
          </a:p>
        </c:rich>
      </c:tx>
      <c:layout>
        <c:manualLayout>
          <c:xMode val="edge"/>
          <c:yMode val="edge"/>
          <c:x val="0.41987754041227188"/>
          <c:y val="1.742581593467377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4281021743954212"/>
          <c:y val="0.2163837275699112"/>
          <c:w val="0.3408283172834124"/>
          <c:h val="0.67791315658220819"/>
        </c:manualLayout>
      </c:layout>
      <c:pieChart>
        <c:varyColors val="1"/>
        <c:ser>
          <c:idx val="0"/>
          <c:order val="0"/>
          <c:tx>
            <c:strRef>
              <c:f>Sheet1!$B$1</c:f>
              <c:strCache>
                <c:ptCount val="1"/>
                <c:pt idx="0">
                  <c:v>GDP Contribution</c:v>
                </c:pt>
              </c:strCache>
            </c:strRef>
          </c:tx>
          <c:spPr>
            <a:solidFill>
              <a:srgbClr val="E26329"/>
            </a:solidFill>
          </c:spPr>
          <c:dPt>
            <c:idx val="0"/>
            <c:bubble3D val="0"/>
            <c:spPr>
              <a:solidFill>
                <a:srgbClr val="E26329"/>
              </a:solidFill>
              <a:ln>
                <a:noFill/>
              </a:ln>
              <a:effectLst/>
            </c:spPr>
            <c:extLst>
              <c:ext xmlns:c16="http://schemas.microsoft.com/office/drawing/2014/chart" uri="{C3380CC4-5D6E-409C-BE32-E72D297353CC}">
                <c16:uniqueId val="{00000001-BCFA-4028-9652-9B83614D5BCC}"/>
              </c:ext>
            </c:extLst>
          </c:dPt>
          <c:dPt>
            <c:idx val="1"/>
            <c:bubble3D val="0"/>
            <c:spPr>
              <a:solidFill>
                <a:schemeClr val="accent2"/>
              </a:solidFill>
              <a:ln>
                <a:noFill/>
              </a:ln>
              <a:effectLst/>
            </c:spPr>
            <c:extLst>
              <c:ext xmlns:c16="http://schemas.microsoft.com/office/drawing/2014/chart" uri="{C3380CC4-5D6E-409C-BE32-E72D297353CC}">
                <c16:uniqueId val="{00000003-BCFA-4028-9652-9B83614D5BCC}"/>
              </c:ext>
            </c:extLst>
          </c:dPt>
          <c:dPt>
            <c:idx val="2"/>
            <c:bubble3D val="0"/>
            <c:spPr>
              <a:solidFill>
                <a:schemeClr val="accent4"/>
              </a:solidFill>
              <a:ln>
                <a:noFill/>
              </a:ln>
              <a:effectLst/>
            </c:spPr>
            <c:extLst>
              <c:ext xmlns:c16="http://schemas.microsoft.com/office/drawing/2014/chart" uri="{C3380CC4-5D6E-409C-BE32-E72D297353CC}">
                <c16:uniqueId val="{00000005-BCFA-4028-9652-9B83614D5BCC}"/>
              </c:ext>
            </c:extLst>
          </c:dPt>
          <c:dPt>
            <c:idx val="3"/>
            <c:bubble3D val="0"/>
            <c:spPr>
              <a:solidFill>
                <a:schemeClr val="bg1">
                  <a:lumMod val="95000"/>
                </a:schemeClr>
              </a:solidFill>
              <a:ln>
                <a:noFill/>
              </a:ln>
              <a:effectLst/>
            </c:spPr>
            <c:extLst>
              <c:ext xmlns:c16="http://schemas.microsoft.com/office/drawing/2014/chart" uri="{C3380CC4-5D6E-409C-BE32-E72D297353CC}">
                <c16:uniqueId val="{00000007-BCFA-4028-9652-9B83614D5BCC}"/>
              </c:ext>
            </c:extLst>
          </c:dPt>
          <c:dPt>
            <c:idx val="4"/>
            <c:bubble3D val="0"/>
            <c:spPr>
              <a:solidFill>
                <a:schemeClr val="tx1">
                  <a:lumMod val="50000"/>
                  <a:lumOff val="50000"/>
                </a:schemeClr>
              </a:solidFill>
              <a:ln>
                <a:noFill/>
              </a:ln>
              <a:effectLst/>
            </c:spPr>
            <c:extLst>
              <c:ext xmlns:c16="http://schemas.microsoft.com/office/drawing/2014/chart" uri="{C3380CC4-5D6E-409C-BE32-E72D297353CC}">
                <c16:uniqueId val="{00000009-BCFA-4028-9652-9B83614D5BCC}"/>
              </c:ext>
            </c:extLst>
          </c:dPt>
          <c:dPt>
            <c:idx val="5"/>
            <c:bubble3D val="0"/>
            <c:spPr>
              <a:solidFill>
                <a:srgbClr val="FF0000"/>
              </a:solidFill>
              <a:ln>
                <a:noFill/>
              </a:ln>
              <a:effectLst/>
            </c:spPr>
            <c:extLst>
              <c:ext xmlns:c16="http://schemas.microsoft.com/office/drawing/2014/chart" uri="{C3380CC4-5D6E-409C-BE32-E72D297353CC}">
                <c16:uniqueId val="{0000000B-BCFA-4028-9652-9B83614D5BCC}"/>
              </c:ext>
            </c:extLst>
          </c:dPt>
          <c:dPt>
            <c:idx val="6"/>
            <c:bubble3D val="0"/>
            <c:spPr>
              <a:solidFill>
                <a:srgbClr val="0070C0"/>
              </a:solidFill>
              <a:ln>
                <a:noFill/>
              </a:ln>
              <a:effectLst/>
            </c:spPr>
            <c:extLst>
              <c:ext xmlns:c16="http://schemas.microsoft.com/office/drawing/2014/chart" uri="{C3380CC4-5D6E-409C-BE32-E72D297353CC}">
                <c16:uniqueId val="{0000000D-BCFA-4028-9652-9B83614D5BCC}"/>
              </c:ext>
            </c:extLst>
          </c:dPt>
          <c:dPt>
            <c:idx val="7"/>
            <c:bubble3D val="0"/>
            <c:spPr>
              <a:solidFill>
                <a:schemeClr val="accent2">
                  <a:lumMod val="60000"/>
                  <a:lumOff val="40000"/>
                </a:schemeClr>
              </a:solidFill>
              <a:ln>
                <a:noFill/>
              </a:ln>
              <a:effectLst/>
            </c:spPr>
            <c:extLst>
              <c:ext xmlns:c16="http://schemas.microsoft.com/office/drawing/2014/chart" uri="{C3380CC4-5D6E-409C-BE32-E72D297353CC}">
                <c16:uniqueId val="{0000000F-BCFA-4028-9652-9B83614D5BCC}"/>
              </c:ext>
            </c:extLst>
          </c:dPt>
          <c:dPt>
            <c:idx val="8"/>
            <c:bubble3D val="0"/>
            <c:spPr>
              <a:solidFill>
                <a:schemeClr val="accent2">
                  <a:lumMod val="50000"/>
                  <a:lumOff val="50000"/>
                </a:schemeClr>
              </a:solidFill>
              <a:ln>
                <a:noFill/>
              </a:ln>
              <a:effectLst/>
            </c:spPr>
            <c:extLst>
              <c:ext xmlns:c16="http://schemas.microsoft.com/office/drawing/2014/chart" uri="{C3380CC4-5D6E-409C-BE32-E72D297353CC}">
                <c16:uniqueId val="{00000011-BCFA-4028-9652-9B83614D5BCC}"/>
              </c:ext>
            </c:extLst>
          </c:dPt>
          <c:dPt>
            <c:idx val="9"/>
            <c:bubble3D val="0"/>
            <c:spPr>
              <a:solidFill>
                <a:schemeClr val="accent1"/>
              </a:solidFill>
              <a:ln>
                <a:noFill/>
              </a:ln>
              <a:effectLst/>
            </c:spPr>
            <c:extLst>
              <c:ext xmlns:c16="http://schemas.microsoft.com/office/drawing/2014/chart" uri="{C3380CC4-5D6E-409C-BE32-E72D297353CC}">
                <c16:uniqueId val="{00000013-BCFA-4028-9652-9B83614D5BCC}"/>
              </c:ext>
            </c:extLst>
          </c:dPt>
          <c:dLbls>
            <c:dLbl>
              <c:idx val="0"/>
              <c:layout>
                <c:manualLayout>
                  <c:x val="-1.5255651114665231E-2"/>
                  <c:y val="-6.188375575496816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CFA-4028-9652-9B83614D5BCC}"/>
                </c:ext>
              </c:extLst>
            </c:dLbl>
            <c:dLbl>
              <c:idx val="1"/>
              <c:layout>
                <c:manualLayout>
                  <c:x val="6.2176690476638562E-2"/>
                  <c:y val="-7.020433892026389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CFA-4028-9652-9B83614D5BCC}"/>
                </c:ext>
              </c:extLst>
            </c:dLbl>
            <c:dLbl>
              <c:idx val="2"/>
              <c:layout>
                <c:manualLayout>
                  <c:x val="-1.1554178782576929E-2"/>
                  <c:y val="-3.5703027049462904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CFA-4028-9652-9B83614D5BCC}"/>
                </c:ext>
              </c:extLst>
            </c:dLbl>
            <c:dLbl>
              <c:idx val="3"/>
              <c:layout>
                <c:manualLayout>
                  <c:x val="-0.13406118892910326"/>
                  <c:y val="2.290894257694744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CFA-4028-9652-9B83614D5BCC}"/>
                </c:ext>
              </c:extLst>
            </c:dLbl>
            <c:dLbl>
              <c:idx val="4"/>
              <c:layout>
                <c:manualLayout>
                  <c:x val="-0.17857405934647266"/>
                  <c:y val="-6.6488003523970706E-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CFA-4028-9652-9B83614D5BCC}"/>
                </c:ext>
              </c:extLst>
            </c:dLbl>
            <c:dLbl>
              <c:idx val="5"/>
              <c:layout>
                <c:manualLayout>
                  <c:x val="-0.17580854684107369"/>
                  <c:y val="-3.530361977709514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BCFA-4028-9652-9B83614D5BCC}"/>
                </c:ext>
              </c:extLst>
            </c:dLbl>
            <c:dLbl>
              <c:idx val="6"/>
              <c:layout>
                <c:manualLayout>
                  <c:x val="-0.15715623427491754"/>
                  <c:y val="-6.3684617153541484E-2"/>
                </c:manualLayout>
              </c:layout>
              <c:showLegendKey val="0"/>
              <c:showVal val="1"/>
              <c:showCatName val="1"/>
              <c:showSerName val="0"/>
              <c:showPercent val="0"/>
              <c:showBubbleSize val="0"/>
              <c:extLst>
                <c:ext xmlns:c15="http://schemas.microsoft.com/office/drawing/2012/chart" uri="{CE6537A1-D6FC-4f65-9D91-7224C49458BB}">
                  <c15:layout>
                    <c:manualLayout>
                      <c:w val="0.21419086276861618"/>
                      <c:h val="0.10719099307173824"/>
                    </c:manualLayout>
                  </c15:layout>
                </c:ext>
                <c:ext xmlns:c16="http://schemas.microsoft.com/office/drawing/2014/chart" uri="{C3380CC4-5D6E-409C-BE32-E72D297353CC}">
                  <c16:uniqueId val="{0000000D-BCFA-4028-9652-9B83614D5BCC}"/>
                </c:ext>
              </c:extLst>
            </c:dLbl>
            <c:dLbl>
              <c:idx val="7"/>
              <c:layout>
                <c:manualLayout>
                  <c:x val="-0.14415540096549836"/>
                  <c:y val="-9.5899123205510056E-2"/>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6644247760270151"/>
                      <c:h val="9.0980046376221396E-2"/>
                    </c:manualLayout>
                  </c15:layout>
                </c:ext>
                <c:ext xmlns:c16="http://schemas.microsoft.com/office/drawing/2014/chart" uri="{C3380CC4-5D6E-409C-BE32-E72D297353CC}">
                  <c16:uniqueId val="{0000000F-BCFA-4028-9652-9B83614D5BCC}"/>
                </c:ext>
              </c:extLst>
            </c:dLbl>
            <c:dLbl>
              <c:idx val="8"/>
              <c:layout>
                <c:manualLayout>
                  <c:x val="-0.17859453108478099"/>
                  <c:y val="-0.17217516841309158"/>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BCFA-4028-9652-9B83614D5BCC}"/>
                </c:ext>
              </c:extLst>
            </c:dLbl>
            <c:dLbl>
              <c:idx val="9"/>
              <c:layout>
                <c:manualLayout>
                  <c:x val="6.963788896324459E-2"/>
                  <c:y val="-7.257996562189317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BCFA-4028-9652-9B83614D5BCC}"/>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Sheet1!$A$2:$A$11</c:f>
              <c:strCache>
                <c:ptCount val="10"/>
                <c:pt idx="0">
                  <c:v>Petroleum Activities</c:v>
                </c:pt>
                <c:pt idx="1">
                  <c:v>Industry Activities</c:v>
                </c:pt>
                <c:pt idx="2">
                  <c:v>Public admin &amp; defence</c:v>
                </c:pt>
                <c:pt idx="3">
                  <c:v>Wholesale &amp; Retail Trade</c:v>
                </c:pt>
                <c:pt idx="4">
                  <c:v>Transport, storage, communication</c:v>
                </c:pt>
                <c:pt idx="5">
                  <c:v>Financial intermediation</c:v>
                </c:pt>
                <c:pt idx="6">
                  <c:v>Real estate services</c:v>
                </c:pt>
                <c:pt idx="7">
                  <c:v>Hotels &amp; restaurants</c:v>
                </c:pt>
                <c:pt idx="8">
                  <c:v>Agriculture &amp; Fishing</c:v>
                </c:pt>
                <c:pt idx="9">
                  <c:v>Other Services </c:v>
                </c:pt>
              </c:strCache>
            </c:strRef>
          </c:cat>
          <c:val>
            <c:numRef>
              <c:f>Sheet1!$B$2:$B$11</c:f>
              <c:numCache>
                <c:formatCode>0.0%</c:formatCode>
                <c:ptCount val="10"/>
                <c:pt idx="0">
                  <c:v>0.30587057906749526</c:v>
                </c:pt>
                <c:pt idx="1">
                  <c:v>0.17055968481386694</c:v>
                </c:pt>
                <c:pt idx="2">
                  <c:v>0.13792953406407363</c:v>
                </c:pt>
                <c:pt idx="3">
                  <c:v>7.1233331882928602E-2</c:v>
                </c:pt>
                <c:pt idx="4">
                  <c:v>5.3686071763388889E-2</c:v>
                </c:pt>
                <c:pt idx="5">
                  <c:v>4.2329402736518154E-2</c:v>
                </c:pt>
                <c:pt idx="6">
                  <c:v>5.0323769891971223E-2</c:v>
                </c:pt>
                <c:pt idx="7">
                  <c:v>7.3298180796905104E-3</c:v>
                </c:pt>
                <c:pt idx="8">
                  <c:v>2.9734615491113638E-2</c:v>
                </c:pt>
                <c:pt idx="9">
                  <c:v>0.13100319220895323</c:v>
                </c:pt>
              </c:numCache>
            </c:numRef>
          </c:val>
          <c:extLst>
            <c:ext xmlns:c16="http://schemas.microsoft.com/office/drawing/2014/chart" uri="{C3380CC4-5D6E-409C-BE32-E72D297353CC}">
              <c16:uniqueId val="{00000014-BCFA-4028-9652-9B83614D5BC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solidFill>
        <a:srgbClr val="FE6B00"/>
      </a:solid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bg1"/>
                </a:solidFill>
                <a:latin typeface="+mn-lt"/>
                <a:ea typeface="+mn-ea"/>
                <a:cs typeface="+mn-cs"/>
              </a:defRPr>
            </a:pPr>
            <a:r>
              <a:rPr lang="en-US" sz="1600" b="1" dirty="0">
                <a:solidFill>
                  <a:schemeClr val="bg1"/>
                </a:solidFill>
              </a:rPr>
              <a:t>Loans and Deposit Growth (USD Bn)</a:t>
            </a:r>
          </a:p>
        </c:rich>
      </c:tx>
      <c:layout>
        <c:manualLayout>
          <c:xMode val="edge"/>
          <c:yMode val="edge"/>
          <c:x val="0.37778280825817179"/>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7.4161538110675454E-2"/>
          <c:y val="0.16996256441007784"/>
          <c:w val="0.92563480797391107"/>
          <c:h val="0.67095567576139736"/>
        </c:manualLayout>
      </c:layout>
      <c:barChart>
        <c:barDir val="col"/>
        <c:grouping val="clustered"/>
        <c:varyColors val="0"/>
        <c:ser>
          <c:idx val="0"/>
          <c:order val="0"/>
          <c:tx>
            <c:strRef>
              <c:f>Sheet1!$B$1</c:f>
              <c:strCache>
                <c:ptCount val="1"/>
                <c:pt idx="0">
                  <c:v>Gross Loan</c:v>
                </c:pt>
              </c:strCache>
            </c:strRef>
          </c:tx>
          <c:spPr>
            <a:solidFill>
              <a:srgbClr val="F26921"/>
            </a:solidFill>
            <a:ln>
              <a:noFill/>
            </a:ln>
            <a:effectLst/>
          </c:spPr>
          <c:invertIfNegative val="0"/>
          <c:dLbls>
            <c:dLbl>
              <c:idx val="3"/>
              <c:layout>
                <c:manualLayout>
                  <c:x val="-4.0201005025126369E-3"/>
                  <c:y val="-2.98633106889489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595-42D8-A6E1-4E86B7315C8E}"/>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2017</c:v>
                </c:pt>
                <c:pt idx="1">
                  <c:v>2018</c:v>
                </c:pt>
                <c:pt idx="2">
                  <c:v>2019</c:v>
                </c:pt>
                <c:pt idx="3">
                  <c:v>2020</c:v>
                </c:pt>
                <c:pt idx="4">
                  <c:v>2021</c:v>
                </c:pt>
                <c:pt idx="5">
                  <c:v>Mar-22</c:v>
                </c:pt>
              </c:strCache>
            </c:strRef>
          </c:cat>
          <c:val>
            <c:numRef>
              <c:f>Sheet1!$B$2:$B$7</c:f>
              <c:numCache>
                <c:formatCode>#,##0.0</c:formatCode>
                <c:ptCount val="6"/>
                <c:pt idx="0">
                  <c:v>59.7</c:v>
                </c:pt>
                <c:pt idx="1">
                  <c:v>65.099999999999994</c:v>
                </c:pt>
                <c:pt idx="2">
                  <c:v>67.099999999999994</c:v>
                </c:pt>
                <c:pt idx="3">
                  <c:v>69.3</c:v>
                </c:pt>
                <c:pt idx="4">
                  <c:v>72.5</c:v>
                </c:pt>
                <c:pt idx="5">
                  <c:v>72.7</c:v>
                </c:pt>
              </c:numCache>
            </c:numRef>
          </c:val>
          <c:extLst>
            <c:ext xmlns:c16="http://schemas.microsoft.com/office/drawing/2014/chart" uri="{C3380CC4-5D6E-409C-BE32-E72D297353CC}">
              <c16:uniqueId val="{00000001-4595-42D8-A6E1-4E86B7315C8E}"/>
            </c:ext>
          </c:extLst>
        </c:ser>
        <c:ser>
          <c:idx val="1"/>
          <c:order val="1"/>
          <c:tx>
            <c:strRef>
              <c:f>Sheet1!$C$1</c:f>
              <c:strCache>
                <c:ptCount val="1"/>
                <c:pt idx="0">
                  <c:v>Deposits</c:v>
                </c:pt>
              </c:strCache>
            </c:strRef>
          </c:tx>
          <c:spPr>
            <a:solidFill>
              <a:schemeClr val="accent3"/>
            </a:solidFill>
            <a:ln>
              <a:noFill/>
            </a:ln>
            <a:effectLst/>
          </c:spPr>
          <c:invertIfNegative val="0"/>
          <c:dLbls>
            <c:dLbl>
              <c:idx val="0"/>
              <c:layout>
                <c:manualLayout>
                  <c:x val="8.0402010050251264E-3"/>
                  <c:y val="8.532374482556759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4595-42D8-A6E1-4E86B7315C8E}"/>
                </c:ext>
              </c:extLst>
            </c:dLbl>
            <c:dLbl>
              <c:idx val="1"/>
              <c:layout>
                <c:manualLayout>
                  <c:x val="1.2060301507537688E-2"/>
                  <c:y val="8.532374482556818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4595-42D8-A6E1-4E86B7315C8E}"/>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2017</c:v>
                </c:pt>
                <c:pt idx="1">
                  <c:v>2018</c:v>
                </c:pt>
                <c:pt idx="2">
                  <c:v>2019</c:v>
                </c:pt>
                <c:pt idx="3">
                  <c:v>2020</c:v>
                </c:pt>
                <c:pt idx="4">
                  <c:v>2021</c:v>
                </c:pt>
                <c:pt idx="5">
                  <c:v>Mar-22</c:v>
                </c:pt>
              </c:strCache>
            </c:strRef>
          </c:cat>
          <c:val>
            <c:numRef>
              <c:f>Sheet1!$C$2:$C$7</c:f>
              <c:numCache>
                <c:formatCode>#,##0.0</c:formatCode>
                <c:ptCount val="6"/>
                <c:pt idx="0">
                  <c:v>54.5</c:v>
                </c:pt>
                <c:pt idx="1">
                  <c:v>59.2</c:v>
                </c:pt>
                <c:pt idx="2">
                  <c:v>61.4</c:v>
                </c:pt>
                <c:pt idx="3">
                  <c:v>63.2</c:v>
                </c:pt>
                <c:pt idx="4">
                  <c:v>66.5</c:v>
                </c:pt>
                <c:pt idx="5">
                  <c:v>67.3</c:v>
                </c:pt>
              </c:numCache>
            </c:numRef>
          </c:val>
          <c:extLst>
            <c:ext xmlns:c16="http://schemas.microsoft.com/office/drawing/2014/chart" uri="{C3380CC4-5D6E-409C-BE32-E72D297353CC}">
              <c16:uniqueId val="{00000004-4595-42D8-A6E1-4E86B7315C8E}"/>
            </c:ext>
          </c:extLst>
        </c:ser>
        <c:dLbls>
          <c:showLegendKey val="0"/>
          <c:showVal val="0"/>
          <c:showCatName val="0"/>
          <c:showSerName val="0"/>
          <c:showPercent val="0"/>
          <c:showBubbleSize val="0"/>
        </c:dLbls>
        <c:gapWidth val="219"/>
        <c:axId val="1163927632"/>
        <c:axId val="1163930128"/>
      </c:barChart>
      <c:catAx>
        <c:axId val="116392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1163930128"/>
        <c:crosses val="autoZero"/>
        <c:auto val="1"/>
        <c:lblAlgn val="ctr"/>
        <c:lblOffset val="100"/>
        <c:noMultiLvlLbl val="0"/>
      </c:catAx>
      <c:valAx>
        <c:axId val="1163930128"/>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116392763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legendEntry>
      <c:layout>
        <c:manualLayout>
          <c:xMode val="edge"/>
          <c:yMode val="edge"/>
          <c:x val="0.12625743154130653"/>
          <c:y val="0.9009322418521174"/>
          <c:w val="0.81170640604597788"/>
          <c:h val="9.614336967572952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solidFill>
        <a:srgbClr val="F36B23"/>
      </a:solid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sz="1400" b="1" dirty="0">
                <a:solidFill>
                  <a:schemeClr val="bg1"/>
                </a:solidFill>
              </a:rPr>
              <a:t>Islamic Banking Assets (USD Bn)</a:t>
            </a:r>
          </a:p>
        </c:rich>
      </c:tx>
      <c:layout>
        <c:manualLayout>
          <c:xMode val="edge"/>
          <c:yMode val="edge"/>
          <c:x val="0.3002618077437022"/>
          <c:y val="1.10928414051223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7.403922266563101E-2"/>
          <c:y val="0.16158033684679432"/>
          <c:w val="0.92563480797391107"/>
          <c:h val="0.67936098245889864"/>
        </c:manualLayout>
      </c:layout>
      <c:barChart>
        <c:barDir val="col"/>
        <c:grouping val="clustered"/>
        <c:varyColors val="0"/>
        <c:ser>
          <c:idx val="0"/>
          <c:order val="0"/>
          <c:tx>
            <c:strRef>
              <c:f>Sheet1!$B$1</c:f>
              <c:strCache>
                <c:ptCount val="1"/>
                <c:pt idx="0">
                  <c:v>Assets</c:v>
                </c:pt>
              </c:strCache>
            </c:strRef>
          </c:tx>
          <c:spPr>
            <a:solidFill>
              <a:srgbClr val="F26921"/>
            </a:solidFill>
            <a:ln>
              <a:noFill/>
            </a:ln>
            <a:effectLst/>
          </c:spPr>
          <c:invertIfNegative val="0"/>
          <c:dLbls>
            <c:dLbl>
              <c:idx val="3"/>
              <c:layout>
                <c:manualLayout>
                  <c:x val="-4.0201005025126369E-3"/>
                  <c:y val="-2.98633106889489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DF8-47BB-BA26-4D3AF885EC0F}"/>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2692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2016</c:v>
                </c:pt>
                <c:pt idx="1">
                  <c:v>2017</c:v>
                </c:pt>
                <c:pt idx="2">
                  <c:v>2018</c:v>
                </c:pt>
                <c:pt idx="3">
                  <c:v>2019</c:v>
                </c:pt>
                <c:pt idx="4">
                  <c:v>2020</c:v>
                </c:pt>
                <c:pt idx="5">
                  <c:v>2021</c:v>
                </c:pt>
                <c:pt idx="6">
                  <c:v>Mar-22</c:v>
                </c:pt>
              </c:strCache>
            </c:strRef>
          </c:cat>
          <c:val>
            <c:numRef>
              <c:f>Sheet1!$B$2:$B$8</c:f>
              <c:numCache>
                <c:formatCode>#,##0.0</c:formatCode>
                <c:ptCount val="7"/>
                <c:pt idx="0">
                  <c:v>8</c:v>
                </c:pt>
                <c:pt idx="1">
                  <c:v>9.9</c:v>
                </c:pt>
                <c:pt idx="2">
                  <c:v>11.4</c:v>
                </c:pt>
                <c:pt idx="3">
                  <c:v>12.7</c:v>
                </c:pt>
                <c:pt idx="4">
                  <c:v>13.5</c:v>
                </c:pt>
                <c:pt idx="5">
                  <c:v>15.3</c:v>
                </c:pt>
                <c:pt idx="6">
                  <c:v>15.6</c:v>
                </c:pt>
              </c:numCache>
            </c:numRef>
          </c:val>
          <c:extLst>
            <c:ext xmlns:c16="http://schemas.microsoft.com/office/drawing/2014/chart" uri="{C3380CC4-5D6E-409C-BE32-E72D297353CC}">
              <c16:uniqueId val="{00000001-EDF8-47BB-BA26-4D3AF885EC0F}"/>
            </c:ext>
          </c:extLst>
        </c:ser>
        <c:dLbls>
          <c:showLegendKey val="0"/>
          <c:showVal val="0"/>
          <c:showCatName val="0"/>
          <c:showSerName val="0"/>
          <c:showPercent val="0"/>
          <c:showBubbleSize val="0"/>
        </c:dLbls>
        <c:gapWidth val="219"/>
        <c:axId val="1163927632"/>
        <c:axId val="1163930128"/>
      </c:barChart>
      <c:catAx>
        <c:axId val="116392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1163930128"/>
        <c:crosses val="autoZero"/>
        <c:auto val="1"/>
        <c:lblAlgn val="ctr"/>
        <c:lblOffset val="100"/>
        <c:noMultiLvlLbl val="0"/>
      </c:catAx>
      <c:valAx>
        <c:axId val="1163930128"/>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1163927632"/>
        <c:crosses val="autoZero"/>
        <c:crossBetween val="between"/>
      </c:valAx>
      <c:spPr>
        <a:noFill/>
        <a:ln>
          <a:noFill/>
        </a:ln>
        <a:effectLst/>
      </c:spPr>
    </c:plotArea>
    <c:plotVisOnly val="1"/>
    <c:dispBlanksAs val="gap"/>
    <c:showDLblsOverMax val="0"/>
  </c:chart>
  <c:spPr>
    <a:noFill/>
    <a:ln>
      <a:solidFill>
        <a:srgbClr val="F36B23"/>
      </a:solid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US" sz="1400" b="1" dirty="0"/>
              <a:t>Loan Yield vs Deposit Cost Trend*</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6.972455747611786E-2"/>
          <c:y val="0.15879916470295227"/>
          <c:w val="0.9180873248044007"/>
          <c:h val="0.62579918386114142"/>
        </c:manualLayout>
      </c:layout>
      <c:lineChart>
        <c:grouping val="standard"/>
        <c:varyColors val="0"/>
        <c:ser>
          <c:idx val="0"/>
          <c:order val="0"/>
          <c:tx>
            <c:strRef>
              <c:f>Sheet1!$B$1</c:f>
              <c:strCache>
                <c:ptCount val="1"/>
                <c:pt idx="0">
                  <c:v> Loans Yield (Local Currency)</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2016</c:v>
                </c:pt>
                <c:pt idx="1">
                  <c:v>2017</c:v>
                </c:pt>
                <c:pt idx="2">
                  <c:v>2018</c:v>
                </c:pt>
                <c:pt idx="3">
                  <c:v>2019</c:v>
                </c:pt>
                <c:pt idx="4">
                  <c:v>2020</c:v>
                </c:pt>
                <c:pt idx="5">
                  <c:v>2021</c:v>
                </c:pt>
                <c:pt idx="6" formatCode="mmm\-yy">
                  <c:v>44621</c:v>
                </c:pt>
              </c:numCache>
            </c:numRef>
          </c:cat>
          <c:val>
            <c:numRef>
              <c:f>Sheet1!$B$2:$B$8</c:f>
              <c:numCache>
                <c:formatCode>0.00%</c:formatCode>
                <c:ptCount val="7"/>
                <c:pt idx="0">
                  <c:v>4.9099999999999998E-2</c:v>
                </c:pt>
                <c:pt idx="1">
                  <c:v>5.1499999999999997E-2</c:v>
                </c:pt>
                <c:pt idx="2">
                  <c:v>5.2499999999999998E-2</c:v>
                </c:pt>
                <c:pt idx="3">
                  <c:v>5.4100000000000002E-2</c:v>
                </c:pt>
                <c:pt idx="4">
                  <c:v>5.4699999999999999E-2</c:v>
                </c:pt>
                <c:pt idx="5">
                  <c:v>5.5E-2</c:v>
                </c:pt>
                <c:pt idx="6">
                  <c:v>5.5E-2</c:v>
                </c:pt>
              </c:numCache>
            </c:numRef>
          </c:val>
          <c:smooth val="0"/>
          <c:extLst>
            <c:ext xmlns:c16="http://schemas.microsoft.com/office/drawing/2014/chart" uri="{C3380CC4-5D6E-409C-BE32-E72D297353CC}">
              <c16:uniqueId val="{00000000-23D5-411A-9D9D-10C4B2834CDC}"/>
            </c:ext>
          </c:extLst>
        </c:ser>
        <c:ser>
          <c:idx val="1"/>
          <c:order val="1"/>
          <c:tx>
            <c:strRef>
              <c:f>Sheet1!$C$1</c:f>
              <c:strCache>
                <c:ptCount val="1"/>
                <c:pt idx="0">
                  <c:v> Loans Yield Foreign Currency)</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layout>
                <c:manualLayout>
                  <c:x val="-4.1130944585997573E-2"/>
                  <c:y val="-5.062015058336694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3D5-411A-9D9D-10C4B2834CDC}"/>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2016</c:v>
                </c:pt>
                <c:pt idx="1">
                  <c:v>2017</c:v>
                </c:pt>
                <c:pt idx="2">
                  <c:v>2018</c:v>
                </c:pt>
                <c:pt idx="3">
                  <c:v>2019</c:v>
                </c:pt>
                <c:pt idx="4">
                  <c:v>2020</c:v>
                </c:pt>
                <c:pt idx="5">
                  <c:v>2021</c:v>
                </c:pt>
                <c:pt idx="6" formatCode="mmm\-yy">
                  <c:v>44621</c:v>
                </c:pt>
              </c:numCache>
            </c:numRef>
          </c:cat>
          <c:val>
            <c:numRef>
              <c:f>Sheet1!$C$2:$C$8</c:f>
              <c:numCache>
                <c:formatCode>0.00%</c:formatCode>
                <c:ptCount val="7"/>
                <c:pt idx="0">
                  <c:v>0.03</c:v>
                </c:pt>
                <c:pt idx="1">
                  <c:v>3.7999999999999999E-2</c:v>
                </c:pt>
                <c:pt idx="2">
                  <c:v>4.7899999999999998E-2</c:v>
                </c:pt>
                <c:pt idx="3">
                  <c:v>5.0500000000000003E-2</c:v>
                </c:pt>
                <c:pt idx="4">
                  <c:v>3.7999999999999999E-2</c:v>
                </c:pt>
                <c:pt idx="5">
                  <c:v>3.5000000000000003E-2</c:v>
                </c:pt>
                <c:pt idx="6">
                  <c:v>3.6999999999999998E-2</c:v>
                </c:pt>
              </c:numCache>
            </c:numRef>
          </c:val>
          <c:smooth val="0"/>
          <c:extLst>
            <c:ext xmlns:c16="http://schemas.microsoft.com/office/drawing/2014/chart" uri="{C3380CC4-5D6E-409C-BE32-E72D297353CC}">
              <c16:uniqueId val="{00000002-23D5-411A-9D9D-10C4B2834CDC}"/>
            </c:ext>
          </c:extLst>
        </c:ser>
        <c:ser>
          <c:idx val="2"/>
          <c:order val="2"/>
          <c:tx>
            <c:strRef>
              <c:f>Sheet1!$D$1</c:f>
              <c:strCache>
                <c:ptCount val="1"/>
                <c:pt idx="0">
                  <c:v>Deposit Cost (Local Currency)</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2016</c:v>
                </c:pt>
                <c:pt idx="1">
                  <c:v>2017</c:v>
                </c:pt>
                <c:pt idx="2">
                  <c:v>2018</c:v>
                </c:pt>
                <c:pt idx="3">
                  <c:v>2019</c:v>
                </c:pt>
                <c:pt idx="4">
                  <c:v>2020</c:v>
                </c:pt>
                <c:pt idx="5">
                  <c:v>2021</c:v>
                </c:pt>
                <c:pt idx="6" formatCode="mmm\-yy">
                  <c:v>44621</c:v>
                </c:pt>
              </c:numCache>
            </c:numRef>
          </c:cat>
          <c:val>
            <c:numRef>
              <c:f>Sheet1!$D$2:$D$8</c:f>
              <c:numCache>
                <c:formatCode>0.00%</c:formatCode>
                <c:ptCount val="7"/>
                <c:pt idx="0">
                  <c:v>1.2999999999999999E-2</c:v>
                </c:pt>
                <c:pt idx="1">
                  <c:v>1.6400000000000001E-2</c:v>
                </c:pt>
                <c:pt idx="2">
                  <c:v>1.7999999999999999E-2</c:v>
                </c:pt>
                <c:pt idx="3">
                  <c:v>1.95E-2</c:v>
                </c:pt>
                <c:pt idx="4">
                  <c:v>1.9599999999999999E-2</c:v>
                </c:pt>
                <c:pt idx="5">
                  <c:v>0.02</c:v>
                </c:pt>
                <c:pt idx="6">
                  <c:v>1.9E-2</c:v>
                </c:pt>
              </c:numCache>
            </c:numRef>
          </c:val>
          <c:smooth val="0"/>
          <c:extLst>
            <c:ext xmlns:c16="http://schemas.microsoft.com/office/drawing/2014/chart" uri="{C3380CC4-5D6E-409C-BE32-E72D297353CC}">
              <c16:uniqueId val="{00000003-23D5-411A-9D9D-10C4B2834CDC}"/>
            </c:ext>
          </c:extLst>
        </c:ser>
        <c:ser>
          <c:idx val="3"/>
          <c:order val="3"/>
          <c:tx>
            <c:strRef>
              <c:f>Sheet1!$E$1</c:f>
              <c:strCache>
                <c:ptCount val="1"/>
                <c:pt idx="0">
                  <c:v>Deposit Cost (Foreign Currency)</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2016</c:v>
                </c:pt>
                <c:pt idx="1">
                  <c:v>2017</c:v>
                </c:pt>
                <c:pt idx="2">
                  <c:v>2018</c:v>
                </c:pt>
                <c:pt idx="3">
                  <c:v>2019</c:v>
                </c:pt>
                <c:pt idx="4">
                  <c:v>2020</c:v>
                </c:pt>
                <c:pt idx="5">
                  <c:v>2021</c:v>
                </c:pt>
                <c:pt idx="6" formatCode="mmm\-yy">
                  <c:v>44621</c:v>
                </c:pt>
              </c:numCache>
            </c:numRef>
          </c:cat>
          <c:val>
            <c:numRef>
              <c:f>Sheet1!$E$2:$E$8</c:f>
              <c:numCache>
                <c:formatCode>0.00%</c:formatCode>
                <c:ptCount val="7"/>
                <c:pt idx="0">
                  <c:v>9.1999999999999998E-3</c:v>
                </c:pt>
                <c:pt idx="1">
                  <c:v>9.9000000000000008E-3</c:v>
                </c:pt>
                <c:pt idx="2">
                  <c:v>1.2500000000000001E-2</c:v>
                </c:pt>
                <c:pt idx="3">
                  <c:v>1.6500000000000001E-2</c:v>
                </c:pt>
                <c:pt idx="4">
                  <c:v>1.6199999999999999E-2</c:v>
                </c:pt>
                <c:pt idx="5">
                  <c:v>1.4999999999999999E-2</c:v>
                </c:pt>
                <c:pt idx="6">
                  <c:v>1.2999999999999999E-2</c:v>
                </c:pt>
              </c:numCache>
            </c:numRef>
          </c:val>
          <c:smooth val="0"/>
          <c:extLst>
            <c:ext xmlns:c16="http://schemas.microsoft.com/office/drawing/2014/chart" uri="{C3380CC4-5D6E-409C-BE32-E72D297353CC}">
              <c16:uniqueId val="{00000004-23D5-411A-9D9D-10C4B2834CDC}"/>
            </c:ext>
          </c:extLst>
        </c:ser>
        <c:dLbls>
          <c:showLegendKey val="0"/>
          <c:showVal val="0"/>
          <c:showCatName val="0"/>
          <c:showSerName val="0"/>
          <c:showPercent val="0"/>
          <c:showBubbleSize val="0"/>
        </c:dLbls>
        <c:marker val="1"/>
        <c:smooth val="0"/>
        <c:axId val="706491407"/>
        <c:axId val="706487247"/>
      </c:lineChart>
      <c:catAx>
        <c:axId val="706491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crossAx val="706487247"/>
        <c:crosses val="autoZero"/>
        <c:auto val="1"/>
        <c:lblAlgn val="ctr"/>
        <c:lblOffset val="100"/>
        <c:noMultiLvlLbl val="0"/>
      </c:catAx>
      <c:valAx>
        <c:axId val="706487247"/>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crossAx val="706491407"/>
        <c:crosses val="autoZero"/>
        <c:crossBetween val="between"/>
      </c:valAx>
      <c:spPr>
        <a:noFill/>
        <a:ln>
          <a:noFill/>
        </a:ln>
        <a:effectLst/>
      </c:spPr>
    </c:plotArea>
    <c:legend>
      <c:legendPos val="b"/>
      <c:layout>
        <c:manualLayout>
          <c:xMode val="edge"/>
          <c:yMode val="edge"/>
          <c:x val="6.5314528023218604E-2"/>
          <c:y val="0.87942678698009447"/>
          <c:w val="0.93048338982281864"/>
          <c:h val="0.12057321301990535"/>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solidFill>
        <a:srgbClr val="F36B23"/>
      </a:solidFill>
    </a:ln>
    <a:effectLst/>
  </c:spPr>
  <c:txPr>
    <a:bodyPr/>
    <a:lstStyle/>
    <a:p>
      <a:pPr>
        <a:defRPr sz="800">
          <a:solidFill>
            <a:schemeClr val="bg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60514F"/>
              </a:solidFill>
              <a:ln w="19050">
                <a:solidFill>
                  <a:schemeClr val="lt1"/>
                </a:solidFill>
              </a:ln>
              <a:effectLst/>
            </c:spPr>
            <c:extLst>
              <c:ext xmlns:c16="http://schemas.microsoft.com/office/drawing/2014/chart" uri="{C3380CC4-5D6E-409C-BE32-E72D297353CC}">
                <c16:uniqueId val="{00000001-920C-4539-A8D2-FFF1ED3D2772}"/>
              </c:ext>
            </c:extLst>
          </c:dPt>
          <c:dPt>
            <c:idx val="1"/>
            <c:bubble3D val="0"/>
            <c:spPr>
              <a:solidFill>
                <a:srgbClr val="C5BBB6"/>
              </a:solidFill>
              <a:ln w="19050">
                <a:solidFill>
                  <a:schemeClr val="lt1"/>
                </a:solidFill>
              </a:ln>
              <a:effectLst/>
            </c:spPr>
            <c:extLst>
              <c:ext xmlns:c16="http://schemas.microsoft.com/office/drawing/2014/chart" uri="{C3380CC4-5D6E-409C-BE32-E72D297353CC}">
                <c16:uniqueId val="{00000003-920C-4539-A8D2-FFF1ED3D2772}"/>
              </c:ext>
            </c:extLst>
          </c:dPt>
          <c:dPt>
            <c:idx val="2"/>
            <c:bubble3D val="0"/>
            <c:spPr>
              <a:solidFill>
                <a:srgbClr val="002B50"/>
              </a:solidFill>
              <a:ln w="19050">
                <a:solidFill>
                  <a:schemeClr val="lt1"/>
                </a:solidFill>
              </a:ln>
              <a:effectLst/>
            </c:spPr>
            <c:extLst>
              <c:ext xmlns:c16="http://schemas.microsoft.com/office/drawing/2014/chart" uri="{C3380CC4-5D6E-409C-BE32-E72D297353CC}">
                <c16:uniqueId val="{00000005-920C-4539-A8D2-FFF1ED3D2772}"/>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920C-4539-A8D2-FFF1ED3D2772}"/>
              </c:ext>
            </c:extLst>
          </c:dPt>
          <c:dLbls>
            <c:dLbl>
              <c:idx val="0"/>
              <c:layout>
                <c:manualLayout>
                  <c:x val="5.2727959492413087E-2"/>
                  <c:y val="-2.9568814073189578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4041578887613377"/>
                      <c:h val="0.29362148010118944"/>
                    </c:manualLayout>
                  </c15:layout>
                </c:ext>
                <c:ext xmlns:c16="http://schemas.microsoft.com/office/drawing/2014/chart" uri="{C3380CC4-5D6E-409C-BE32-E72D297353CC}">
                  <c16:uniqueId val="{00000001-920C-4539-A8D2-FFF1ED3D2772}"/>
                </c:ext>
              </c:extLst>
            </c:dLbl>
            <c:dLbl>
              <c:idx val="1"/>
              <c:layout>
                <c:manualLayout>
                  <c:x val="-3.5443168177711717E-2"/>
                  <c:y val="2.6380967683869248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16081882694515306"/>
                      <c:h val="0.26669834949861554"/>
                    </c:manualLayout>
                  </c15:layout>
                </c:ext>
                <c:ext xmlns:c16="http://schemas.microsoft.com/office/drawing/2014/chart" uri="{C3380CC4-5D6E-409C-BE32-E72D297353CC}">
                  <c16:uniqueId val="{00000003-920C-4539-A8D2-FFF1ED3D2772}"/>
                </c:ext>
              </c:extLst>
            </c:dLbl>
            <c:dLbl>
              <c:idx val="2"/>
              <c:layout>
                <c:manualLayout>
                  <c:x val="-6.533357334091526E-2"/>
                  <c:y val="0"/>
                </c:manualLayout>
              </c:layout>
              <c:showLegendKey val="0"/>
              <c:showVal val="1"/>
              <c:showCatName val="1"/>
              <c:showSerName val="0"/>
              <c:showPercent val="1"/>
              <c:showBubbleSize val="0"/>
              <c:extLst>
                <c:ext xmlns:c15="http://schemas.microsoft.com/office/drawing/2012/chart" uri="{CE6537A1-D6FC-4f65-9D91-7224C49458BB}">
                  <c15:layout>
                    <c:manualLayout>
                      <c:w val="0.20753345631295952"/>
                      <c:h val="0.1466173149300932"/>
                    </c:manualLayout>
                  </c15:layout>
                </c:ext>
                <c:ext xmlns:c16="http://schemas.microsoft.com/office/drawing/2014/chart" uri="{C3380CC4-5D6E-409C-BE32-E72D297353CC}">
                  <c16:uniqueId val="{00000005-920C-4539-A8D2-FFF1ED3D2772}"/>
                </c:ext>
              </c:extLst>
            </c:dLbl>
            <c:dLbl>
              <c:idx val="3"/>
              <c:layout>
                <c:manualLayout>
                  <c:x val="0.28453950081657564"/>
                  <c:y val="1.6359721338995683E-2"/>
                </c:manualLayout>
              </c:layout>
              <c:showLegendKey val="0"/>
              <c:showVal val="1"/>
              <c:showCatName val="1"/>
              <c:showSerName val="0"/>
              <c:showPercent val="1"/>
              <c:showBubbleSize val="0"/>
              <c:extLst>
                <c:ext xmlns:c15="http://schemas.microsoft.com/office/drawing/2012/chart" uri="{CE6537A1-D6FC-4f65-9D91-7224C49458BB}">
                  <c15:layout>
                    <c:manualLayout>
                      <c:w val="0.2379425301521654"/>
                      <c:h val="0.1466173149300932"/>
                    </c:manualLayout>
                  </c15:layout>
                </c:ext>
                <c:ext xmlns:c16="http://schemas.microsoft.com/office/drawing/2014/chart" uri="{C3380CC4-5D6E-409C-BE32-E72D297353CC}">
                  <c16:uniqueId val="{00000007-920C-4539-A8D2-FFF1ED3D277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Wholesale Lending</c:v>
                </c:pt>
                <c:pt idx="1">
                  <c:v>Retail Lending</c:v>
                </c:pt>
                <c:pt idx="2">
                  <c:v>Islamic</c:v>
                </c:pt>
                <c:pt idx="3">
                  <c:v>Others</c:v>
                </c:pt>
              </c:strCache>
            </c:strRef>
          </c:cat>
          <c:val>
            <c:numRef>
              <c:f>Sheet1!$B$2:$B$5</c:f>
              <c:numCache>
                <c:formatCode>_(* #,##0.0_);_(* \(#,##0.0\);_(* "-"??_);_(@_)</c:formatCode>
                <c:ptCount val="4"/>
                <c:pt idx="0">
                  <c:v>7.5974810000000002</c:v>
                </c:pt>
                <c:pt idx="1">
                  <c:v>1.9657659999999999</c:v>
                </c:pt>
                <c:pt idx="2">
                  <c:v>0.97655599999999998</c:v>
                </c:pt>
                <c:pt idx="3">
                  <c:v>0.19782</c:v>
                </c:pt>
              </c:numCache>
            </c:numRef>
          </c:val>
          <c:extLst>
            <c:ext xmlns:c16="http://schemas.microsoft.com/office/drawing/2014/chart" uri="{C3380CC4-5D6E-409C-BE32-E72D297353CC}">
              <c16:uniqueId val="{00000008-920C-4539-A8D2-FFF1ED3D277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60514F"/>
              </a:solidFill>
              <a:ln w="19050">
                <a:solidFill>
                  <a:schemeClr val="lt1"/>
                </a:solidFill>
              </a:ln>
              <a:effectLst/>
            </c:spPr>
            <c:extLst>
              <c:ext xmlns:c16="http://schemas.microsoft.com/office/drawing/2014/chart" uri="{C3380CC4-5D6E-409C-BE32-E72D297353CC}">
                <c16:uniqueId val="{00000001-F407-4C05-87F6-388C82394D59}"/>
              </c:ext>
            </c:extLst>
          </c:dPt>
          <c:dPt>
            <c:idx val="1"/>
            <c:bubble3D val="0"/>
            <c:spPr>
              <a:solidFill>
                <a:srgbClr val="C5BBB6"/>
              </a:solidFill>
              <a:ln w="19050">
                <a:solidFill>
                  <a:schemeClr val="lt1"/>
                </a:solidFill>
              </a:ln>
              <a:effectLst/>
            </c:spPr>
            <c:extLst>
              <c:ext xmlns:c16="http://schemas.microsoft.com/office/drawing/2014/chart" uri="{C3380CC4-5D6E-409C-BE32-E72D297353CC}">
                <c16:uniqueId val="{00000003-F407-4C05-87F6-388C82394D59}"/>
              </c:ext>
            </c:extLst>
          </c:dPt>
          <c:dPt>
            <c:idx val="2"/>
            <c:bubble3D val="0"/>
            <c:spPr>
              <a:solidFill>
                <a:srgbClr val="002B50"/>
              </a:solidFill>
              <a:ln w="19050">
                <a:solidFill>
                  <a:schemeClr val="lt1"/>
                </a:solidFill>
              </a:ln>
              <a:effectLst/>
            </c:spPr>
            <c:extLst>
              <c:ext xmlns:c16="http://schemas.microsoft.com/office/drawing/2014/chart" uri="{C3380CC4-5D6E-409C-BE32-E72D297353CC}">
                <c16:uniqueId val="{00000005-F407-4C05-87F6-388C82394D59}"/>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F407-4C05-87F6-388C82394D59}"/>
              </c:ext>
            </c:extLst>
          </c:dPt>
          <c:dLbls>
            <c:dLbl>
              <c:idx val="0"/>
              <c:layout>
                <c:manualLayout>
                  <c:x val="1.8852293075614607E-2"/>
                  <c:y val="-5.2537555070690529E-2"/>
                </c:manualLayout>
              </c:layout>
              <c:showLegendKey val="0"/>
              <c:showVal val="1"/>
              <c:showCatName val="1"/>
              <c:showSerName val="0"/>
              <c:showPercent val="1"/>
              <c:showBubbleSize val="0"/>
              <c:extLst>
                <c:ext xmlns:c15="http://schemas.microsoft.com/office/drawing/2012/chart" uri="{CE6537A1-D6FC-4f65-9D91-7224C49458BB}">
                  <c15:layout>
                    <c:manualLayout>
                      <c:w val="0.3180792813279178"/>
                      <c:h val="0.18034593214983163"/>
                    </c:manualLayout>
                  </c15:layout>
                </c:ext>
                <c:ext xmlns:c16="http://schemas.microsoft.com/office/drawing/2014/chart" uri="{C3380CC4-5D6E-409C-BE32-E72D297353CC}">
                  <c16:uniqueId val="{00000001-F407-4C05-87F6-388C82394D59}"/>
                </c:ext>
              </c:extLst>
            </c:dLbl>
            <c:dLbl>
              <c:idx val="1"/>
              <c:layout>
                <c:manualLayout>
                  <c:x val="-6.8896231458786691E-2"/>
                  <c:y val="3.6358912567909039E-2"/>
                </c:manualLayout>
              </c:layout>
              <c:showLegendKey val="0"/>
              <c:showVal val="1"/>
              <c:showCatName val="1"/>
              <c:showSerName val="0"/>
              <c:showPercent val="1"/>
              <c:showBubbleSize val="0"/>
              <c:extLst>
                <c:ext xmlns:c15="http://schemas.microsoft.com/office/drawing/2012/chart" uri="{CE6537A1-D6FC-4f65-9D91-7224C49458BB}">
                  <c15:layout>
                    <c:manualLayout>
                      <c:w val="0.20296719176084974"/>
                      <c:h val="0.21310867628865685"/>
                    </c:manualLayout>
                  </c15:layout>
                </c:ext>
                <c:ext xmlns:c16="http://schemas.microsoft.com/office/drawing/2014/chart" uri="{C3380CC4-5D6E-409C-BE32-E72D297353CC}">
                  <c16:uniqueId val="{00000003-F407-4C05-87F6-388C82394D59}"/>
                </c:ext>
              </c:extLst>
            </c:dLbl>
            <c:dLbl>
              <c:idx val="2"/>
              <c:layout>
                <c:manualLayout>
                  <c:x val="-0.14862777528349533"/>
                  <c:y val="0"/>
                </c:manualLayout>
              </c:layou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F407-4C05-87F6-388C82394D59}"/>
                </c:ext>
              </c:extLst>
            </c:dLbl>
            <c:dLbl>
              <c:idx val="3"/>
              <c:layout>
                <c:manualLayout>
                  <c:x val="0.11275736121008656"/>
                  <c:y val="3.9922761985838266E-2"/>
                </c:manualLayout>
              </c:layout>
              <c:showLegendKey val="0"/>
              <c:showVal val="1"/>
              <c:showCatName val="1"/>
              <c:showSerName val="0"/>
              <c:showPercent val="1"/>
              <c:showBubbleSize val="0"/>
              <c:extLst>
                <c:ext xmlns:c15="http://schemas.microsoft.com/office/drawing/2012/chart" uri="{CE6537A1-D6FC-4f65-9D91-7224C49458BB}">
                  <c15:layout>
                    <c:manualLayout>
                      <c:w val="0.297999353063647"/>
                      <c:h val="0.1466173149300932"/>
                    </c:manualLayout>
                  </c15:layout>
                </c:ext>
                <c:ext xmlns:c16="http://schemas.microsoft.com/office/drawing/2014/chart" uri="{C3380CC4-5D6E-409C-BE32-E72D297353CC}">
                  <c16:uniqueId val="{00000007-F407-4C05-87F6-388C82394D59}"/>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Wholesale Deposits</c:v>
                </c:pt>
                <c:pt idx="1">
                  <c:v>Retail Deposits</c:v>
                </c:pt>
                <c:pt idx="2">
                  <c:v>Islamic</c:v>
                </c:pt>
                <c:pt idx="3">
                  <c:v>Others</c:v>
                </c:pt>
              </c:strCache>
            </c:strRef>
          </c:cat>
          <c:val>
            <c:numRef>
              <c:f>Sheet1!$B$2:$B$5</c:f>
              <c:numCache>
                <c:formatCode>_(* #,##0.0_);_(* \(#,##0.0\);_(* "-"??_);_(@_)</c:formatCode>
                <c:ptCount val="4"/>
                <c:pt idx="0">
                  <c:v>6.659294</c:v>
                </c:pt>
                <c:pt idx="1">
                  <c:v>1.4370339999999999</c:v>
                </c:pt>
                <c:pt idx="2">
                  <c:v>0.874753</c:v>
                </c:pt>
                <c:pt idx="3">
                  <c:v>0.21698899999999999</c:v>
                </c:pt>
              </c:numCache>
            </c:numRef>
          </c:val>
          <c:extLst>
            <c:ext xmlns:c16="http://schemas.microsoft.com/office/drawing/2014/chart" uri="{C3380CC4-5D6E-409C-BE32-E72D297353CC}">
              <c16:uniqueId val="{00000008-F407-4C05-87F6-388C82394D59}"/>
            </c:ext>
          </c:extLst>
        </c:ser>
        <c:dLbls>
          <c:showLegendKey val="0"/>
          <c:showVal val="0"/>
          <c:showCatName val="0"/>
          <c:showSerName val="0"/>
          <c:showPercent val="0"/>
          <c:showBubbleSize val="0"/>
          <c:showLeaderLines val="1"/>
        </c:dLbls>
        <c:firstSliceAng val="28"/>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solidFill>
              <a:srgbClr val="60514F"/>
            </a:solidFill>
          </c:spPr>
          <c:dPt>
            <c:idx val="0"/>
            <c:bubble3D val="0"/>
            <c:spPr>
              <a:solidFill>
                <a:srgbClr val="60514F"/>
              </a:solidFill>
              <a:ln w="19050">
                <a:solidFill>
                  <a:schemeClr val="lt1"/>
                </a:solidFill>
              </a:ln>
              <a:effectLst/>
            </c:spPr>
            <c:extLst>
              <c:ext xmlns:c16="http://schemas.microsoft.com/office/drawing/2014/chart" uri="{C3380CC4-5D6E-409C-BE32-E72D297353CC}">
                <c16:uniqueId val="{00000001-A522-43E1-ABEE-937266B11232}"/>
              </c:ext>
            </c:extLst>
          </c:dPt>
          <c:dPt>
            <c:idx val="1"/>
            <c:bubble3D val="0"/>
            <c:spPr>
              <a:solidFill>
                <a:srgbClr val="C5BBB6"/>
              </a:solidFill>
              <a:ln w="19050">
                <a:solidFill>
                  <a:schemeClr val="lt1"/>
                </a:solidFill>
              </a:ln>
              <a:effectLst/>
            </c:spPr>
            <c:extLst>
              <c:ext xmlns:c16="http://schemas.microsoft.com/office/drawing/2014/chart" uri="{C3380CC4-5D6E-409C-BE32-E72D297353CC}">
                <c16:uniqueId val="{00000003-A522-43E1-ABEE-937266B11232}"/>
              </c:ext>
            </c:extLst>
          </c:dPt>
          <c:dPt>
            <c:idx val="2"/>
            <c:bubble3D val="0"/>
            <c:spPr>
              <a:solidFill>
                <a:srgbClr val="002B50"/>
              </a:solidFill>
              <a:ln w="19050">
                <a:solidFill>
                  <a:schemeClr val="lt1"/>
                </a:solidFill>
              </a:ln>
              <a:effectLst/>
            </c:spPr>
            <c:extLst>
              <c:ext xmlns:c16="http://schemas.microsoft.com/office/drawing/2014/chart" uri="{C3380CC4-5D6E-409C-BE32-E72D297353CC}">
                <c16:uniqueId val="{00000005-A522-43E1-ABEE-937266B11232}"/>
              </c:ext>
            </c:extLst>
          </c:dPt>
          <c:dLbls>
            <c:dLbl>
              <c:idx val="0"/>
              <c:layout>
                <c:manualLayout>
                  <c:x val="-4.6657594271021417E-2"/>
                  <c:y val="-0.25401209506424183"/>
                </c:manualLayout>
              </c:layout>
              <c:showLegendKey val="0"/>
              <c:showVal val="1"/>
              <c:showCatName val="1"/>
              <c:showSerName val="0"/>
              <c:showPercent val="1"/>
              <c:showBubbleSize val="0"/>
              <c:extLst>
                <c:ext xmlns:c15="http://schemas.microsoft.com/office/drawing/2012/chart" uri="{CE6537A1-D6FC-4f65-9D91-7224C49458BB}">
                  <c15:layout>
                    <c:manualLayout>
                      <c:w val="0.24459849592605526"/>
                      <c:h val="0.1466173149300932"/>
                    </c:manualLayout>
                  </c15:layout>
                </c:ext>
                <c:ext xmlns:c16="http://schemas.microsoft.com/office/drawing/2014/chart" uri="{C3380CC4-5D6E-409C-BE32-E72D297353CC}">
                  <c16:uniqueId val="{00000001-A522-43E1-ABEE-937266B11232}"/>
                </c:ext>
              </c:extLst>
            </c:dLbl>
            <c:dLbl>
              <c:idx val="1"/>
              <c:layout>
                <c:manualLayout>
                  <c:x val="-1.5432516322222159E-2"/>
                  <c:y val="6.0712580038588655E-2"/>
                </c:manualLayout>
              </c:layout>
              <c:showLegendKey val="0"/>
              <c:showVal val="1"/>
              <c:showCatName val="1"/>
              <c:showSerName val="0"/>
              <c:showPercent val="1"/>
              <c:showBubbleSize val="0"/>
              <c:extLst>
                <c:ext xmlns:c15="http://schemas.microsoft.com/office/drawing/2012/chart" uri="{CE6537A1-D6FC-4f65-9D91-7224C49458BB}">
                  <c15:layout>
                    <c:manualLayout>
                      <c:w val="0.2154333832586427"/>
                      <c:h val="0.1466173149300932"/>
                    </c:manualLayout>
                  </c15:layout>
                </c:ext>
                <c:ext xmlns:c16="http://schemas.microsoft.com/office/drawing/2014/chart" uri="{C3380CC4-5D6E-409C-BE32-E72D297353CC}">
                  <c16:uniqueId val="{00000003-A522-43E1-ABEE-937266B11232}"/>
                </c:ext>
              </c:extLst>
            </c:dLbl>
            <c:dLbl>
              <c:idx val="2"/>
              <c:layout>
                <c:manualLayout>
                  <c:x val="1.0048701843289782E-2"/>
                  <c:y val="-0.11517616000498146"/>
                </c:manualLayout>
              </c:layout>
              <c:showLegendKey val="0"/>
              <c:showVal val="1"/>
              <c:showCatName val="1"/>
              <c:showSerName val="0"/>
              <c:showPercent val="1"/>
              <c:showBubbleSize val="0"/>
              <c:extLst>
                <c:ext xmlns:c15="http://schemas.microsoft.com/office/drawing/2012/chart" uri="{CE6537A1-D6FC-4f65-9D91-7224C49458BB}">
                  <c15:layout>
                    <c:manualLayout>
                      <c:w val="0.21170551171468771"/>
                      <c:h val="0.1466173149300932"/>
                    </c:manualLayout>
                  </c15:layout>
                </c:ext>
                <c:ext xmlns:c16="http://schemas.microsoft.com/office/drawing/2014/chart" uri="{C3380CC4-5D6E-409C-BE32-E72D297353CC}">
                  <c16:uniqueId val="{00000005-A522-43E1-ABEE-937266B1123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Wholesale</c:v>
                </c:pt>
                <c:pt idx="1">
                  <c:v>Retail</c:v>
                </c:pt>
                <c:pt idx="2">
                  <c:v>Islamic</c:v>
                </c:pt>
              </c:strCache>
            </c:strRef>
          </c:cat>
          <c:val>
            <c:numRef>
              <c:f>Sheet1!$B$2:$B$4</c:f>
              <c:numCache>
                <c:formatCode>_(* #,##0_);_(* \(#,##0\);_(* "-"??_);_(@_)</c:formatCode>
                <c:ptCount val="3"/>
                <c:pt idx="0">
                  <c:v>130.55000000000001</c:v>
                </c:pt>
                <c:pt idx="1">
                  <c:v>13.224</c:v>
                </c:pt>
                <c:pt idx="2">
                  <c:v>13.117000000000001</c:v>
                </c:pt>
              </c:numCache>
            </c:numRef>
          </c:val>
          <c:extLst>
            <c:ext xmlns:c16="http://schemas.microsoft.com/office/drawing/2014/chart" uri="{C3380CC4-5D6E-409C-BE32-E72D297353CC}">
              <c16:uniqueId val="{00000006-A522-43E1-ABEE-937266B11232}"/>
            </c:ext>
          </c:extLst>
        </c:ser>
        <c:dLbls>
          <c:showLegendKey val="0"/>
          <c:showVal val="0"/>
          <c:showCatName val="0"/>
          <c:showSerName val="0"/>
          <c:showPercent val="0"/>
          <c:showBubbleSize val="0"/>
          <c:showLeaderLines val="1"/>
        </c:dLbls>
        <c:firstSliceAng val="30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2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101">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8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2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F73EE8-6559-4156-BC5A-2509FDF98E4C}" type="doc">
      <dgm:prSet loTypeId="urn:microsoft.com/office/officeart/2005/8/layout/orgChart1" loCatId="hierarchy" qsTypeId="urn:microsoft.com/office/officeart/2005/8/quickstyle/simple1" qsCatId="simple" csTypeId="urn:microsoft.com/office/officeart/2005/8/colors/accent6_1" csCatId="accent6" phldr="1"/>
      <dgm:spPr/>
      <dgm:t>
        <a:bodyPr/>
        <a:lstStyle/>
        <a:p>
          <a:endParaRPr lang="en-GB"/>
        </a:p>
      </dgm:t>
    </dgm:pt>
    <dgm:pt modelId="{5AB4868A-2295-4972-8BF1-12C247C11004}">
      <dgm:prSet phldrT="[Text]" custT="1"/>
      <dgm:spPr>
        <a:xfrm>
          <a:off x="4368424" y="125717"/>
          <a:ext cx="1390824" cy="445063"/>
        </a:xfrm>
        <a:noFill/>
        <a:ln w="12700" cap="flat" cmpd="sng" algn="ctr">
          <a:noFill/>
          <a:prstDash val="solid"/>
          <a:miter lim="800000"/>
        </a:ln>
        <a:effectLst/>
        <a:sp3d/>
      </dgm:spPr>
      <dgm:t>
        <a:bodyPr/>
        <a:lstStyle/>
        <a:p>
          <a:r>
            <a:rPr lang="en-GB" sz="2000" b="1" dirty="0">
              <a:solidFill>
                <a:srgbClr val="FFFFFF"/>
              </a:solidFill>
              <a:latin typeface="Calibri Light" panose="020F0302020204030204" pitchFamily="34" charset="0"/>
              <a:ea typeface="+mn-ea"/>
              <a:cs typeface="Calibri Light" panose="020F0302020204030204" pitchFamily="34" charset="0"/>
            </a:rPr>
            <a:t>Board of Directors</a:t>
          </a:r>
        </a:p>
        <a:p>
          <a:r>
            <a:rPr lang="en-GB" sz="2000" b="1" dirty="0">
              <a:solidFill>
                <a:srgbClr val="FFFFFF"/>
              </a:solidFill>
              <a:latin typeface="Calibri Light" panose="020F0302020204030204" pitchFamily="34" charset="0"/>
              <a:ea typeface="+mn-ea"/>
              <a:cs typeface="Calibri Light" panose="020F0302020204030204" pitchFamily="34" charset="0"/>
            </a:rPr>
            <a:t>(BOD)</a:t>
          </a:r>
        </a:p>
      </dgm:t>
    </dgm:pt>
    <dgm:pt modelId="{0E659C3F-16E4-481C-9FA3-A42ED5613E46}" type="parTrans" cxnId="{C0368293-3FA8-4050-9AA0-E1BCCB5F3C4D}">
      <dgm:prSet/>
      <dgm:spPr/>
      <dgm:t>
        <a:bodyPr/>
        <a:lstStyle/>
        <a:p>
          <a:endParaRPr lang="en-GB" sz="1200" b="1">
            <a:solidFill>
              <a:schemeClr val="bg1"/>
            </a:solidFill>
          </a:endParaRPr>
        </a:p>
      </dgm:t>
    </dgm:pt>
    <dgm:pt modelId="{16087834-30CA-46F2-AF53-CE5D30F7363E}" type="sibTrans" cxnId="{C0368293-3FA8-4050-9AA0-E1BCCB5F3C4D}">
      <dgm:prSet/>
      <dgm:spPr/>
      <dgm:t>
        <a:bodyPr/>
        <a:lstStyle/>
        <a:p>
          <a:endParaRPr lang="en-US" sz="2000" b="1">
            <a:solidFill>
              <a:schemeClr val="bg1"/>
            </a:solidFill>
          </a:endParaRPr>
        </a:p>
      </dgm:t>
    </dgm:pt>
    <dgm:pt modelId="{A51CEB8A-09D3-4848-8930-64BA1F28C21E}">
      <dgm:prSet phldrT="[Text]" custT="1"/>
      <dgm:spPr>
        <a:xfrm>
          <a:off x="1300565" y="1141931"/>
          <a:ext cx="1390824" cy="445063"/>
        </a:xfrm>
        <a:noFill/>
        <a:ln w="12700" cap="flat" cmpd="sng" algn="ctr">
          <a:noFill/>
          <a:prstDash val="solid"/>
          <a:miter lim="800000"/>
        </a:ln>
        <a:effectLst/>
        <a:sp3d/>
      </dgm:spPr>
      <dgm:t>
        <a:bodyPr/>
        <a:lstStyle/>
        <a:p>
          <a:r>
            <a:rPr lang="en-GB" sz="1400" b="1" dirty="0">
              <a:solidFill>
                <a:srgbClr val="FFFFFF"/>
              </a:solidFill>
              <a:latin typeface="Calibri Light" panose="020F0302020204030204" pitchFamily="34" charset="0"/>
              <a:ea typeface="+mn-ea"/>
              <a:cs typeface="Calibri Light" panose="020F0302020204030204" pitchFamily="34" charset="0"/>
            </a:rPr>
            <a:t>Board </a:t>
          </a:r>
        </a:p>
        <a:p>
          <a:r>
            <a:rPr lang="en-GB" sz="1400" b="1" dirty="0">
              <a:solidFill>
                <a:srgbClr val="FFFFFF"/>
              </a:solidFill>
              <a:latin typeface="Calibri Light" panose="020F0302020204030204" pitchFamily="34" charset="0"/>
              <a:ea typeface="+mn-ea"/>
              <a:cs typeface="Calibri Light" panose="020F0302020204030204" pitchFamily="34" charset="0"/>
            </a:rPr>
            <a:t>Audit Committee</a:t>
          </a:r>
        </a:p>
      </dgm:t>
    </dgm:pt>
    <dgm:pt modelId="{AE2B13FB-8017-4515-BB90-3677A376ACC9}" type="parTrans" cxnId="{6E4CAF32-01BA-4FB1-BF1E-C00D0F6ABE72}">
      <dgm:prSet/>
      <dgm:spPr>
        <a:xfrm>
          <a:off x="1995977" y="695955"/>
          <a:ext cx="3067859" cy="320801"/>
        </a:xfrm>
        <a:noFill/>
        <a:ln w="12700" cap="flat" cmpd="sng" algn="ctr">
          <a:solidFill>
            <a:srgbClr val="F36B23"/>
          </a:solidFill>
          <a:prstDash val="solid"/>
          <a:miter lim="800000"/>
        </a:ln>
        <a:effectLst/>
      </dgm:spPr>
      <dgm:t>
        <a:bodyPr/>
        <a:lstStyle/>
        <a:p>
          <a:endParaRPr lang="en-GB" sz="1200" b="1">
            <a:solidFill>
              <a:schemeClr val="bg1"/>
            </a:solidFill>
          </a:endParaRPr>
        </a:p>
      </dgm:t>
    </dgm:pt>
    <dgm:pt modelId="{732DEB52-582C-4DB6-A9C5-2F125CAE3411}" type="sibTrans" cxnId="{6E4CAF32-01BA-4FB1-BF1E-C00D0F6ABE72}">
      <dgm:prSet/>
      <dgm:spPr/>
      <dgm:t>
        <a:bodyPr/>
        <a:lstStyle/>
        <a:p>
          <a:endParaRPr lang="en-US" sz="2000" b="1">
            <a:solidFill>
              <a:schemeClr val="bg1"/>
            </a:solidFill>
          </a:endParaRPr>
        </a:p>
      </dgm:t>
    </dgm:pt>
    <dgm:pt modelId="{BAFD5481-F68E-40D1-8DCF-716EE53E75D2}">
      <dgm:prSet phldrT="[Text]" custT="1"/>
      <dgm:spPr>
        <a:xfrm>
          <a:off x="3086508" y="1112232"/>
          <a:ext cx="1921688" cy="445063"/>
        </a:xfrm>
        <a:noFill/>
        <a:ln w="12700" cap="flat" cmpd="sng" algn="ctr">
          <a:noFill/>
          <a:prstDash val="solid"/>
          <a:miter lim="800000"/>
        </a:ln>
        <a:effectLst/>
        <a:sp3d/>
      </dgm:spPr>
      <dgm:t>
        <a:bodyPr/>
        <a:lstStyle/>
        <a:p>
          <a:r>
            <a:rPr lang="en-GB" sz="1400" b="1" dirty="0">
              <a:solidFill>
                <a:srgbClr val="FFFFFF"/>
              </a:solidFill>
              <a:latin typeface="Calibri Light" panose="020F0302020204030204" pitchFamily="34" charset="0"/>
              <a:ea typeface="+mn-ea"/>
              <a:cs typeface="Calibri Light" panose="020F0302020204030204" pitchFamily="34" charset="0"/>
            </a:rPr>
            <a:t>Executive, Nomination &amp; </a:t>
          </a:r>
        </a:p>
        <a:p>
          <a:r>
            <a:rPr lang="en-GB" sz="1400" b="1" dirty="0">
              <a:solidFill>
                <a:srgbClr val="FFFFFF"/>
              </a:solidFill>
              <a:latin typeface="Calibri Light" panose="020F0302020204030204" pitchFamily="34" charset="0"/>
              <a:ea typeface="+mn-ea"/>
              <a:cs typeface="Calibri Light" panose="020F0302020204030204" pitchFamily="34" charset="0"/>
            </a:rPr>
            <a:t>Remuneration Committee</a:t>
          </a:r>
        </a:p>
      </dgm:t>
    </dgm:pt>
    <dgm:pt modelId="{638EA4BD-E9B8-41E3-8136-60FD09067017}" type="parTrans" cxnId="{FB4CA1AD-5EF5-491C-B813-BA10E16E46EB}">
      <dgm:prSet/>
      <dgm:spPr>
        <a:xfrm>
          <a:off x="4047353" y="695955"/>
          <a:ext cx="1016483" cy="291102"/>
        </a:xfrm>
        <a:noFill/>
        <a:ln w="12700" cap="flat" cmpd="sng" algn="ctr">
          <a:solidFill>
            <a:srgbClr val="F36B23"/>
          </a:solidFill>
          <a:prstDash val="solid"/>
          <a:miter lim="800000"/>
        </a:ln>
        <a:effectLst/>
      </dgm:spPr>
      <dgm:t>
        <a:bodyPr/>
        <a:lstStyle/>
        <a:p>
          <a:endParaRPr lang="en-GB" sz="1200" b="1">
            <a:solidFill>
              <a:schemeClr val="bg1"/>
            </a:solidFill>
          </a:endParaRPr>
        </a:p>
      </dgm:t>
    </dgm:pt>
    <dgm:pt modelId="{7F1ABBD1-4BDC-47A9-A0CD-7EB810B91C48}" type="sibTrans" cxnId="{FB4CA1AD-5EF5-491C-B813-BA10E16E46EB}">
      <dgm:prSet/>
      <dgm:spPr/>
      <dgm:t>
        <a:bodyPr/>
        <a:lstStyle/>
        <a:p>
          <a:endParaRPr lang="en-US" sz="2000" b="1">
            <a:solidFill>
              <a:schemeClr val="bg1"/>
            </a:solidFill>
          </a:endParaRPr>
        </a:p>
      </dgm:t>
    </dgm:pt>
    <dgm:pt modelId="{9387EE9E-32DD-4EA9-96E3-A184B8158FCF}">
      <dgm:prSet phldrT="[Text]" custT="1"/>
      <dgm:spPr>
        <a:xfrm>
          <a:off x="5409102" y="1176165"/>
          <a:ext cx="1390824" cy="445063"/>
        </a:xfrm>
        <a:noFill/>
        <a:ln w="12700" cap="flat" cmpd="sng" algn="ctr">
          <a:noFill/>
          <a:prstDash val="solid"/>
          <a:miter lim="800000"/>
        </a:ln>
        <a:effectLst/>
        <a:sp3d/>
      </dgm:spPr>
      <dgm:t>
        <a:bodyPr/>
        <a:lstStyle/>
        <a:p>
          <a:r>
            <a:rPr lang="en-GB" sz="1400" b="1" dirty="0">
              <a:solidFill>
                <a:srgbClr val="FFFFFF"/>
              </a:solidFill>
              <a:latin typeface="Calibri Light" panose="020F0302020204030204" pitchFamily="34" charset="0"/>
              <a:ea typeface="+mn-ea"/>
              <a:cs typeface="Calibri Light" panose="020F0302020204030204" pitchFamily="34" charset="0"/>
            </a:rPr>
            <a:t>Board </a:t>
          </a:r>
        </a:p>
        <a:p>
          <a:r>
            <a:rPr lang="en-GB" sz="1400" b="1" dirty="0">
              <a:solidFill>
                <a:srgbClr val="FFFFFF"/>
              </a:solidFill>
              <a:latin typeface="Calibri Light" panose="020F0302020204030204" pitchFamily="34" charset="0"/>
              <a:ea typeface="+mn-ea"/>
              <a:cs typeface="Calibri Light" panose="020F0302020204030204" pitchFamily="34" charset="0"/>
            </a:rPr>
            <a:t>Credit Approval Committee</a:t>
          </a:r>
        </a:p>
      </dgm:t>
    </dgm:pt>
    <dgm:pt modelId="{A7D6FC7B-8820-496B-8CE6-84D7A9A06FD2}" type="parTrans" cxnId="{09DA11D5-5A6F-478F-81EB-CBE2DDE1FCE4}">
      <dgm:prSet/>
      <dgm:spPr>
        <a:xfrm>
          <a:off x="5063836" y="695955"/>
          <a:ext cx="1040677" cy="355036"/>
        </a:xfrm>
        <a:noFill/>
        <a:ln w="12700" cap="flat" cmpd="sng" algn="ctr">
          <a:solidFill>
            <a:srgbClr val="F36B23"/>
          </a:solidFill>
          <a:prstDash val="solid"/>
          <a:miter lim="800000"/>
        </a:ln>
        <a:effectLst/>
      </dgm:spPr>
      <dgm:t>
        <a:bodyPr/>
        <a:lstStyle/>
        <a:p>
          <a:endParaRPr lang="en-GB" sz="1200" b="1">
            <a:solidFill>
              <a:schemeClr val="bg1"/>
            </a:solidFill>
          </a:endParaRPr>
        </a:p>
      </dgm:t>
    </dgm:pt>
    <dgm:pt modelId="{87803CD9-1398-409E-A098-2C5D73925647}" type="sibTrans" cxnId="{09DA11D5-5A6F-478F-81EB-CBE2DDE1FCE4}">
      <dgm:prSet/>
      <dgm:spPr/>
      <dgm:t>
        <a:bodyPr/>
        <a:lstStyle/>
        <a:p>
          <a:endParaRPr lang="en-US" sz="2000" b="1">
            <a:solidFill>
              <a:schemeClr val="bg1"/>
            </a:solidFill>
          </a:endParaRPr>
        </a:p>
      </dgm:t>
    </dgm:pt>
    <dgm:pt modelId="{0E1FBB99-5E47-46F6-B5B4-31C798A3658D}">
      <dgm:prSet custT="1"/>
      <dgm:spPr>
        <a:xfrm>
          <a:off x="7400804" y="1193345"/>
          <a:ext cx="1390824" cy="445063"/>
        </a:xfrm>
        <a:noFill/>
        <a:ln w="12700" cap="flat" cmpd="sng" algn="ctr">
          <a:noFill/>
          <a:prstDash val="solid"/>
          <a:miter lim="800000"/>
        </a:ln>
        <a:effectLst/>
        <a:sp3d/>
      </dgm:spPr>
      <dgm:t>
        <a:bodyPr/>
        <a:lstStyle/>
        <a:p>
          <a:r>
            <a:rPr lang="en-GB" sz="1400" b="1" dirty="0">
              <a:solidFill>
                <a:srgbClr val="FFFFFF"/>
              </a:solidFill>
              <a:latin typeface="Calibri Light" panose="020F0302020204030204" pitchFamily="34" charset="0"/>
              <a:ea typeface="+mn-ea"/>
              <a:cs typeface="Calibri Light" panose="020F0302020204030204" pitchFamily="34" charset="0"/>
            </a:rPr>
            <a:t>Board </a:t>
          </a:r>
        </a:p>
        <a:p>
          <a:r>
            <a:rPr lang="en-GB" sz="1400" b="1" dirty="0">
              <a:solidFill>
                <a:srgbClr val="FFFFFF"/>
              </a:solidFill>
              <a:latin typeface="Calibri Light" panose="020F0302020204030204" pitchFamily="34" charset="0"/>
              <a:ea typeface="+mn-ea"/>
              <a:cs typeface="Calibri Light" panose="020F0302020204030204" pitchFamily="34" charset="0"/>
            </a:rPr>
            <a:t>Risk Committee </a:t>
          </a:r>
        </a:p>
      </dgm:t>
    </dgm:pt>
    <dgm:pt modelId="{D894D282-A734-424E-AFBA-DD489A1756EB}" type="parTrans" cxnId="{7775EB82-9817-4AA3-9A76-EE136F10A8DD}">
      <dgm:prSet/>
      <dgm:spPr>
        <a:xfrm>
          <a:off x="5063836" y="695955"/>
          <a:ext cx="3032379" cy="372215"/>
        </a:xfrm>
        <a:noFill/>
        <a:ln w="12700" cap="flat" cmpd="sng" algn="ctr">
          <a:solidFill>
            <a:srgbClr val="F36B23"/>
          </a:solidFill>
          <a:prstDash val="solid"/>
          <a:miter lim="800000"/>
        </a:ln>
        <a:effectLst/>
      </dgm:spPr>
      <dgm:t>
        <a:bodyPr/>
        <a:lstStyle/>
        <a:p>
          <a:endParaRPr lang="en-GB" sz="1200" b="1">
            <a:solidFill>
              <a:schemeClr val="bg1"/>
            </a:solidFill>
          </a:endParaRPr>
        </a:p>
      </dgm:t>
    </dgm:pt>
    <dgm:pt modelId="{3149870D-3995-4B6D-8F65-0CB76AE4721B}" type="sibTrans" cxnId="{7775EB82-9817-4AA3-9A76-EE136F10A8DD}">
      <dgm:prSet/>
      <dgm:spPr/>
      <dgm:t>
        <a:bodyPr/>
        <a:lstStyle/>
        <a:p>
          <a:endParaRPr lang="en-US" sz="2000" b="1">
            <a:solidFill>
              <a:schemeClr val="bg1"/>
            </a:solidFill>
          </a:endParaRPr>
        </a:p>
      </dgm:t>
    </dgm:pt>
    <dgm:pt modelId="{7F80FB08-AB36-4C75-BFC2-0185C8526645}" type="pres">
      <dgm:prSet presAssocID="{E5F73EE8-6559-4156-BC5A-2509FDF98E4C}" presName="hierChild1" presStyleCnt="0">
        <dgm:presLayoutVars>
          <dgm:orgChart val="1"/>
          <dgm:chPref val="1"/>
          <dgm:dir/>
          <dgm:animOne val="branch"/>
          <dgm:animLvl val="lvl"/>
          <dgm:resizeHandles/>
        </dgm:presLayoutVars>
      </dgm:prSet>
      <dgm:spPr/>
      <dgm:t>
        <a:bodyPr/>
        <a:lstStyle/>
        <a:p>
          <a:endParaRPr lang="en-US"/>
        </a:p>
      </dgm:t>
    </dgm:pt>
    <dgm:pt modelId="{DC21D8B7-FC1F-4AE2-9523-35C9C7009852}" type="pres">
      <dgm:prSet presAssocID="{5AB4868A-2295-4972-8BF1-12C247C11004}" presName="hierRoot1" presStyleCnt="0">
        <dgm:presLayoutVars>
          <dgm:hierBranch val="init"/>
        </dgm:presLayoutVars>
      </dgm:prSet>
      <dgm:spPr/>
    </dgm:pt>
    <dgm:pt modelId="{B9596252-A184-403B-A422-D0357EDBFD43}" type="pres">
      <dgm:prSet presAssocID="{5AB4868A-2295-4972-8BF1-12C247C11004}" presName="rootComposite1" presStyleCnt="0"/>
      <dgm:spPr/>
    </dgm:pt>
    <dgm:pt modelId="{750C826F-A656-4A3B-906C-16BEC6B62F0C}" type="pres">
      <dgm:prSet presAssocID="{5AB4868A-2295-4972-8BF1-12C247C11004}" presName="rootText1" presStyleLbl="node0" presStyleIdx="0" presStyleCnt="1" custScaleX="217635">
        <dgm:presLayoutVars>
          <dgm:chPref val="3"/>
        </dgm:presLayoutVars>
      </dgm:prSet>
      <dgm:spPr/>
      <dgm:t>
        <a:bodyPr/>
        <a:lstStyle/>
        <a:p>
          <a:endParaRPr lang="en-US"/>
        </a:p>
      </dgm:t>
    </dgm:pt>
    <dgm:pt modelId="{AB259DE1-C343-4C7E-93B4-60B856CD5FDC}" type="pres">
      <dgm:prSet presAssocID="{5AB4868A-2295-4972-8BF1-12C247C11004}" presName="rootConnector1" presStyleLbl="node1" presStyleIdx="0" presStyleCnt="0"/>
      <dgm:spPr/>
      <dgm:t>
        <a:bodyPr/>
        <a:lstStyle/>
        <a:p>
          <a:endParaRPr lang="en-US"/>
        </a:p>
      </dgm:t>
    </dgm:pt>
    <dgm:pt modelId="{4E9C56F2-5525-4905-BC9E-A9165A2A5CEE}" type="pres">
      <dgm:prSet presAssocID="{5AB4868A-2295-4972-8BF1-12C247C11004}" presName="hierChild2" presStyleCnt="0"/>
      <dgm:spPr/>
    </dgm:pt>
    <dgm:pt modelId="{466CAC99-55AB-4153-BD82-09B5AB6AD14B}" type="pres">
      <dgm:prSet presAssocID="{AE2B13FB-8017-4515-BB90-3677A376ACC9}" presName="Name37" presStyleLbl="parChTrans1D2" presStyleIdx="0" presStyleCnt="4"/>
      <dgm:spPr/>
      <dgm:t>
        <a:bodyPr/>
        <a:lstStyle/>
        <a:p>
          <a:endParaRPr lang="en-US"/>
        </a:p>
      </dgm:t>
    </dgm:pt>
    <dgm:pt modelId="{99164591-40ED-4B8F-B7E7-5B2A43B9B955}" type="pres">
      <dgm:prSet presAssocID="{A51CEB8A-09D3-4848-8930-64BA1F28C21E}" presName="hierRoot2" presStyleCnt="0">
        <dgm:presLayoutVars>
          <dgm:hierBranch val="init"/>
        </dgm:presLayoutVars>
      </dgm:prSet>
      <dgm:spPr/>
    </dgm:pt>
    <dgm:pt modelId="{52F83926-60B5-4E8E-80A0-929ABC6C4FE1}" type="pres">
      <dgm:prSet presAssocID="{A51CEB8A-09D3-4848-8930-64BA1F28C21E}" presName="rootComposite" presStyleCnt="0"/>
      <dgm:spPr/>
    </dgm:pt>
    <dgm:pt modelId="{2391D524-DF44-44E2-BCA3-6466A50C42DB}" type="pres">
      <dgm:prSet presAssocID="{A51CEB8A-09D3-4848-8930-64BA1F28C21E}" presName="rootText" presStyleLbl="node2" presStyleIdx="0" presStyleCnt="4" custScaleX="67390" custLinFactNeighborX="-57834">
        <dgm:presLayoutVars>
          <dgm:chPref val="3"/>
        </dgm:presLayoutVars>
      </dgm:prSet>
      <dgm:spPr/>
      <dgm:t>
        <a:bodyPr/>
        <a:lstStyle/>
        <a:p>
          <a:endParaRPr lang="en-US"/>
        </a:p>
      </dgm:t>
    </dgm:pt>
    <dgm:pt modelId="{D15C3826-995F-4271-AEBE-5863839C5C9B}" type="pres">
      <dgm:prSet presAssocID="{A51CEB8A-09D3-4848-8930-64BA1F28C21E}" presName="rootConnector" presStyleLbl="node2" presStyleIdx="0" presStyleCnt="4"/>
      <dgm:spPr/>
      <dgm:t>
        <a:bodyPr/>
        <a:lstStyle/>
        <a:p>
          <a:endParaRPr lang="en-US"/>
        </a:p>
      </dgm:t>
    </dgm:pt>
    <dgm:pt modelId="{41B34492-A480-49BB-B98C-BCE49AC51319}" type="pres">
      <dgm:prSet presAssocID="{A51CEB8A-09D3-4848-8930-64BA1F28C21E}" presName="hierChild4" presStyleCnt="0"/>
      <dgm:spPr/>
    </dgm:pt>
    <dgm:pt modelId="{F1B9D949-9ADB-40B7-92E0-DED27E2290B2}" type="pres">
      <dgm:prSet presAssocID="{A51CEB8A-09D3-4848-8930-64BA1F28C21E}" presName="hierChild5" presStyleCnt="0"/>
      <dgm:spPr/>
    </dgm:pt>
    <dgm:pt modelId="{57F45E4C-9CF0-469F-88F0-A5C30FC9E2BE}" type="pres">
      <dgm:prSet presAssocID="{638EA4BD-E9B8-41E3-8136-60FD09067017}" presName="Name37" presStyleLbl="parChTrans1D2" presStyleIdx="1" presStyleCnt="4"/>
      <dgm:spPr/>
      <dgm:t>
        <a:bodyPr/>
        <a:lstStyle/>
        <a:p>
          <a:endParaRPr lang="en-US"/>
        </a:p>
      </dgm:t>
    </dgm:pt>
    <dgm:pt modelId="{B0B1C09E-60C8-4620-9D10-2D05CB907423}" type="pres">
      <dgm:prSet presAssocID="{BAFD5481-F68E-40D1-8DCF-716EE53E75D2}" presName="hierRoot2" presStyleCnt="0">
        <dgm:presLayoutVars>
          <dgm:hierBranch val="init"/>
        </dgm:presLayoutVars>
      </dgm:prSet>
      <dgm:spPr/>
    </dgm:pt>
    <dgm:pt modelId="{21B4E602-4B97-4D0A-8CB4-C50734CC9F30}" type="pres">
      <dgm:prSet presAssocID="{BAFD5481-F68E-40D1-8DCF-716EE53E75D2}" presName="rootComposite" presStyleCnt="0"/>
      <dgm:spPr/>
    </dgm:pt>
    <dgm:pt modelId="{A8DF1D77-0443-4FFE-81B6-DDADFB5D343C}" type="pres">
      <dgm:prSet presAssocID="{BAFD5481-F68E-40D1-8DCF-716EE53E75D2}" presName="rootText" presStyleLbl="node2" presStyleIdx="1" presStyleCnt="4" custScaleX="178483" custLinFactNeighborX="-29524">
        <dgm:presLayoutVars>
          <dgm:chPref val="3"/>
        </dgm:presLayoutVars>
      </dgm:prSet>
      <dgm:spPr/>
      <dgm:t>
        <a:bodyPr/>
        <a:lstStyle/>
        <a:p>
          <a:endParaRPr lang="en-US"/>
        </a:p>
      </dgm:t>
    </dgm:pt>
    <dgm:pt modelId="{8C5A2280-75C9-4B8B-A303-65EAAC238BA9}" type="pres">
      <dgm:prSet presAssocID="{BAFD5481-F68E-40D1-8DCF-716EE53E75D2}" presName="rootConnector" presStyleLbl="node2" presStyleIdx="1" presStyleCnt="4"/>
      <dgm:spPr/>
      <dgm:t>
        <a:bodyPr/>
        <a:lstStyle/>
        <a:p>
          <a:endParaRPr lang="en-US"/>
        </a:p>
      </dgm:t>
    </dgm:pt>
    <dgm:pt modelId="{8BFC8B63-6DC0-42BE-8CE6-C27F4E8E7531}" type="pres">
      <dgm:prSet presAssocID="{BAFD5481-F68E-40D1-8DCF-716EE53E75D2}" presName="hierChild4" presStyleCnt="0"/>
      <dgm:spPr/>
    </dgm:pt>
    <dgm:pt modelId="{F8F4D38B-C65F-43CD-A5F0-F3722A4FB31F}" type="pres">
      <dgm:prSet presAssocID="{BAFD5481-F68E-40D1-8DCF-716EE53E75D2}" presName="hierChild5" presStyleCnt="0"/>
      <dgm:spPr/>
    </dgm:pt>
    <dgm:pt modelId="{A907A4AE-32AF-4F20-9CE5-F7B2A959B444}" type="pres">
      <dgm:prSet presAssocID="{A7D6FC7B-8820-496B-8CE6-84D7A9A06FD2}" presName="Name37" presStyleLbl="parChTrans1D2" presStyleIdx="2" presStyleCnt="4"/>
      <dgm:spPr/>
      <dgm:t>
        <a:bodyPr/>
        <a:lstStyle/>
        <a:p>
          <a:endParaRPr lang="en-US"/>
        </a:p>
      </dgm:t>
    </dgm:pt>
    <dgm:pt modelId="{BD40E38A-0CF0-4192-8638-3EBFA5078AF8}" type="pres">
      <dgm:prSet presAssocID="{9387EE9E-32DD-4EA9-96E3-A184B8158FCF}" presName="hierRoot2" presStyleCnt="0">
        <dgm:presLayoutVars>
          <dgm:hierBranch val="init"/>
        </dgm:presLayoutVars>
      </dgm:prSet>
      <dgm:spPr/>
    </dgm:pt>
    <dgm:pt modelId="{11975AA3-2490-4989-8F31-CA69712FD05B}" type="pres">
      <dgm:prSet presAssocID="{9387EE9E-32DD-4EA9-96E3-A184B8158FCF}" presName="rootComposite" presStyleCnt="0"/>
      <dgm:spPr/>
    </dgm:pt>
    <dgm:pt modelId="{3A260DB8-179D-4962-8868-7A2F2E8299AD}" type="pres">
      <dgm:prSet presAssocID="{9387EE9E-32DD-4EA9-96E3-A184B8158FCF}" presName="rootText" presStyleLbl="node2" presStyleIdx="2" presStyleCnt="4" custScaleX="134774" custLinFactNeighborX="43524">
        <dgm:presLayoutVars>
          <dgm:chPref val="3"/>
        </dgm:presLayoutVars>
      </dgm:prSet>
      <dgm:spPr/>
      <dgm:t>
        <a:bodyPr/>
        <a:lstStyle/>
        <a:p>
          <a:endParaRPr lang="en-US"/>
        </a:p>
      </dgm:t>
    </dgm:pt>
    <dgm:pt modelId="{9DDD276C-652B-4017-A864-2B64D7FA2A83}" type="pres">
      <dgm:prSet presAssocID="{9387EE9E-32DD-4EA9-96E3-A184B8158FCF}" presName="rootConnector" presStyleLbl="node2" presStyleIdx="2" presStyleCnt="4"/>
      <dgm:spPr/>
      <dgm:t>
        <a:bodyPr/>
        <a:lstStyle/>
        <a:p>
          <a:endParaRPr lang="en-US"/>
        </a:p>
      </dgm:t>
    </dgm:pt>
    <dgm:pt modelId="{A5D8AAE3-9D79-424B-8D3A-4668140B723B}" type="pres">
      <dgm:prSet presAssocID="{9387EE9E-32DD-4EA9-96E3-A184B8158FCF}" presName="hierChild4" presStyleCnt="0"/>
      <dgm:spPr/>
    </dgm:pt>
    <dgm:pt modelId="{7B8B4CF7-56E6-4EFE-BA6C-AA49D274C424}" type="pres">
      <dgm:prSet presAssocID="{9387EE9E-32DD-4EA9-96E3-A184B8158FCF}" presName="hierChild5" presStyleCnt="0"/>
      <dgm:spPr/>
    </dgm:pt>
    <dgm:pt modelId="{EA1D4081-15D3-4AE1-8B8F-84626E96E060}" type="pres">
      <dgm:prSet presAssocID="{D894D282-A734-424E-AFBA-DD489A1756EB}" presName="Name37" presStyleLbl="parChTrans1D2" presStyleIdx="3" presStyleCnt="4"/>
      <dgm:spPr/>
      <dgm:t>
        <a:bodyPr/>
        <a:lstStyle/>
        <a:p>
          <a:endParaRPr lang="en-US"/>
        </a:p>
      </dgm:t>
    </dgm:pt>
    <dgm:pt modelId="{C7F80030-7148-46F7-8DFB-EF0E3C4DD3E7}" type="pres">
      <dgm:prSet presAssocID="{0E1FBB99-5E47-46F6-B5B4-31C798A3658D}" presName="hierRoot2" presStyleCnt="0">
        <dgm:presLayoutVars>
          <dgm:hierBranch val="init"/>
        </dgm:presLayoutVars>
      </dgm:prSet>
      <dgm:spPr/>
    </dgm:pt>
    <dgm:pt modelId="{2F771D8A-E485-4D26-8ABB-187F360E73C0}" type="pres">
      <dgm:prSet presAssocID="{0E1FBB99-5E47-46F6-B5B4-31C798A3658D}" presName="rootComposite" presStyleCnt="0"/>
      <dgm:spPr/>
    </dgm:pt>
    <dgm:pt modelId="{EEEF6278-30E8-4325-879C-BBE9FC791106}" type="pres">
      <dgm:prSet presAssocID="{0E1FBB99-5E47-46F6-B5B4-31C798A3658D}" presName="rootText" presStyleLbl="node2" presStyleIdx="3" presStyleCnt="4" custLinFactNeighborX="57834">
        <dgm:presLayoutVars>
          <dgm:chPref val="3"/>
        </dgm:presLayoutVars>
      </dgm:prSet>
      <dgm:spPr/>
      <dgm:t>
        <a:bodyPr/>
        <a:lstStyle/>
        <a:p>
          <a:endParaRPr lang="en-US"/>
        </a:p>
      </dgm:t>
    </dgm:pt>
    <dgm:pt modelId="{BE8A92F9-264F-4A1E-BC73-D7D671355FF1}" type="pres">
      <dgm:prSet presAssocID="{0E1FBB99-5E47-46F6-B5B4-31C798A3658D}" presName="rootConnector" presStyleLbl="node2" presStyleIdx="3" presStyleCnt="4"/>
      <dgm:spPr/>
      <dgm:t>
        <a:bodyPr/>
        <a:lstStyle/>
        <a:p>
          <a:endParaRPr lang="en-US"/>
        </a:p>
      </dgm:t>
    </dgm:pt>
    <dgm:pt modelId="{D2D314E7-F460-44E1-8A76-D821D1F00DAC}" type="pres">
      <dgm:prSet presAssocID="{0E1FBB99-5E47-46F6-B5B4-31C798A3658D}" presName="hierChild4" presStyleCnt="0"/>
      <dgm:spPr/>
    </dgm:pt>
    <dgm:pt modelId="{0FF1451C-2BF7-4597-B1C6-DC9584796D5F}" type="pres">
      <dgm:prSet presAssocID="{0E1FBB99-5E47-46F6-B5B4-31C798A3658D}" presName="hierChild5" presStyleCnt="0"/>
      <dgm:spPr/>
    </dgm:pt>
    <dgm:pt modelId="{6AAC2205-7CA9-4B6D-AB28-A20793DF3337}" type="pres">
      <dgm:prSet presAssocID="{5AB4868A-2295-4972-8BF1-12C247C11004}" presName="hierChild3" presStyleCnt="0"/>
      <dgm:spPr/>
    </dgm:pt>
  </dgm:ptLst>
  <dgm:cxnLst>
    <dgm:cxn modelId="{B00F6211-B93F-44B9-9BC4-86AB386D285E}" type="presOf" srcId="{0E1FBB99-5E47-46F6-B5B4-31C798A3658D}" destId="{BE8A92F9-264F-4A1E-BC73-D7D671355FF1}" srcOrd="1" destOrd="0" presId="urn:microsoft.com/office/officeart/2005/8/layout/orgChart1"/>
    <dgm:cxn modelId="{A1849386-E9B9-462A-A65F-9B57B58C672B}" type="presOf" srcId="{E5F73EE8-6559-4156-BC5A-2509FDF98E4C}" destId="{7F80FB08-AB36-4C75-BFC2-0185C8526645}" srcOrd="0" destOrd="0" presId="urn:microsoft.com/office/officeart/2005/8/layout/orgChart1"/>
    <dgm:cxn modelId="{4283DEA0-9D6B-41F8-AB2D-E4865BA2B9E5}" type="presOf" srcId="{A7D6FC7B-8820-496B-8CE6-84D7A9A06FD2}" destId="{A907A4AE-32AF-4F20-9CE5-F7B2A959B444}" srcOrd="0" destOrd="0" presId="urn:microsoft.com/office/officeart/2005/8/layout/orgChart1"/>
    <dgm:cxn modelId="{FB4CA1AD-5EF5-491C-B813-BA10E16E46EB}" srcId="{5AB4868A-2295-4972-8BF1-12C247C11004}" destId="{BAFD5481-F68E-40D1-8DCF-716EE53E75D2}" srcOrd="1" destOrd="0" parTransId="{638EA4BD-E9B8-41E3-8136-60FD09067017}" sibTransId="{7F1ABBD1-4BDC-47A9-A0CD-7EB810B91C48}"/>
    <dgm:cxn modelId="{BE900968-B8B3-4447-91C6-FD299F5FC36D}" type="presOf" srcId="{AE2B13FB-8017-4515-BB90-3677A376ACC9}" destId="{466CAC99-55AB-4153-BD82-09B5AB6AD14B}" srcOrd="0" destOrd="0" presId="urn:microsoft.com/office/officeart/2005/8/layout/orgChart1"/>
    <dgm:cxn modelId="{7775EB82-9817-4AA3-9A76-EE136F10A8DD}" srcId="{5AB4868A-2295-4972-8BF1-12C247C11004}" destId="{0E1FBB99-5E47-46F6-B5B4-31C798A3658D}" srcOrd="3" destOrd="0" parTransId="{D894D282-A734-424E-AFBA-DD489A1756EB}" sibTransId="{3149870D-3995-4B6D-8F65-0CB76AE4721B}"/>
    <dgm:cxn modelId="{778E4AA5-5B2C-45CF-B93F-4BF1FC87E741}" type="presOf" srcId="{9387EE9E-32DD-4EA9-96E3-A184B8158FCF}" destId="{3A260DB8-179D-4962-8868-7A2F2E8299AD}" srcOrd="0" destOrd="0" presId="urn:microsoft.com/office/officeart/2005/8/layout/orgChart1"/>
    <dgm:cxn modelId="{FD5DA65B-3BEB-47CD-A001-F3ECEFC07AF7}" type="presOf" srcId="{5AB4868A-2295-4972-8BF1-12C247C11004}" destId="{750C826F-A656-4A3B-906C-16BEC6B62F0C}" srcOrd="0" destOrd="0" presId="urn:microsoft.com/office/officeart/2005/8/layout/orgChart1"/>
    <dgm:cxn modelId="{5FDC7F76-1F73-490F-8347-86578295D9DC}" type="presOf" srcId="{BAFD5481-F68E-40D1-8DCF-716EE53E75D2}" destId="{8C5A2280-75C9-4B8B-A303-65EAAC238BA9}" srcOrd="1" destOrd="0" presId="urn:microsoft.com/office/officeart/2005/8/layout/orgChart1"/>
    <dgm:cxn modelId="{11204C9F-D63D-4EC6-A0E7-419A187B4872}" type="presOf" srcId="{A51CEB8A-09D3-4848-8930-64BA1F28C21E}" destId="{D15C3826-995F-4271-AEBE-5863839C5C9B}" srcOrd="1" destOrd="0" presId="urn:microsoft.com/office/officeart/2005/8/layout/orgChart1"/>
    <dgm:cxn modelId="{5F7A4D96-E993-4FCB-BA02-E65CAB57E815}" type="presOf" srcId="{5AB4868A-2295-4972-8BF1-12C247C11004}" destId="{AB259DE1-C343-4C7E-93B4-60B856CD5FDC}" srcOrd="1" destOrd="0" presId="urn:microsoft.com/office/officeart/2005/8/layout/orgChart1"/>
    <dgm:cxn modelId="{E875587C-B976-4438-8DE1-432F20F1F731}" type="presOf" srcId="{A51CEB8A-09D3-4848-8930-64BA1F28C21E}" destId="{2391D524-DF44-44E2-BCA3-6466A50C42DB}" srcOrd="0" destOrd="0" presId="urn:microsoft.com/office/officeart/2005/8/layout/orgChart1"/>
    <dgm:cxn modelId="{B81851DE-CA64-4690-B8A6-B52ADD5748BB}" type="presOf" srcId="{9387EE9E-32DD-4EA9-96E3-A184B8158FCF}" destId="{9DDD276C-652B-4017-A864-2B64D7FA2A83}" srcOrd="1" destOrd="0" presId="urn:microsoft.com/office/officeart/2005/8/layout/orgChart1"/>
    <dgm:cxn modelId="{15C749C4-2C33-4B1C-98B6-5F8F95CA118A}" type="presOf" srcId="{0E1FBB99-5E47-46F6-B5B4-31C798A3658D}" destId="{EEEF6278-30E8-4325-879C-BBE9FC791106}" srcOrd="0" destOrd="0" presId="urn:microsoft.com/office/officeart/2005/8/layout/orgChart1"/>
    <dgm:cxn modelId="{5166A00D-091A-4D3E-8097-D22B07A42557}" type="presOf" srcId="{BAFD5481-F68E-40D1-8DCF-716EE53E75D2}" destId="{A8DF1D77-0443-4FFE-81B6-DDADFB5D343C}" srcOrd="0" destOrd="0" presId="urn:microsoft.com/office/officeart/2005/8/layout/orgChart1"/>
    <dgm:cxn modelId="{3A96F3C6-9012-4A29-A430-C75C9598F6FF}" type="presOf" srcId="{D894D282-A734-424E-AFBA-DD489A1756EB}" destId="{EA1D4081-15D3-4AE1-8B8F-84626E96E060}" srcOrd="0" destOrd="0" presId="urn:microsoft.com/office/officeart/2005/8/layout/orgChart1"/>
    <dgm:cxn modelId="{6E4CAF32-01BA-4FB1-BF1E-C00D0F6ABE72}" srcId="{5AB4868A-2295-4972-8BF1-12C247C11004}" destId="{A51CEB8A-09D3-4848-8930-64BA1F28C21E}" srcOrd="0" destOrd="0" parTransId="{AE2B13FB-8017-4515-BB90-3677A376ACC9}" sibTransId="{732DEB52-582C-4DB6-A9C5-2F125CAE3411}"/>
    <dgm:cxn modelId="{09DA11D5-5A6F-478F-81EB-CBE2DDE1FCE4}" srcId="{5AB4868A-2295-4972-8BF1-12C247C11004}" destId="{9387EE9E-32DD-4EA9-96E3-A184B8158FCF}" srcOrd="2" destOrd="0" parTransId="{A7D6FC7B-8820-496B-8CE6-84D7A9A06FD2}" sibTransId="{87803CD9-1398-409E-A098-2C5D73925647}"/>
    <dgm:cxn modelId="{C0368293-3FA8-4050-9AA0-E1BCCB5F3C4D}" srcId="{E5F73EE8-6559-4156-BC5A-2509FDF98E4C}" destId="{5AB4868A-2295-4972-8BF1-12C247C11004}" srcOrd="0" destOrd="0" parTransId="{0E659C3F-16E4-481C-9FA3-A42ED5613E46}" sibTransId="{16087834-30CA-46F2-AF53-CE5D30F7363E}"/>
    <dgm:cxn modelId="{5C0003D6-04CC-4842-ABB0-B8924A6C11B2}" type="presOf" srcId="{638EA4BD-E9B8-41E3-8136-60FD09067017}" destId="{57F45E4C-9CF0-469F-88F0-A5C30FC9E2BE}" srcOrd="0" destOrd="0" presId="urn:microsoft.com/office/officeart/2005/8/layout/orgChart1"/>
    <dgm:cxn modelId="{BD6D11C9-B35C-4F02-BC1C-D7A64A762B6D}" type="presParOf" srcId="{7F80FB08-AB36-4C75-BFC2-0185C8526645}" destId="{DC21D8B7-FC1F-4AE2-9523-35C9C7009852}" srcOrd="0" destOrd="0" presId="urn:microsoft.com/office/officeart/2005/8/layout/orgChart1"/>
    <dgm:cxn modelId="{D9107B61-74DA-4462-96FA-B8B09B451D82}" type="presParOf" srcId="{DC21D8B7-FC1F-4AE2-9523-35C9C7009852}" destId="{B9596252-A184-403B-A422-D0357EDBFD43}" srcOrd="0" destOrd="0" presId="urn:microsoft.com/office/officeart/2005/8/layout/orgChart1"/>
    <dgm:cxn modelId="{E91737D0-755E-4A3E-B0FA-DF669420D471}" type="presParOf" srcId="{B9596252-A184-403B-A422-D0357EDBFD43}" destId="{750C826F-A656-4A3B-906C-16BEC6B62F0C}" srcOrd="0" destOrd="0" presId="urn:microsoft.com/office/officeart/2005/8/layout/orgChart1"/>
    <dgm:cxn modelId="{A068D99E-1DD4-4677-A297-D789A212AFE7}" type="presParOf" srcId="{B9596252-A184-403B-A422-D0357EDBFD43}" destId="{AB259DE1-C343-4C7E-93B4-60B856CD5FDC}" srcOrd="1" destOrd="0" presId="urn:microsoft.com/office/officeart/2005/8/layout/orgChart1"/>
    <dgm:cxn modelId="{6E4D1FBA-F18E-4CC4-804F-78276472BE47}" type="presParOf" srcId="{DC21D8B7-FC1F-4AE2-9523-35C9C7009852}" destId="{4E9C56F2-5525-4905-BC9E-A9165A2A5CEE}" srcOrd="1" destOrd="0" presId="urn:microsoft.com/office/officeart/2005/8/layout/orgChart1"/>
    <dgm:cxn modelId="{474F5989-D055-4A32-88F6-5B53B3D217F6}" type="presParOf" srcId="{4E9C56F2-5525-4905-BC9E-A9165A2A5CEE}" destId="{466CAC99-55AB-4153-BD82-09B5AB6AD14B}" srcOrd="0" destOrd="0" presId="urn:microsoft.com/office/officeart/2005/8/layout/orgChart1"/>
    <dgm:cxn modelId="{734373E3-C898-4428-BC23-2C58F922A621}" type="presParOf" srcId="{4E9C56F2-5525-4905-BC9E-A9165A2A5CEE}" destId="{99164591-40ED-4B8F-B7E7-5B2A43B9B955}" srcOrd="1" destOrd="0" presId="urn:microsoft.com/office/officeart/2005/8/layout/orgChart1"/>
    <dgm:cxn modelId="{72F9CA4E-A8A9-42A3-8531-A3982DBDC7EA}" type="presParOf" srcId="{99164591-40ED-4B8F-B7E7-5B2A43B9B955}" destId="{52F83926-60B5-4E8E-80A0-929ABC6C4FE1}" srcOrd="0" destOrd="0" presId="urn:microsoft.com/office/officeart/2005/8/layout/orgChart1"/>
    <dgm:cxn modelId="{091A5184-2AF6-4029-A609-B694A8F8051C}" type="presParOf" srcId="{52F83926-60B5-4E8E-80A0-929ABC6C4FE1}" destId="{2391D524-DF44-44E2-BCA3-6466A50C42DB}" srcOrd="0" destOrd="0" presId="urn:microsoft.com/office/officeart/2005/8/layout/orgChart1"/>
    <dgm:cxn modelId="{37CB8301-8E0C-48C2-A040-10238AFA45E5}" type="presParOf" srcId="{52F83926-60B5-4E8E-80A0-929ABC6C4FE1}" destId="{D15C3826-995F-4271-AEBE-5863839C5C9B}" srcOrd="1" destOrd="0" presId="urn:microsoft.com/office/officeart/2005/8/layout/orgChart1"/>
    <dgm:cxn modelId="{B18BEB8C-78CE-4E0F-AB63-B68B4F414136}" type="presParOf" srcId="{99164591-40ED-4B8F-B7E7-5B2A43B9B955}" destId="{41B34492-A480-49BB-B98C-BCE49AC51319}" srcOrd="1" destOrd="0" presId="urn:microsoft.com/office/officeart/2005/8/layout/orgChart1"/>
    <dgm:cxn modelId="{47BE53B2-06F1-4052-BB95-261E1B43594E}" type="presParOf" srcId="{99164591-40ED-4B8F-B7E7-5B2A43B9B955}" destId="{F1B9D949-9ADB-40B7-92E0-DED27E2290B2}" srcOrd="2" destOrd="0" presId="urn:microsoft.com/office/officeart/2005/8/layout/orgChart1"/>
    <dgm:cxn modelId="{AE7F540A-413C-4FD9-8365-4999E82ABC11}" type="presParOf" srcId="{4E9C56F2-5525-4905-BC9E-A9165A2A5CEE}" destId="{57F45E4C-9CF0-469F-88F0-A5C30FC9E2BE}" srcOrd="2" destOrd="0" presId="urn:microsoft.com/office/officeart/2005/8/layout/orgChart1"/>
    <dgm:cxn modelId="{CA669B16-756F-4F85-86AA-942CEEC404E5}" type="presParOf" srcId="{4E9C56F2-5525-4905-BC9E-A9165A2A5CEE}" destId="{B0B1C09E-60C8-4620-9D10-2D05CB907423}" srcOrd="3" destOrd="0" presId="urn:microsoft.com/office/officeart/2005/8/layout/orgChart1"/>
    <dgm:cxn modelId="{D3CA81CE-C266-4455-B493-7B66F84A329D}" type="presParOf" srcId="{B0B1C09E-60C8-4620-9D10-2D05CB907423}" destId="{21B4E602-4B97-4D0A-8CB4-C50734CC9F30}" srcOrd="0" destOrd="0" presId="urn:microsoft.com/office/officeart/2005/8/layout/orgChart1"/>
    <dgm:cxn modelId="{DC658B47-9C5B-4FD2-A5EE-98E6EC528A9E}" type="presParOf" srcId="{21B4E602-4B97-4D0A-8CB4-C50734CC9F30}" destId="{A8DF1D77-0443-4FFE-81B6-DDADFB5D343C}" srcOrd="0" destOrd="0" presId="urn:microsoft.com/office/officeart/2005/8/layout/orgChart1"/>
    <dgm:cxn modelId="{3FF14B46-E8D1-49B3-AB12-C9BB89EFD511}" type="presParOf" srcId="{21B4E602-4B97-4D0A-8CB4-C50734CC9F30}" destId="{8C5A2280-75C9-4B8B-A303-65EAAC238BA9}" srcOrd="1" destOrd="0" presId="urn:microsoft.com/office/officeart/2005/8/layout/orgChart1"/>
    <dgm:cxn modelId="{9EF7EA44-7631-4FDA-B804-488A0C292308}" type="presParOf" srcId="{B0B1C09E-60C8-4620-9D10-2D05CB907423}" destId="{8BFC8B63-6DC0-42BE-8CE6-C27F4E8E7531}" srcOrd="1" destOrd="0" presId="urn:microsoft.com/office/officeart/2005/8/layout/orgChart1"/>
    <dgm:cxn modelId="{9A8185F9-FF79-40E6-9158-0D8ECBB2CA3B}" type="presParOf" srcId="{B0B1C09E-60C8-4620-9D10-2D05CB907423}" destId="{F8F4D38B-C65F-43CD-A5F0-F3722A4FB31F}" srcOrd="2" destOrd="0" presId="urn:microsoft.com/office/officeart/2005/8/layout/orgChart1"/>
    <dgm:cxn modelId="{7ECE0A11-C173-4D64-8F9F-4790C09BCE36}" type="presParOf" srcId="{4E9C56F2-5525-4905-BC9E-A9165A2A5CEE}" destId="{A907A4AE-32AF-4F20-9CE5-F7B2A959B444}" srcOrd="4" destOrd="0" presId="urn:microsoft.com/office/officeart/2005/8/layout/orgChart1"/>
    <dgm:cxn modelId="{7169E63A-6EB7-4E9E-8596-A1D8D7CF487D}" type="presParOf" srcId="{4E9C56F2-5525-4905-BC9E-A9165A2A5CEE}" destId="{BD40E38A-0CF0-4192-8638-3EBFA5078AF8}" srcOrd="5" destOrd="0" presId="urn:microsoft.com/office/officeart/2005/8/layout/orgChart1"/>
    <dgm:cxn modelId="{014DBB4E-938B-41B7-B999-ABAC5FBFA83B}" type="presParOf" srcId="{BD40E38A-0CF0-4192-8638-3EBFA5078AF8}" destId="{11975AA3-2490-4989-8F31-CA69712FD05B}" srcOrd="0" destOrd="0" presId="urn:microsoft.com/office/officeart/2005/8/layout/orgChart1"/>
    <dgm:cxn modelId="{1D9BD2E5-6E21-4A8B-86DE-D8C1A8B3D2DE}" type="presParOf" srcId="{11975AA3-2490-4989-8F31-CA69712FD05B}" destId="{3A260DB8-179D-4962-8868-7A2F2E8299AD}" srcOrd="0" destOrd="0" presId="urn:microsoft.com/office/officeart/2005/8/layout/orgChart1"/>
    <dgm:cxn modelId="{5FB088D8-B888-4C74-AD49-4849A76221FE}" type="presParOf" srcId="{11975AA3-2490-4989-8F31-CA69712FD05B}" destId="{9DDD276C-652B-4017-A864-2B64D7FA2A83}" srcOrd="1" destOrd="0" presId="urn:microsoft.com/office/officeart/2005/8/layout/orgChart1"/>
    <dgm:cxn modelId="{22F99A54-C1F3-4BE3-A6AB-1A70E58D61E2}" type="presParOf" srcId="{BD40E38A-0CF0-4192-8638-3EBFA5078AF8}" destId="{A5D8AAE3-9D79-424B-8D3A-4668140B723B}" srcOrd="1" destOrd="0" presId="urn:microsoft.com/office/officeart/2005/8/layout/orgChart1"/>
    <dgm:cxn modelId="{6FC88684-6E49-400D-BD62-8ADB995BFA4F}" type="presParOf" srcId="{BD40E38A-0CF0-4192-8638-3EBFA5078AF8}" destId="{7B8B4CF7-56E6-4EFE-BA6C-AA49D274C424}" srcOrd="2" destOrd="0" presId="urn:microsoft.com/office/officeart/2005/8/layout/orgChart1"/>
    <dgm:cxn modelId="{650FB5E3-49B4-4E8F-AF63-C13E6374E3CC}" type="presParOf" srcId="{4E9C56F2-5525-4905-BC9E-A9165A2A5CEE}" destId="{EA1D4081-15D3-4AE1-8B8F-84626E96E060}" srcOrd="6" destOrd="0" presId="urn:microsoft.com/office/officeart/2005/8/layout/orgChart1"/>
    <dgm:cxn modelId="{6983C980-573F-4BBB-B8F5-047FA8975827}" type="presParOf" srcId="{4E9C56F2-5525-4905-BC9E-A9165A2A5CEE}" destId="{C7F80030-7148-46F7-8DFB-EF0E3C4DD3E7}" srcOrd="7" destOrd="0" presId="urn:microsoft.com/office/officeart/2005/8/layout/orgChart1"/>
    <dgm:cxn modelId="{3C41D4EF-36D6-4835-B6B5-ABBAA6937CD8}" type="presParOf" srcId="{C7F80030-7148-46F7-8DFB-EF0E3C4DD3E7}" destId="{2F771D8A-E485-4D26-8ABB-187F360E73C0}" srcOrd="0" destOrd="0" presId="urn:microsoft.com/office/officeart/2005/8/layout/orgChart1"/>
    <dgm:cxn modelId="{0B500486-E636-48CD-B3B6-EFA6A78FB03F}" type="presParOf" srcId="{2F771D8A-E485-4D26-8ABB-187F360E73C0}" destId="{EEEF6278-30E8-4325-879C-BBE9FC791106}" srcOrd="0" destOrd="0" presId="urn:microsoft.com/office/officeart/2005/8/layout/orgChart1"/>
    <dgm:cxn modelId="{6C07C6B2-42AF-4048-9F16-523B07C92E99}" type="presParOf" srcId="{2F771D8A-E485-4D26-8ABB-187F360E73C0}" destId="{BE8A92F9-264F-4A1E-BC73-D7D671355FF1}" srcOrd="1" destOrd="0" presId="urn:microsoft.com/office/officeart/2005/8/layout/orgChart1"/>
    <dgm:cxn modelId="{321474FC-5E36-41AD-BEDD-3D1AF9080CBE}" type="presParOf" srcId="{C7F80030-7148-46F7-8DFB-EF0E3C4DD3E7}" destId="{D2D314E7-F460-44E1-8A76-D821D1F00DAC}" srcOrd="1" destOrd="0" presId="urn:microsoft.com/office/officeart/2005/8/layout/orgChart1"/>
    <dgm:cxn modelId="{33681B0C-C71F-4052-B0EC-BE952C67B5AB}" type="presParOf" srcId="{C7F80030-7148-46F7-8DFB-EF0E3C4DD3E7}" destId="{0FF1451C-2BF7-4597-B1C6-DC9584796D5F}" srcOrd="2" destOrd="0" presId="urn:microsoft.com/office/officeart/2005/8/layout/orgChart1"/>
    <dgm:cxn modelId="{07C333C0-ED46-4314-B82F-E6D4B943CEDD}" type="presParOf" srcId="{DC21D8B7-FC1F-4AE2-9523-35C9C7009852}" destId="{6AAC2205-7CA9-4B6D-AB28-A20793DF3337}"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C52D1F-CE25-43BD-B0B0-D19C093F3EB8}" type="doc">
      <dgm:prSet loTypeId="urn:microsoft.com/office/officeart/2005/8/layout/default" loCatId="list" qsTypeId="urn:microsoft.com/office/officeart/2005/8/quickstyle/simple1" qsCatId="simple" csTypeId="urn:microsoft.com/office/officeart/2005/8/colors/accent3_1" csCatId="accent3" phldr="1"/>
      <dgm:spPr/>
      <dgm:t>
        <a:bodyPr/>
        <a:lstStyle/>
        <a:p>
          <a:endParaRPr lang="en-US"/>
        </a:p>
      </dgm:t>
    </dgm:pt>
    <dgm:pt modelId="{2F86841D-A1CF-4F18-B656-8556F3A8A505}">
      <dgm:prSet phldrT="[Text]" custT="1"/>
      <dgm:spPr>
        <a:noFill/>
      </dgm:spPr>
      <dgm:t>
        <a:bodyPr/>
        <a:lstStyle/>
        <a:p>
          <a:r>
            <a:rPr lang="en-US" sz="1600" dirty="0">
              <a:solidFill>
                <a:schemeClr val="bg1"/>
              </a:solidFill>
              <a:latin typeface="Calibri Light" panose="020F0302020204030204" pitchFamily="34" charset="0"/>
              <a:cs typeface="Calibri Light" panose="020F0302020204030204" pitchFamily="34" charset="0"/>
            </a:rPr>
            <a:t>Revamp Brand</a:t>
          </a:r>
        </a:p>
      </dgm:t>
    </dgm:pt>
    <dgm:pt modelId="{165FD755-61A5-4A23-B2E1-685A63A470AF}" type="parTrans" cxnId="{A9531D77-D52C-4D54-A542-D923E4D68A43}">
      <dgm:prSet/>
      <dgm:spPr/>
      <dgm:t>
        <a:bodyPr/>
        <a:lstStyle/>
        <a:p>
          <a:endParaRPr lang="en-US" sz="1600">
            <a:latin typeface="Calibri Light" panose="020F0302020204030204" pitchFamily="34" charset="0"/>
            <a:cs typeface="Calibri Light" panose="020F0302020204030204" pitchFamily="34" charset="0"/>
          </a:endParaRPr>
        </a:p>
      </dgm:t>
    </dgm:pt>
    <dgm:pt modelId="{665A4959-C81B-40BA-894E-C619C8107CF1}" type="sibTrans" cxnId="{A9531D77-D52C-4D54-A542-D923E4D68A43}">
      <dgm:prSet/>
      <dgm:spPr/>
      <dgm:t>
        <a:bodyPr/>
        <a:lstStyle/>
        <a:p>
          <a:endParaRPr lang="en-US" sz="1600">
            <a:latin typeface="Calibri Light" panose="020F0302020204030204" pitchFamily="34" charset="0"/>
            <a:cs typeface="Calibri Light" panose="020F0302020204030204" pitchFamily="34" charset="0"/>
          </a:endParaRPr>
        </a:p>
      </dgm:t>
    </dgm:pt>
    <dgm:pt modelId="{B24D2C93-5842-417E-B07B-B83C979EA3C1}">
      <dgm:prSet phldrT="[Text]" custT="1"/>
      <dgm:spPr>
        <a:noFill/>
      </dgm:spPr>
      <dgm:t>
        <a:bodyPr/>
        <a:lstStyle/>
        <a:p>
          <a:r>
            <a:rPr lang="en-US" sz="1600" dirty="0">
              <a:solidFill>
                <a:schemeClr val="bg1"/>
              </a:solidFill>
              <a:latin typeface="Calibri Light" panose="020F0302020204030204" pitchFamily="34" charset="0"/>
              <a:cs typeface="Calibri Light" panose="020F0302020204030204" pitchFamily="34" charset="0"/>
            </a:rPr>
            <a:t>Asset Quality &amp; Infosec</a:t>
          </a:r>
        </a:p>
      </dgm:t>
    </dgm:pt>
    <dgm:pt modelId="{6BCC5017-330D-4309-B300-BEB85DF0FDB2}" type="parTrans" cxnId="{6A05C7B8-2CB6-47C4-95CD-CD20A0608E02}">
      <dgm:prSet/>
      <dgm:spPr/>
      <dgm:t>
        <a:bodyPr/>
        <a:lstStyle/>
        <a:p>
          <a:endParaRPr lang="en-US" sz="1600">
            <a:latin typeface="Calibri Light" panose="020F0302020204030204" pitchFamily="34" charset="0"/>
            <a:cs typeface="Calibri Light" panose="020F0302020204030204" pitchFamily="34" charset="0"/>
          </a:endParaRPr>
        </a:p>
      </dgm:t>
    </dgm:pt>
    <dgm:pt modelId="{5B2D29E8-6C22-41A5-984E-01067C07EDC1}" type="sibTrans" cxnId="{6A05C7B8-2CB6-47C4-95CD-CD20A0608E02}">
      <dgm:prSet/>
      <dgm:spPr/>
      <dgm:t>
        <a:bodyPr/>
        <a:lstStyle/>
        <a:p>
          <a:endParaRPr lang="en-US" sz="1600">
            <a:latin typeface="Calibri Light" panose="020F0302020204030204" pitchFamily="34" charset="0"/>
            <a:cs typeface="Calibri Light" panose="020F0302020204030204" pitchFamily="34" charset="0"/>
          </a:endParaRPr>
        </a:p>
      </dgm:t>
    </dgm:pt>
    <dgm:pt modelId="{49186D6C-C0E4-4DA9-BB01-E83F375861B2}">
      <dgm:prSet phldrT="[Text]" custT="1"/>
      <dgm:spPr>
        <a:noFill/>
      </dgm:spPr>
      <dgm:t>
        <a:bodyPr/>
        <a:lstStyle/>
        <a:p>
          <a:r>
            <a:rPr lang="en-US" sz="1600" dirty="0">
              <a:solidFill>
                <a:schemeClr val="bg1"/>
              </a:solidFill>
              <a:latin typeface="Calibri Light" panose="020F0302020204030204" pitchFamily="34" charset="0"/>
              <a:cs typeface="Calibri Light" panose="020F0302020204030204" pitchFamily="34" charset="0"/>
            </a:rPr>
            <a:t>Value Proposition</a:t>
          </a:r>
        </a:p>
      </dgm:t>
    </dgm:pt>
    <dgm:pt modelId="{F75D39CD-E7A6-4082-B95B-C61616E430E1}" type="parTrans" cxnId="{6BFA8124-8754-401A-8DCB-8CC2B1997656}">
      <dgm:prSet/>
      <dgm:spPr/>
      <dgm:t>
        <a:bodyPr/>
        <a:lstStyle/>
        <a:p>
          <a:endParaRPr lang="en-US" sz="1600">
            <a:latin typeface="Calibri Light" panose="020F0302020204030204" pitchFamily="34" charset="0"/>
            <a:cs typeface="Calibri Light" panose="020F0302020204030204" pitchFamily="34" charset="0"/>
          </a:endParaRPr>
        </a:p>
      </dgm:t>
    </dgm:pt>
    <dgm:pt modelId="{17BCC8F2-04D2-43C3-9692-110687A1FE85}" type="sibTrans" cxnId="{6BFA8124-8754-401A-8DCB-8CC2B1997656}">
      <dgm:prSet/>
      <dgm:spPr/>
      <dgm:t>
        <a:bodyPr/>
        <a:lstStyle/>
        <a:p>
          <a:endParaRPr lang="en-US" sz="1600">
            <a:latin typeface="Calibri Light" panose="020F0302020204030204" pitchFamily="34" charset="0"/>
            <a:cs typeface="Calibri Light" panose="020F0302020204030204" pitchFamily="34" charset="0"/>
          </a:endParaRPr>
        </a:p>
      </dgm:t>
    </dgm:pt>
    <dgm:pt modelId="{206F94BE-4741-4624-A907-6A7823B4263A}">
      <dgm:prSet phldrT="[Text]" custT="1"/>
      <dgm:spPr>
        <a:noFill/>
      </dgm:spPr>
      <dgm:t>
        <a:bodyPr/>
        <a:lstStyle/>
        <a:p>
          <a:r>
            <a:rPr lang="en-US" sz="1600" dirty="0">
              <a:solidFill>
                <a:schemeClr val="bg1"/>
              </a:solidFill>
              <a:latin typeface="Calibri Light" panose="020F0302020204030204" pitchFamily="34" charset="0"/>
              <a:cs typeface="Calibri Light" panose="020F0302020204030204" pitchFamily="34" charset="0"/>
            </a:rPr>
            <a:t>CASA</a:t>
          </a:r>
        </a:p>
      </dgm:t>
    </dgm:pt>
    <dgm:pt modelId="{F45D9395-99F6-468A-AB28-5291C6982B20}" type="parTrans" cxnId="{FB2A8F44-24E2-4453-B138-ED8423541F08}">
      <dgm:prSet/>
      <dgm:spPr/>
      <dgm:t>
        <a:bodyPr/>
        <a:lstStyle/>
        <a:p>
          <a:endParaRPr lang="en-US" sz="1600">
            <a:latin typeface="Calibri Light" panose="020F0302020204030204" pitchFamily="34" charset="0"/>
            <a:cs typeface="Calibri Light" panose="020F0302020204030204" pitchFamily="34" charset="0"/>
          </a:endParaRPr>
        </a:p>
      </dgm:t>
    </dgm:pt>
    <dgm:pt modelId="{9CA0465B-1CE5-4E4A-90FC-6251AB1E74CF}" type="sibTrans" cxnId="{FB2A8F44-24E2-4453-B138-ED8423541F08}">
      <dgm:prSet/>
      <dgm:spPr/>
      <dgm:t>
        <a:bodyPr/>
        <a:lstStyle/>
        <a:p>
          <a:endParaRPr lang="en-US" sz="1600">
            <a:latin typeface="Calibri Light" panose="020F0302020204030204" pitchFamily="34" charset="0"/>
            <a:cs typeface="Calibri Light" panose="020F0302020204030204" pitchFamily="34" charset="0"/>
          </a:endParaRPr>
        </a:p>
      </dgm:t>
    </dgm:pt>
    <dgm:pt modelId="{AA4DEAC1-6519-4836-9CE2-581679C4FBB0}">
      <dgm:prSet phldrT="[Text]" custT="1"/>
      <dgm:spPr>
        <a:noFill/>
      </dgm:spPr>
      <dgm:t>
        <a:bodyPr/>
        <a:lstStyle/>
        <a:p>
          <a:r>
            <a:rPr lang="en-US" sz="1600" dirty="0">
              <a:solidFill>
                <a:schemeClr val="bg1"/>
              </a:solidFill>
              <a:latin typeface="Calibri Light" panose="020F0302020204030204" pitchFamily="34" charset="0"/>
              <a:cs typeface="Calibri Light" panose="020F0302020204030204" pitchFamily="34" charset="0"/>
            </a:rPr>
            <a:t>Revenue Diversification</a:t>
          </a:r>
        </a:p>
      </dgm:t>
    </dgm:pt>
    <dgm:pt modelId="{9F9BCFE9-6ECA-41A8-8781-CB85A36A29DF}" type="parTrans" cxnId="{504017B6-C267-4160-92ED-5BE86FD42743}">
      <dgm:prSet/>
      <dgm:spPr/>
      <dgm:t>
        <a:bodyPr/>
        <a:lstStyle/>
        <a:p>
          <a:endParaRPr lang="en-US" sz="1600">
            <a:latin typeface="Calibri Light" panose="020F0302020204030204" pitchFamily="34" charset="0"/>
            <a:cs typeface="Calibri Light" panose="020F0302020204030204" pitchFamily="34" charset="0"/>
          </a:endParaRPr>
        </a:p>
      </dgm:t>
    </dgm:pt>
    <dgm:pt modelId="{8137A9F7-EEEC-49C3-B911-AC90D99E6068}" type="sibTrans" cxnId="{504017B6-C267-4160-92ED-5BE86FD42743}">
      <dgm:prSet/>
      <dgm:spPr/>
      <dgm:t>
        <a:bodyPr/>
        <a:lstStyle/>
        <a:p>
          <a:endParaRPr lang="en-US" sz="1600">
            <a:latin typeface="Calibri Light" panose="020F0302020204030204" pitchFamily="34" charset="0"/>
            <a:cs typeface="Calibri Light" panose="020F0302020204030204" pitchFamily="34" charset="0"/>
          </a:endParaRPr>
        </a:p>
      </dgm:t>
    </dgm:pt>
    <dgm:pt modelId="{92D9D4E0-83A8-4C3D-9E5A-EB9B7A7E0607}">
      <dgm:prSet phldrT="[Text]" custT="1"/>
      <dgm:spPr>
        <a:noFill/>
      </dgm:spPr>
      <dgm:t>
        <a:bodyPr/>
        <a:lstStyle/>
        <a:p>
          <a:r>
            <a:rPr lang="en-US" sz="1600" dirty="0">
              <a:solidFill>
                <a:schemeClr val="bg1"/>
              </a:solidFill>
              <a:latin typeface="Calibri Light" panose="020F0302020204030204" pitchFamily="34" charset="0"/>
              <a:cs typeface="Calibri Light" panose="020F0302020204030204" pitchFamily="34" charset="0"/>
            </a:rPr>
            <a:t>Performance Driven Culture</a:t>
          </a:r>
        </a:p>
      </dgm:t>
    </dgm:pt>
    <dgm:pt modelId="{A83A215C-7A08-4F7D-BDC3-1B53DEA957B8}" type="parTrans" cxnId="{21062524-70D3-459B-B6F3-69B34D4F2D39}">
      <dgm:prSet/>
      <dgm:spPr/>
      <dgm:t>
        <a:bodyPr/>
        <a:lstStyle/>
        <a:p>
          <a:endParaRPr lang="en-US" sz="1600">
            <a:latin typeface="Calibri Light" panose="020F0302020204030204" pitchFamily="34" charset="0"/>
            <a:cs typeface="Calibri Light" panose="020F0302020204030204" pitchFamily="34" charset="0"/>
          </a:endParaRPr>
        </a:p>
      </dgm:t>
    </dgm:pt>
    <dgm:pt modelId="{CE43D405-6CDC-45F2-82FF-35A657F7A1DF}" type="sibTrans" cxnId="{21062524-70D3-459B-B6F3-69B34D4F2D39}">
      <dgm:prSet/>
      <dgm:spPr/>
      <dgm:t>
        <a:bodyPr/>
        <a:lstStyle/>
        <a:p>
          <a:endParaRPr lang="en-US" sz="1600">
            <a:latin typeface="Calibri Light" panose="020F0302020204030204" pitchFamily="34" charset="0"/>
            <a:cs typeface="Calibri Light" panose="020F0302020204030204" pitchFamily="34" charset="0"/>
          </a:endParaRPr>
        </a:p>
      </dgm:t>
    </dgm:pt>
    <dgm:pt modelId="{C3EB9FC5-39CD-4AE5-B37E-D55C65A0D826}">
      <dgm:prSet phldrT="[Text]" custT="1"/>
      <dgm:spPr>
        <a:noFill/>
      </dgm:spPr>
      <dgm:t>
        <a:bodyPr/>
        <a:lstStyle/>
        <a:p>
          <a:r>
            <a:rPr lang="en-US" sz="1600" dirty="0">
              <a:solidFill>
                <a:schemeClr val="bg1"/>
              </a:solidFill>
              <a:latin typeface="Calibri Light" panose="020F0302020204030204" pitchFamily="34" charset="0"/>
              <a:cs typeface="Calibri Light" panose="020F0302020204030204" pitchFamily="34" charset="0"/>
            </a:rPr>
            <a:t>Talent Management</a:t>
          </a:r>
        </a:p>
      </dgm:t>
    </dgm:pt>
    <dgm:pt modelId="{FC4ABAD5-F625-44C1-B0A0-AE11B23E65DD}" type="parTrans" cxnId="{9F9B723A-F516-406C-87E4-AB0DB60B9793}">
      <dgm:prSet/>
      <dgm:spPr/>
      <dgm:t>
        <a:bodyPr/>
        <a:lstStyle/>
        <a:p>
          <a:endParaRPr lang="en-US" sz="1600">
            <a:latin typeface="Calibri Light" panose="020F0302020204030204" pitchFamily="34" charset="0"/>
            <a:cs typeface="Calibri Light" panose="020F0302020204030204" pitchFamily="34" charset="0"/>
          </a:endParaRPr>
        </a:p>
      </dgm:t>
    </dgm:pt>
    <dgm:pt modelId="{DC4F960E-B096-4DB0-95B1-9C5A539CB7F4}" type="sibTrans" cxnId="{9F9B723A-F516-406C-87E4-AB0DB60B9793}">
      <dgm:prSet/>
      <dgm:spPr/>
      <dgm:t>
        <a:bodyPr/>
        <a:lstStyle/>
        <a:p>
          <a:endParaRPr lang="en-US" sz="1600">
            <a:latin typeface="Calibri Light" panose="020F0302020204030204" pitchFamily="34" charset="0"/>
            <a:cs typeface="Calibri Light" panose="020F0302020204030204" pitchFamily="34" charset="0"/>
          </a:endParaRPr>
        </a:p>
      </dgm:t>
    </dgm:pt>
    <dgm:pt modelId="{C61ED874-9CD3-41F8-AF4B-8B22DE046A48}">
      <dgm:prSet phldrT="[Text]" custT="1"/>
      <dgm:spPr>
        <a:noFill/>
      </dgm:spPr>
      <dgm:t>
        <a:bodyPr/>
        <a:lstStyle/>
        <a:p>
          <a:r>
            <a:rPr lang="en-US" sz="1600" dirty="0">
              <a:solidFill>
                <a:schemeClr val="bg1"/>
              </a:solidFill>
              <a:latin typeface="Calibri Light" panose="020F0302020204030204" pitchFamily="34" charset="0"/>
              <a:cs typeface="Calibri Light" panose="020F0302020204030204" pitchFamily="34" charset="0"/>
            </a:rPr>
            <a:t>Service &amp; Operational Excellence</a:t>
          </a:r>
        </a:p>
      </dgm:t>
    </dgm:pt>
    <dgm:pt modelId="{D62BB755-EC82-48DE-9ABC-271F0EFC6B47}" type="parTrans" cxnId="{7ECD635D-B4B5-4C3A-A68E-3DF2B3675FFC}">
      <dgm:prSet/>
      <dgm:spPr/>
      <dgm:t>
        <a:bodyPr/>
        <a:lstStyle/>
        <a:p>
          <a:endParaRPr lang="en-US" sz="1600">
            <a:latin typeface="Calibri Light" panose="020F0302020204030204" pitchFamily="34" charset="0"/>
            <a:cs typeface="Calibri Light" panose="020F0302020204030204" pitchFamily="34" charset="0"/>
          </a:endParaRPr>
        </a:p>
      </dgm:t>
    </dgm:pt>
    <dgm:pt modelId="{60F22046-F5B4-4A86-BAC2-C279481B2536}" type="sibTrans" cxnId="{7ECD635D-B4B5-4C3A-A68E-3DF2B3675FFC}">
      <dgm:prSet/>
      <dgm:spPr/>
      <dgm:t>
        <a:bodyPr/>
        <a:lstStyle/>
        <a:p>
          <a:endParaRPr lang="en-US" sz="1600">
            <a:latin typeface="Calibri Light" panose="020F0302020204030204" pitchFamily="34" charset="0"/>
            <a:cs typeface="Calibri Light" panose="020F0302020204030204" pitchFamily="34" charset="0"/>
          </a:endParaRPr>
        </a:p>
      </dgm:t>
    </dgm:pt>
    <dgm:pt modelId="{CEF4702F-04C0-45AA-93FD-E97C4F9B43FA}">
      <dgm:prSet phldrT="[Text]" custT="1"/>
      <dgm:spPr>
        <a:noFill/>
      </dgm:spPr>
      <dgm:t>
        <a:bodyPr/>
        <a:lstStyle/>
        <a:p>
          <a:r>
            <a:rPr lang="en-US" sz="1600" dirty="0">
              <a:solidFill>
                <a:schemeClr val="bg1"/>
              </a:solidFill>
              <a:latin typeface="Calibri Light" panose="020F0302020204030204" pitchFamily="34" charset="0"/>
              <a:cs typeface="Calibri Light" panose="020F0302020204030204" pitchFamily="34" charset="0"/>
            </a:rPr>
            <a:t>Digitalization</a:t>
          </a:r>
        </a:p>
      </dgm:t>
    </dgm:pt>
    <dgm:pt modelId="{16EA9A53-3070-4CE6-933D-6F9B7EDA0E46}" type="parTrans" cxnId="{49942E22-9A65-4739-8AF4-8EE7B57DD350}">
      <dgm:prSet/>
      <dgm:spPr/>
      <dgm:t>
        <a:bodyPr/>
        <a:lstStyle/>
        <a:p>
          <a:endParaRPr lang="en-US" sz="1600">
            <a:latin typeface="Calibri Light" panose="020F0302020204030204" pitchFamily="34" charset="0"/>
            <a:cs typeface="Calibri Light" panose="020F0302020204030204" pitchFamily="34" charset="0"/>
          </a:endParaRPr>
        </a:p>
      </dgm:t>
    </dgm:pt>
    <dgm:pt modelId="{2DD3F21A-7F90-4F70-A85B-A687D25ECC51}" type="sibTrans" cxnId="{49942E22-9A65-4739-8AF4-8EE7B57DD350}">
      <dgm:prSet/>
      <dgm:spPr/>
      <dgm:t>
        <a:bodyPr/>
        <a:lstStyle/>
        <a:p>
          <a:endParaRPr lang="en-US" sz="1600">
            <a:latin typeface="Calibri Light" panose="020F0302020204030204" pitchFamily="34" charset="0"/>
            <a:cs typeface="Calibri Light" panose="020F0302020204030204" pitchFamily="34" charset="0"/>
          </a:endParaRPr>
        </a:p>
      </dgm:t>
    </dgm:pt>
    <dgm:pt modelId="{0FEE3BDD-9F18-4A70-985A-67ED1B4F9EF6}">
      <dgm:prSet phldrT="[Text]" custT="1"/>
      <dgm:spPr>
        <a:noFill/>
      </dgm:spPr>
      <dgm:t>
        <a:bodyPr/>
        <a:lstStyle/>
        <a:p>
          <a:r>
            <a:rPr lang="en-US" sz="1600" dirty="0">
              <a:solidFill>
                <a:schemeClr val="bg1"/>
              </a:solidFill>
              <a:latin typeface="Calibri Light" panose="020F0302020204030204" pitchFamily="34" charset="0"/>
              <a:cs typeface="Calibri Light" panose="020F0302020204030204" pitchFamily="34" charset="0"/>
            </a:rPr>
            <a:t>Business Intelligence</a:t>
          </a:r>
        </a:p>
      </dgm:t>
    </dgm:pt>
    <dgm:pt modelId="{C7F050E3-4CB3-48AB-8FDC-D8021241E261}" type="parTrans" cxnId="{F856F0C5-81A3-404D-8046-FA413D58FDF2}">
      <dgm:prSet/>
      <dgm:spPr/>
      <dgm:t>
        <a:bodyPr/>
        <a:lstStyle/>
        <a:p>
          <a:endParaRPr lang="en-US" sz="1600">
            <a:latin typeface="Calibri Light" panose="020F0302020204030204" pitchFamily="34" charset="0"/>
            <a:cs typeface="Calibri Light" panose="020F0302020204030204" pitchFamily="34" charset="0"/>
          </a:endParaRPr>
        </a:p>
      </dgm:t>
    </dgm:pt>
    <dgm:pt modelId="{8D918618-AF3D-42F6-99DE-B3AA4533B042}" type="sibTrans" cxnId="{F856F0C5-81A3-404D-8046-FA413D58FDF2}">
      <dgm:prSet/>
      <dgm:spPr/>
      <dgm:t>
        <a:bodyPr/>
        <a:lstStyle/>
        <a:p>
          <a:endParaRPr lang="en-US" sz="1600">
            <a:latin typeface="Calibri Light" panose="020F0302020204030204" pitchFamily="34" charset="0"/>
            <a:cs typeface="Calibri Light" panose="020F0302020204030204" pitchFamily="34" charset="0"/>
          </a:endParaRPr>
        </a:p>
      </dgm:t>
    </dgm:pt>
    <dgm:pt modelId="{4884736D-32B1-4492-AB18-3A8FEA23B98B}" type="pres">
      <dgm:prSet presAssocID="{90C52D1F-CE25-43BD-B0B0-D19C093F3EB8}" presName="diagram" presStyleCnt="0">
        <dgm:presLayoutVars>
          <dgm:dir/>
          <dgm:resizeHandles val="exact"/>
        </dgm:presLayoutVars>
      </dgm:prSet>
      <dgm:spPr/>
      <dgm:t>
        <a:bodyPr/>
        <a:lstStyle/>
        <a:p>
          <a:endParaRPr lang="en-US"/>
        </a:p>
      </dgm:t>
    </dgm:pt>
    <dgm:pt modelId="{0CC200F0-6462-4117-A9E8-BC899380A732}" type="pres">
      <dgm:prSet presAssocID="{2F86841D-A1CF-4F18-B656-8556F3A8A505}" presName="node" presStyleLbl="node1" presStyleIdx="0" presStyleCnt="10">
        <dgm:presLayoutVars>
          <dgm:bulletEnabled val="1"/>
        </dgm:presLayoutVars>
      </dgm:prSet>
      <dgm:spPr/>
      <dgm:t>
        <a:bodyPr/>
        <a:lstStyle/>
        <a:p>
          <a:endParaRPr lang="en-US"/>
        </a:p>
      </dgm:t>
    </dgm:pt>
    <dgm:pt modelId="{1B1A5D10-267F-4EE6-8166-F25057D17BFF}" type="pres">
      <dgm:prSet presAssocID="{665A4959-C81B-40BA-894E-C619C8107CF1}" presName="sibTrans" presStyleCnt="0"/>
      <dgm:spPr/>
    </dgm:pt>
    <dgm:pt modelId="{C51ABCB7-309A-4E18-B705-4115EA5AA07E}" type="pres">
      <dgm:prSet presAssocID="{B24D2C93-5842-417E-B07B-B83C979EA3C1}" presName="node" presStyleLbl="node1" presStyleIdx="1" presStyleCnt="10">
        <dgm:presLayoutVars>
          <dgm:bulletEnabled val="1"/>
        </dgm:presLayoutVars>
      </dgm:prSet>
      <dgm:spPr/>
      <dgm:t>
        <a:bodyPr/>
        <a:lstStyle/>
        <a:p>
          <a:endParaRPr lang="en-US"/>
        </a:p>
      </dgm:t>
    </dgm:pt>
    <dgm:pt modelId="{58828E80-4E61-438B-AF7C-65BB008C40F7}" type="pres">
      <dgm:prSet presAssocID="{5B2D29E8-6C22-41A5-984E-01067C07EDC1}" presName="sibTrans" presStyleCnt="0"/>
      <dgm:spPr/>
    </dgm:pt>
    <dgm:pt modelId="{30BCB5B1-3477-4D59-9BE3-E47413D560E7}" type="pres">
      <dgm:prSet presAssocID="{49186D6C-C0E4-4DA9-BB01-E83F375861B2}" presName="node" presStyleLbl="node1" presStyleIdx="2" presStyleCnt="10">
        <dgm:presLayoutVars>
          <dgm:bulletEnabled val="1"/>
        </dgm:presLayoutVars>
      </dgm:prSet>
      <dgm:spPr/>
      <dgm:t>
        <a:bodyPr/>
        <a:lstStyle/>
        <a:p>
          <a:endParaRPr lang="en-US"/>
        </a:p>
      </dgm:t>
    </dgm:pt>
    <dgm:pt modelId="{87BD44E6-BF51-43C7-9735-0BAD863984D3}" type="pres">
      <dgm:prSet presAssocID="{17BCC8F2-04D2-43C3-9692-110687A1FE85}" presName="sibTrans" presStyleCnt="0"/>
      <dgm:spPr/>
    </dgm:pt>
    <dgm:pt modelId="{DE321164-158E-4881-BAAE-2D3AAE96DA8C}" type="pres">
      <dgm:prSet presAssocID="{206F94BE-4741-4624-A907-6A7823B4263A}" presName="node" presStyleLbl="node1" presStyleIdx="3" presStyleCnt="10">
        <dgm:presLayoutVars>
          <dgm:bulletEnabled val="1"/>
        </dgm:presLayoutVars>
      </dgm:prSet>
      <dgm:spPr/>
      <dgm:t>
        <a:bodyPr/>
        <a:lstStyle/>
        <a:p>
          <a:endParaRPr lang="en-US"/>
        </a:p>
      </dgm:t>
    </dgm:pt>
    <dgm:pt modelId="{FF44FE38-11A1-4175-B3A5-152F4A77F303}" type="pres">
      <dgm:prSet presAssocID="{9CA0465B-1CE5-4E4A-90FC-6251AB1E74CF}" presName="sibTrans" presStyleCnt="0"/>
      <dgm:spPr/>
    </dgm:pt>
    <dgm:pt modelId="{1C30A9F1-2AD8-49DF-949D-C41EE0ABD634}" type="pres">
      <dgm:prSet presAssocID="{AA4DEAC1-6519-4836-9CE2-581679C4FBB0}" presName="node" presStyleLbl="node1" presStyleIdx="4" presStyleCnt="10">
        <dgm:presLayoutVars>
          <dgm:bulletEnabled val="1"/>
        </dgm:presLayoutVars>
      </dgm:prSet>
      <dgm:spPr/>
      <dgm:t>
        <a:bodyPr/>
        <a:lstStyle/>
        <a:p>
          <a:endParaRPr lang="en-US"/>
        </a:p>
      </dgm:t>
    </dgm:pt>
    <dgm:pt modelId="{55D51320-1946-4F1B-8CEF-7AF624AC5108}" type="pres">
      <dgm:prSet presAssocID="{8137A9F7-EEEC-49C3-B911-AC90D99E6068}" presName="sibTrans" presStyleCnt="0"/>
      <dgm:spPr/>
    </dgm:pt>
    <dgm:pt modelId="{D226790D-49ED-404A-9776-258057F48DC4}" type="pres">
      <dgm:prSet presAssocID="{92D9D4E0-83A8-4C3D-9E5A-EB9B7A7E0607}" presName="node" presStyleLbl="node1" presStyleIdx="5" presStyleCnt="10">
        <dgm:presLayoutVars>
          <dgm:bulletEnabled val="1"/>
        </dgm:presLayoutVars>
      </dgm:prSet>
      <dgm:spPr/>
      <dgm:t>
        <a:bodyPr/>
        <a:lstStyle/>
        <a:p>
          <a:endParaRPr lang="en-US"/>
        </a:p>
      </dgm:t>
    </dgm:pt>
    <dgm:pt modelId="{164D9C53-B7E6-448C-88E5-8B9C9934404D}" type="pres">
      <dgm:prSet presAssocID="{CE43D405-6CDC-45F2-82FF-35A657F7A1DF}" presName="sibTrans" presStyleCnt="0"/>
      <dgm:spPr/>
    </dgm:pt>
    <dgm:pt modelId="{BCB23546-02E1-46EA-A112-104192592D24}" type="pres">
      <dgm:prSet presAssocID="{C3EB9FC5-39CD-4AE5-B37E-D55C65A0D826}" presName="node" presStyleLbl="node1" presStyleIdx="6" presStyleCnt="10">
        <dgm:presLayoutVars>
          <dgm:bulletEnabled val="1"/>
        </dgm:presLayoutVars>
      </dgm:prSet>
      <dgm:spPr/>
      <dgm:t>
        <a:bodyPr/>
        <a:lstStyle/>
        <a:p>
          <a:endParaRPr lang="en-US"/>
        </a:p>
      </dgm:t>
    </dgm:pt>
    <dgm:pt modelId="{B62EEF62-3E5A-4230-AAF3-A31357DC16CB}" type="pres">
      <dgm:prSet presAssocID="{DC4F960E-B096-4DB0-95B1-9C5A539CB7F4}" presName="sibTrans" presStyleCnt="0"/>
      <dgm:spPr/>
    </dgm:pt>
    <dgm:pt modelId="{48C839D7-779D-4CB2-B328-245F89491A21}" type="pres">
      <dgm:prSet presAssocID="{C61ED874-9CD3-41F8-AF4B-8B22DE046A48}" presName="node" presStyleLbl="node1" presStyleIdx="7" presStyleCnt="10">
        <dgm:presLayoutVars>
          <dgm:bulletEnabled val="1"/>
        </dgm:presLayoutVars>
      </dgm:prSet>
      <dgm:spPr/>
      <dgm:t>
        <a:bodyPr/>
        <a:lstStyle/>
        <a:p>
          <a:endParaRPr lang="en-US"/>
        </a:p>
      </dgm:t>
    </dgm:pt>
    <dgm:pt modelId="{8F7E0D71-E234-4444-800E-3FE365FE8BC4}" type="pres">
      <dgm:prSet presAssocID="{60F22046-F5B4-4A86-BAC2-C279481B2536}" presName="sibTrans" presStyleCnt="0"/>
      <dgm:spPr/>
    </dgm:pt>
    <dgm:pt modelId="{8E79B1B1-422B-47DE-974C-7119C3C2F170}" type="pres">
      <dgm:prSet presAssocID="{CEF4702F-04C0-45AA-93FD-E97C4F9B43FA}" presName="node" presStyleLbl="node1" presStyleIdx="8" presStyleCnt="10">
        <dgm:presLayoutVars>
          <dgm:bulletEnabled val="1"/>
        </dgm:presLayoutVars>
      </dgm:prSet>
      <dgm:spPr/>
      <dgm:t>
        <a:bodyPr/>
        <a:lstStyle/>
        <a:p>
          <a:endParaRPr lang="en-US"/>
        </a:p>
      </dgm:t>
    </dgm:pt>
    <dgm:pt modelId="{B57A8BEC-B388-42A3-BA6D-FBE0913D93AC}" type="pres">
      <dgm:prSet presAssocID="{2DD3F21A-7F90-4F70-A85B-A687D25ECC51}" presName="sibTrans" presStyleCnt="0"/>
      <dgm:spPr/>
    </dgm:pt>
    <dgm:pt modelId="{660BCDAD-BF81-42B5-8051-8D3245C8ECFE}" type="pres">
      <dgm:prSet presAssocID="{0FEE3BDD-9F18-4A70-985A-67ED1B4F9EF6}" presName="node" presStyleLbl="node1" presStyleIdx="9" presStyleCnt="10">
        <dgm:presLayoutVars>
          <dgm:bulletEnabled val="1"/>
        </dgm:presLayoutVars>
      </dgm:prSet>
      <dgm:spPr/>
      <dgm:t>
        <a:bodyPr/>
        <a:lstStyle/>
        <a:p>
          <a:endParaRPr lang="en-US"/>
        </a:p>
      </dgm:t>
    </dgm:pt>
  </dgm:ptLst>
  <dgm:cxnLst>
    <dgm:cxn modelId="{FB2A8F44-24E2-4453-B138-ED8423541F08}" srcId="{90C52D1F-CE25-43BD-B0B0-D19C093F3EB8}" destId="{206F94BE-4741-4624-A907-6A7823B4263A}" srcOrd="3" destOrd="0" parTransId="{F45D9395-99F6-468A-AB28-5291C6982B20}" sibTransId="{9CA0465B-1CE5-4E4A-90FC-6251AB1E74CF}"/>
    <dgm:cxn modelId="{B30B56EA-7FA9-413A-855C-1D3A3F519BB0}" type="presOf" srcId="{C61ED874-9CD3-41F8-AF4B-8B22DE046A48}" destId="{48C839D7-779D-4CB2-B328-245F89491A21}" srcOrd="0" destOrd="0" presId="urn:microsoft.com/office/officeart/2005/8/layout/default"/>
    <dgm:cxn modelId="{6BFA8124-8754-401A-8DCB-8CC2B1997656}" srcId="{90C52D1F-CE25-43BD-B0B0-D19C093F3EB8}" destId="{49186D6C-C0E4-4DA9-BB01-E83F375861B2}" srcOrd="2" destOrd="0" parTransId="{F75D39CD-E7A6-4082-B95B-C61616E430E1}" sibTransId="{17BCC8F2-04D2-43C3-9692-110687A1FE85}"/>
    <dgm:cxn modelId="{7ECD635D-B4B5-4C3A-A68E-3DF2B3675FFC}" srcId="{90C52D1F-CE25-43BD-B0B0-D19C093F3EB8}" destId="{C61ED874-9CD3-41F8-AF4B-8B22DE046A48}" srcOrd="7" destOrd="0" parTransId="{D62BB755-EC82-48DE-9ABC-271F0EFC6B47}" sibTransId="{60F22046-F5B4-4A86-BAC2-C279481B2536}"/>
    <dgm:cxn modelId="{B9770E09-D38F-489E-BA53-0E434724A20B}" type="presOf" srcId="{2F86841D-A1CF-4F18-B656-8556F3A8A505}" destId="{0CC200F0-6462-4117-A9E8-BC899380A732}" srcOrd="0" destOrd="0" presId="urn:microsoft.com/office/officeart/2005/8/layout/default"/>
    <dgm:cxn modelId="{504017B6-C267-4160-92ED-5BE86FD42743}" srcId="{90C52D1F-CE25-43BD-B0B0-D19C093F3EB8}" destId="{AA4DEAC1-6519-4836-9CE2-581679C4FBB0}" srcOrd="4" destOrd="0" parTransId="{9F9BCFE9-6ECA-41A8-8781-CB85A36A29DF}" sibTransId="{8137A9F7-EEEC-49C3-B911-AC90D99E6068}"/>
    <dgm:cxn modelId="{0EB6BAEF-F8C9-4256-98CD-BCB7BCAD5ACF}" type="presOf" srcId="{AA4DEAC1-6519-4836-9CE2-581679C4FBB0}" destId="{1C30A9F1-2AD8-49DF-949D-C41EE0ABD634}" srcOrd="0" destOrd="0" presId="urn:microsoft.com/office/officeart/2005/8/layout/default"/>
    <dgm:cxn modelId="{F856F0C5-81A3-404D-8046-FA413D58FDF2}" srcId="{90C52D1F-CE25-43BD-B0B0-D19C093F3EB8}" destId="{0FEE3BDD-9F18-4A70-985A-67ED1B4F9EF6}" srcOrd="9" destOrd="0" parTransId="{C7F050E3-4CB3-48AB-8FDC-D8021241E261}" sibTransId="{8D918618-AF3D-42F6-99DE-B3AA4533B042}"/>
    <dgm:cxn modelId="{77BF640E-0CDF-44AD-9B47-6A3B2FDF7FDB}" type="presOf" srcId="{90C52D1F-CE25-43BD-B0B0-D19C093F3EB8}" destId="{4884736D-32B1-4492-AB18-3A8FEA23B98B}" srcOrd="0" destOrd="0" presId="urn:microsoft.com/office/officeart/2005/8/layout/default"/>
    <dgm:cxn modelId="{38EF3CEB-45F0-453D-8D2B-DB73C851B0C9}" type="presOf" srcId="{92D9D4E0-83A8-4C3D-9E5A-EB9B7A7E0607}" destId="{D226790D-49ED-404A-9776-258057F48DC4}" srcOrd="0" destOrd="0" presId="urn:microsoft.com/office/officeart/2005/8/layout/default"/>
    <dgm:cxn modelId="{21062524-70D3-459B-B6F3-69B34D4F2D39}" srcId="{90C52D1F-CE25-43BD-B0B0-D19C093F3EB8}" destId="{92D9D4E0-83A8-4C3D-9E5A-EB9B7A7E0607}" srcOrd="5" destOrd="0" parTransId="{A83A215C-7A08-4F7D-BDC3-1B53DEA957B8}" sibTransId="{CE43D405-6CDC-45F2-82FF-35A657F7A1DF}"/>
    <dgm:cxn modelId="{AFEF1AB3-2167-4DD9-B601-75A598A9548D}" type="presOf" srcId="{206F94BE-4741-4624-A907-6A7823B4263A}" destId="{DE321164-158E-4881-BAAE-2D3AAE96DA8C}" srcOrd="0" destOrd="0" presId="urn:microsoft.com/office/officeart/2005/8/layout/default"/>
    <dgm:cxn modelId="{B7FF7467-5C9C-4E9F-BD58-C51E9D915EDC}" type="presOf" srcId="{49186D6C-C0E4-4DA9-BB01-E83F375861B2}" destId="{30BCB5B1-3477-4D59-9BE3-E47413D560E7}" srcOrd="0" destOrd="0" presId="urn:microsoft.com/office/officeart/2005/8/layout/default"/>
    <dgm:cxn modelId="{A9531D77-D52C-4D54-A542-D923E4D68A43}" srcId="{90C52D1F-CE25-43BD-B0B0-D19C093F3EB8}" destId="{2F86841D-A1CF-4F18-B656-8556F3A8A505}" srcOrd="0" destOrd="0" parTransId="{165FD755-61A5-4A23-B2E1-685A63A470AF}" sibTransId="{665A4959-C81B-40BA-894E-C619C8107CF1}"/>
    <dgm:cxn modelId="{BFE805FE-8E6B-44E7-9478-3E99196EBAB9}" type="presOf" srcId="{C3EB9FC5-39CD-4AE5-B37E-D55C65A0D826}" destId="{BCB23546-02E1-46EA-A112-104192592D24}" srcOrd="0" destOrd="0" presId="urn:microsoft.com/office/officeart/2005/8/layout/default"/>
    <dgm:cxn modelId="{184FFE48-677D-4D17-A57C-BEA01742DA2C}" type="presOf" srcId="{B24D2C93-5842-417E-B07B-B83C979EA3C1}" destId="{C51ABCB7-309A-4E18-B705-4115EA5AA07E}" srcOrd="0" destOrd="0" presId="urn:microsoft.com/office/officeart/2005/8/layout/default"/>
    <dgm:cxn modelId="{9CDC35F8-575C-420B-BD51-E6E813E17D1C}" type="presOf" srcId="{CEF4702F-04C0-45AA-93FD-E97C4F9B43FA}" destId="{8E79B1B1-422B-47DE-974C-7119C3C2F170}" srcOrd="0" destOrd="0" presId="urn:microsoft.com/office/officeart/2005/8/layout/default"/>
    <dgm:cxn modelId="{6A05C7B8-2CB6-47C4-95CD-CD20A0608E02}" srcId="{90C52D1F-CE25-43BD-B0B0-D19C093F3EB8}" destId="{B24D2C93-5842-417E-B07B-B83C979EA3C1}" srcOrd="1" destOrd="0" parTransId="{6BCC5017-330D-4309-B300-BEB85DF0FDB2}" sibTransId="{5B2D29E8-6C22-41A5-984E-01067C07EDC1}"/>
    <dgm:cxn modelId="{49942E22-9A65-4739-8AF4-8EE7B57DD350}" srcId="{90C52D1F-CE25-43BD-B0B0-D19C093F3EB8}" destId="{CEF4702F-04C0-45AA-93FD-E97C4F9B43FA}" srcOrd="8" destOrd="0" parTransId="{16EA9A53-3070-4CE6-933D-6F9B7EDA0E46}" sibTransId="{2DD3F21A-7F90-4F70-A85B-A687D25ECC51}"/>
    <dgm:cxn modelId="{A5E0B257-2E30-4C6F-9A3E-691434E31341}" type="presOf" srcId="{0FEE3BDD-9F18-4A70-985A-67ED1B4F9EF6}" destId="{660BCDAD-BF81-42B5-8051-8D3245C8ECFE}" srcOrd="0" destOrd="0" presId="urn:microsoft.com/office/officeart/2005/8/layout/default"/>
    <dgm:cxn modelId="{9F9B723A-F516-406C-87E4-AB0DB60B9793}" srcId="{90C52D1F-CE25-43BD-B0B0-D19C093F3EB8}" destId="{C3EB9FC5-39CD-4AE5-B37E-D55C65A0D826}" srcOrd="6" destOrd="0" parTransId="{FC4ABAD5-F625-44C1-B0A0-AE11B23E65DD}" sibTransId="{DC4F960E-B096-4DB0-95B1-9C5A539CB7F4}"/>
    <dgm:cxn modelId="{7697CA08-B99F-4907-A007-503F8BFD1786}" type="presParOf" srcId="{4884736D-32B1-4492-AB18-3A8FEA23B98B}" destId="{0CC200F0-6462-4117-A9E8-BC899380A732}" srcOrd="0" destOrd="0" presId="urn:microsoft.com/office/officeart/2005/8/layout/default"/>
    <dgm:cxn modelId="{EB105772-55AA-4E16-BC6D-F6DB75F4A0EC}" type="presParOf" srcId="{4884736D-32B1-4492-AB18-3A8FEA23B98B}" destId="{1B1A5D10-267F-4EE6-8166-F25057D17BFF}" srcOrd="1" destOrd="0" presId="urn:microsoft.com/office/officeart/2005/8/layout/default"/>
    <dgm:cxn modelId="{890745D9-8B42-416E-B7FB-D5AC9E5FA855}" type="presParOf" srcId="{4884736D-32B1-4492-AB18-3A8FEA23B98B}" destId="{C51ABCB7-309A-4E18-B705-4115EA5AA07E}" srcOrd="2" destOrd="0" presId="urn:microsoft.com/office/officeart/2005/8/layout/default"/>
    <dgm:cxn modelId="{FD7CDB89-55A4-4FF3-804B-4F4444647B41}" type="presParOf" srcId="{4884736D-32B1-4492-AB18-3A8FEA23B98B}" destId="{58828E80-4E61-438B-AF7C-65BB008C40F7}" srcOrd="3" destOrd="0" presId="urn:microsoft.com/office/officeart/2005/8/layout/default"/>
    <dgm:cxn modelId="{78487FD1-119B-41B4-BEDF-F8344AE4A8BE}" type="presParOf" srcId="{4884736D-32B1-4492-AB18-3A8FEA23B98B}" destId="{30BCB5B1-3477-4D59-9BE3-E47413D560E7}" srcOrd="4" destOrd="0" presId="urn:microsoft.com/office/officeart/2005/8/layout/default"/>
    <dgm:cxn modelId="{9DBB5490-64F8-4F96-9ED0-96167E8D3DFD}" type="presParOf" srcId="{4884736D-32B1-4492-AB18-3A8FEA23B98B}" destId="{87BD44E6-BF51-43C7-9735-0BAD863984D3}" srcOrd="5" destOrd="0" presId="urn:microsoft.com/office/officeart/2005/8/layout/default"/>
    <dgm:cxn modelId="{8A4F292A-0E1F-47B9-8587-C44AE37DF4EC}" type="presParOf" srcId="{4884736D-32B1-4492-AB18-3A8FEA23B98B}" destId="{DE321164-158E-4881-BAAE-2D3AAE96DA8C}" srcOrd="6" destOrd="0" presId="urn:microsoft.com/office/officeart/2005/8/layout/default"/>
    <dgm:cxn modelId="{0ED3C0C3-4B16-473E-9203-76C7E8AD8E4D}" type="presParOf" srcId="{4884736D-32B1-4492-AB18-3A8FEA23B98B}" destId="{FF44FE38-11A1-4175-B3A5-152F4A77F303}" srcOrd="7" destOrd="0" presId="urn:microsoft.com/office/officeart/2005/8/layout/default"/>
    <dgm:cxn modelId="{B7D987A4-9D72-40B3-9239-14C9CC9056B1}" type="presParOf" srcId="{4884736D-32B1-4492-AB18-3A8FEA23B98B}" destId="{1C30A9F1-2AD8-49DF-949D-C41EE0ABD634}" srcOrd="8" destOrd="0" presId="urn:microsoft.com/office/officeart/2005/8/layout/default"/>
    <dgm:cxn modelId="{DE370375-F75C-48F0-9D0E-5B660CDC1420}" type="presParOf" srcId="{4884736D-32B1-4492-AB18-3A8FEA23B98B}" destId="{55D51320-1946-4F1B-8CEF-7AF624AC5108}" srcOrd="9" destOrd="0" presId="urn:microsoft.com/office/officeart/2005/8/layout/default"/>
    <dgm:cxn modelId="{7D8AAFD5-2B50-452C-8A7E-5C09B6106860}" type="presParOf" srcId="{4884736D-32B1-4492-AB18-3A8FEA23B98B}" destId="{D226790D-49ED-404A-9776-258057F48DC4}" srcOrd="10" destOrd="0" presId="urn:microsoft.com/office/officeart/2005/8/layout/default"/>
    <dgm:cxn modelId="{0D184993-C046-440D-BAC3-CC81DA56B3DD}" type="presParOf" srcId="{4884736D-32B1-4492-AB18-3A8FEA23B98B}" destId="{164D9C53-B7E6-448C-88E5-8B9C9934404D}" srcOrd="11" destOrd="0" presId="urn:microsoft.com/office/officeart/2005/8/layout/default"/>
    <dgm:cxn modelId="{DEE33F67-8237-4EF2-8739-6DA51C04BB57}" type="presParOf" srcId="{4884736D-32B1-4492-AB18-3A8FEA23B98B}" destId="{BCB23546-02E1-46EA-A112-104192592D24}" srcOrd="12" destOrd="0" presId="urn:microsoft.com/office/officeart/2005/8/layout/default"/>
    <dgm:cxn modelId="{A202E73C-ADF6-440C-876E-13276F9D47F8}" type="presParOf" srcId="{4884736D-32B1-4492-AB18-3A8FEA23B98B}" destId="{B62EEF62-3E5A-4230-AAF3-A31357DC16CB}" srcOrd="13" destOrd="0" presId="urn:microsoft.com/office/officeart/2005/8/layout/default"/>
    <dgm:cxn modelId="{FDEC1150-E604-48A9-B03A-68F5AAA090DF}" type="presParOf" srcId="{4884736D-32B1-4492-AB18-3A8FEA23B98B}" destId="{48C839D7-779D-4CB2-B328-245F89491A21}" srcOrd="14" destOrd="0" presId="urn:microsoft.com/office/officeart/2005/8/layout/default"/>
    <dgm:cxn modelId="{3C9181EF-2FEE-42F0-9123-EBFADD878A96}" type="presParOf" srcId="{4884736D-32B1-4492-AB18-3A8FEA23B98B}" destId="{8F7E0D71-E234-4444-800E-3FE365FE8BC4}" srcOrd="15" destOrd="0" presId="urn:microsoft.com/office/officeart/2005/8/layout/default"/>
    <dgm:cxn modelId="{3003D98E-630F-4A9B-B1FE-C8F4874B5001}" type="presParOf" srcId="{4884736D-32B1-4492-AB18-3A8FEA23B98B}" destId="{8E79B1B1-422B-47DE-974C-7119C3C2F170}" srcOrd="16" destOrd="0" presId="urn:microsoft.com/office/officeart/2005/8/layout/default"/>
    <dgm:cxn modelId="{41EEEFD7-9238-4A36-91B3-91E9B7B5C3B7}" type="presParOf" srcId="{4884736D-32B1-4492-AB18-3A8FEA23B98B}" destId="{B57A8BEC-B388-42A3-BA6D-FBE0913D93AC}" srcOrd="17" destOrd="0" presId="urn:microsoft.com/office/officeart/2005/8/layout/default"/>
    <dgm:cxn modelId="{06EB3F19-833F-40B2-9933-58383680EB32}" type="presParOf" srcId="{4884736D-32B1-4492-AB18-3A8FEA23B98B}" destId="{660BCDAD-BF81-42B5-8051-8D3245C8ECFE}" srcOrd="18"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D4081-15D3-4AE1-8B8F-84626E96E060}">
      <dsp:nvSpPr>
        <dsp:cNvPr id="0" name=""/>
        <dsp:cNvSpPr/>
      </dsp:nvSpPr>
      <dsp:spPr>
        <a:xfrm>
          <a:off x="5734965" y="870248"/>
          <a:ext cx="4865121" cy="365331"/>
        </a:xfrm>
        <a:custGeom>
          <a:avLst/>
          <a:gdLst/>
          <a:ahLst/>
          <a:cxnLst/>
          <a:rect l="0" t="0" r="0" b="0"/>
          <a:pathLst>
            <a:path>
              <a:moveTo>
                <a:pt x="0" y="0"/>
              </a:moveTo>
              <a:lnTo>
                <a:pt x="0" y="182665"/>
              </a:lnTo>
              <a:lnTo>
                <a:pt x="4865121" y="182665"/>
              </a:lnTo>
              <a:lnTo>
                <a:pt x="4865121" y="365331"/>
              </a:lnTo>
            </a:path>
          </a:pathLst>
        </a:custGeom>
        <a:noFill/>
        <a:ln w="12700" cap="flat" cmpd="sng" algn="ctr">
          <a:solidFill>
            <a:srgbClr val="F36B23"/>
          </a:solidFill>
          <a:prstDash val="solid"/>
          <a:miter lim="800000"/>
        </a:ln>
        <a:effectLst/>
      </dsp:spPr>
      <dsp:style>
        <a:lnRef idx="2">
          <a:scrgbClr r="0" g="0" b="0"/>
        </a:lnRef>
        <a:fillRef idx="0">
          <a:scrgbClr r="0" g="0" b="0"/>
        </a:fillRef>
        <a:effectRef idx="0">
          <a:scrgbClr r="0" g="0" b="0"/>
        </a:effectRef>
        <a:fontRef idx="minor"/>
      </dsp:style>
    </dsp:sp>
    <dsp:sp modelId="{A907A4AE-32AF-4F20-9CE5-F7B2A959B444}">
      <dsp:nvSpPr>
        <dsp:cNvPr id="0" name=""/>
        <dsp:cNvSpPr/>
      </dsp:nvSpPr>
      <dsp:spPr>
        <a:xfrm>
          <a:off x="5734965" y="870248"/>
          <a:ext cx="2208695" cy="365331"/>
        </a:xfrm>
        <a:custGeom>
          <a:avLst/>
          <a:gdLst/>
          <a:ahLst/>
          <a:cxnLst/>
          <a:rect l="0" t="0" r="0" b="0"/>
          <a:pathLst>
            <a:path>
              <a:moveTo>
                <a:pt x="0" y="0"/>
              </a:moveTo>
              <a:lnTo>
                <a:pt x="0" y="182665"/>
              </a:lnTo>
              <a:lnTo>
                <a:pt x="2208695" y="182665"/>
              </a:lnTo>
              <a:lnTo>
                <a:pt x="2208695" y="365331"/>
              </a:lnTo>
            </a:path>
          </a:pathLst>
        </a:custGeom>
        <a:noFill/>
        <a:ln w="12700" cap="flat" cmpd="sng" algn="ctr">
          <a:solidFill>
            <a:srgbClr val="F36B23"/>
          </a:solidFill>
          <a:prstDash val="solid"/>
          <a:miter lim="800000"/>
        </a:ln>
        <a:effectLst/>
      </dsp:spPr>
      <dsp:style>
        <a:lnRef idx="2">
          <a:scrgbClr r="0" g="0" b="0"/>
        </a:lnRef>
        <a:fillRef idx="0">
          <a:scrgbClr r="0" g="0" b="0"/>
        </a:fillRef>
        <a:effectRef idx="0">
          <a:scrgbClr r="0" g="0" b="0"/>
        </a:effectRef>
        <a:fontRef idx="minor"/>
      </dsp:style>
    </dsp:sp>
    <dsp:sp modelId="{57F45E4C-9CF0-469F-88F0-A5C30FC9E2BE}">
      <dsp:nvSpPr>
        <dsp:cNvPr id="0" name=""/>
        <dsp:cNvSpPr/>
      </dsp:nvSpPr>
      <dsp:spPr>
        <a:xfrm>
          <a:off x="3582713" y="870248"/>
          <a:ext cx="2152252" cy="365331"/>
        </a:xfrm>
        <a:custGeom>
          <a:avLst/>
          <a:gdLst/>
          <a:ahLst/>
          <a:cxnLst/>
          <a:rect l="0" t="0" r="0" b="0"/>
          <a:pathLst>
            <a:path>
              <a:moveTo>
                <a:pt x="2152252" y="0"/>
              </a:moveTo>
              <a:lnTo>
                <a:pt x="2152252" y="182665"/>
              </a:lnTo>
              <a:lnTo>
                <a:pt x="0" y="182665"/>
              </a:lnTo>
              <a:lnTo>
                <a:pt x="0" y="365331"/>
              </a:lnTo>
            </a:path>
          </a:pathLst>
        </a:custGeom>
        <a:noFill/>
        <a:ln w="12700" cap="flat" cmpd="sng" algn="ctr">
          <a:solidFill>
            <a:srgbClr val="F36B23"/>
          </a:solidFill>
          <a:prstDash val="solid"/>
          <a:miter lim="800000"/>
        </a:ln>
        <a:effectLst/>
      </dsp:spPr>
      <dsp:style>
        <a:lnRef idx="2">
          <a:scrgbClr r="0" g="0" b="0"/>
        </a:lnRef>
        <a:fillRef idx="0">
          <a:scrgbClr r="0" g="0" b="0"/>
        </a:fillRef>
        <a:effectRef idx="0">
          <a:scrgbClr r="0" g="0" b="0"/>
        </a:effectRef>
        <a:fontRef idx="minor"/>
      </dsp:style>
    </dsp:sp>
    <dsp:sp modelId="{466CAC99-55AB-4153-BD82-09B5AB6AD14B}">
      <dsp:nvSpPr>
        <dsp:cNvPr id="0" name=""/>
        <dsp:cNvSpPr/>
      </dsp:nvSpPr>
      <dsp:spPr>
        <a:xfrm>
          <a:off x="586190" y="870248"/>
          <a:ext cx="5148775" cy="365331"/>
        </a:xfrm>
        <a:custGeom>
          <a:avLst/>
          <a:gdLst/>
          <a:ahLst/>
          <a:cxnLst/>
          <a:rect l="0" t="0" r="0" b="0"/>
          <a:pathLst>
            <a:path>
              <a:moveTo>
                <a:pt x="5148775" y="0"/>
              </a:moveTo>
              <a:lnTo>
                <a:pt x="5148775" y="182665"/>
              </a:lnTo>
              <a:lnTo>
                <a:pt x="0" y="182665"/>
              </a:lnTo>
              <a:lnTo>
                <a:pt x="0" y="365331"/>
              </a:lnTo>
            </a:path>
          </a:pathLst>
        </a:custGeom>
        <a:noFill/>
        <a:ln w="12700" cap="flat" cmpd="sng" algn="ctr">
          <a:solidFill>
            <a:srgbClr val="F36B23"/>
          </a:solidFill>
          <a:prstDash val="solid"/>
          <a:miter lim="800000"/>
        </a:ln>
        <a:effectLst/>
      </dsp:spPr>
      <dsp:style>
        <a:lnRef idx="2">
          <a:scrgbClr r="0" g="0" b="0"/>
        </a:lnRef>
        <a:fillRef idx="0">
          <a:scrgbClr r="0" g="0" b="0"/>
        </a:fillRef>
        <a:effectRef idx="0">
          <a:scrgbClr r="0" g="0" b="0"/>
        </a:effectRef>
        <a:fontRef idx="minor"/>
      </dsp:style>
    </dsp:sp>
    <dsp:sp modelId="{750C826F-A656-4A3B-906C-16BEC6B62F0C}">
      <dsp:nvSpPr>
        <dsp:cNvPr id="0" name=""/>
        <dsp:cNvSpPr/>
      </dsp:nvSpPr>
      <dsp:spPr>
        <a:xfrm>
          <a:off x="3841898" y="412"/>
          <a:ext cx="3786134" cy="86983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b="1" kern="1200" dirty="0">
              <a:solidFill>
                <a:srgbClr val="FFFFFF"/>
              </a:solidFill>
              <a:latin typeface="Calibri Light" panose="020F0302020204030204" pitchFamily="34" charset="0"/>
              <a:ea typeface="+mn-ea"/>
              <a:cs typeface="Calibri Light" panose="020F0302020204030204" pitchFamily="34" charset="0"/>
            </a:rPr>
            <a:t>Board of Directors</a:t>
          </a:r>
        </a:p>
        <a:p>
          <a:pPr lvl="0" algn="ctr" defTabSz="889000">
            <a:lnSpc>
              <a:spcPct val="90000"/>
            </a:lnSpc>
            <a:spcBef>
              <a:spcPct val="0"/>
            </a:spcBef>
            <a:spcAft>
              <a:spcPct val="35000"/>
            </a:spcAft>
          </a:pPr>
          <a:r>
            <a:rPr lang="en-GB" sz="2000" b="1" kern="1200" dirty="0">
              <a:solidFill>
                <a:srgbClr val="FFFFFF"/>
              </a:solidFill>
              <a:latin typeface="Calibri Light" panose="020F0302020204030204" pitchFamily="34" charset="0"/>
              <a:ea typeface="+mn-ea"/>
              <a:cs typeface="Calibri Light" panose="020F0302020204030204" pitchFamily="34" charset="0"/>
            </a:rPr>
            <a:t>(BOD)</a:t>
          </a:r>
        </a:p>
      </dsp:txBody>
      <dsp:txXfrm>
        <a:off x="3841898" y="412"/>
        <a:ext cx="3786134" cy="869835"/>
      </dsp:txXfrm>
    </dsp:sp>
    <dsp:sp modelId="{2391D524-DF44-44E2-BCA3-6466A50C42DB}">
      <dsp:nvSpPr>
        <dsp:cNvPr id="0" name=""/>
        <dsp:cNvSpPr/>
      </dsp:nvSpPr>
      <dsp:spPr>
        <a:xfrm>
          <a:off x="7" y="1235579"/>
          <a:ext cx="1172364" cy="86983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b="1" kern="1200" dirty="0">
              <a:solidFill>
                <a:srgbClr val="FFFFFF"/>
              </a:solidFill>
              <a:latin typeface="Calibri Light" panose="020F0302020204030204" pitchFamily="34" charset="0"/>
              <a:ea typeface="+mn-ea"/>
              <a:cs typeface="Calibri Light" panose="020F0302020204030204" pitchFamily="34" charset="0"/>
            </a:rPr>
            <a:t>Board </a:t>
          </a:r>
        </a:p>
        <a:p>
          <a:pPr lvl="0" algn="ctr" defTabSz="622300">
            <a:lnSpc>
              <a:spcPct val="90000"/>
            </a:lnSpc>
            <a:spcBef>
              <a:spcPct val="0"/>
            </a:spcBef>
            <a:spcAft>
              <a:spcPct val="35000"/>
            </a:spcAft>
          </a:pPr>
          <a:r>
            <a:rPr lang="en-GB" sz="1400" b="1" kern="1200" dirty="0">
              <a:solidFill>
                <a:srgbClr val="FFFFFF"/>
              </a:solidFill>
              <a:latin typeface="Calibri Light" panose="020F0302020204030204" pitchFamily="34" charset="0"/>
              <a:ea typeface="+mn-ea"/>
              <a:cs typeface="Calibri Light" panose="020F0302020204030204" pitchFamily="34" charset="0"/>
            </a:rPr>
            <a:t>Audit Committee</a:t>
          </a:r>
        </a:p>
      </dsp:txBody>
      <dsp:txXfrm>
        <a:off x="7" y="1235579"/>
        <a:ext cx="1172364" cy="869835"/>
      </dsp:txXfrm>
    </dsp:sp>
    <dsp:sp modelId="{A8DF1D77-0443-4FFE-81B6-DDADFB5D343C}">
      <dsp:nvSpPr>
        <dsp:cNvPr id="0" name=""/>
        <dsp:cNvSpPr/>
      </dsp:nvSpPr>
      <dsp:spPr>
        <a:xfrm>
          <a:off x="2030204" y="1235579"/>
          <a:ext cx="3105017" cy="86983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b="1" kern="1200" dirty="0">
              <a:solidFill>
                <a:srgbClr val="FFFFFF"/>
              </a:solidFill>
              <a:latin typeface="Calibri Light" panose="020F0302020204030204" pitchFamily="34" charset="0"/>
              <a:ea typeface="+mn-ea"/>
              <a:cs typeface="Calibri Light" panose="020F0302020204030204" pitchFamily="34" charset="0"/>
            </a:rPr>
            <a:t>Executive, Nomination &amp; </a:t>
          </a:r>
        </a:p>
        <a:p>
          <a:pPr lvl="0" algn="ctr" defTabSz="622300">
            <a:lnSpc>
              <a:spcPct val="90000"/>
            </a:lnSpc>
            <a:spcBef>
              <a:spcPct val="0"/>
            </a:spcBef>
            <a:spcAft>
              <a:spcPct val="35000"/>
            </a:spcAft>
          </a:pPr>
          <a:r>
            <a:rPr lang="en-GB" sz="1400" b="1" kern="1200" dirty="0">
              <a:solidFill>
                <a:srgbClr val="FFFFFF"/>
              </a:solidFill>
              <a:latin typeface="Calibri Light" panose="020F0302020204030204" pitchFamily="34" charset="0"/>
              <a:ea typeface="+mn-ea"/>
              <a:cs typeface="Calibri Light" panose="020F0302020204030204" pitchFamily="34" charset="0"/>
            </a:rPr>
            <a:t>Remuneration Committee</a:t>
          </a:r>
        </a:p>
      </dsp:txBody>
      <dsp:txXfrm>
        <a:off x="2030204" y="1235579"/>
        <a:ext cx="3105017" cy="869835"/>
      </dsp:txXfrm>
    </dsp:sp>
    <dsp:sp modelId="{3A260DB8-179D-4962-8868-7A2F2E8299AD}">
      <dsp:nvSpPr>
        <dsp:cNvPr id="0" name=""/>
        <dsp:cNvSpPr/>
      </dsp:nvSpPr>
      <dsp:spPr>
        <a:xfrm>
          <a:off x="6771348" y="1235579"/>
          <a:ext cx="2344624" cy="86983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b="1" kern="1200" dirty="0">
              <a:solidFill>
                <a:srgbClr val="FFFFFF"/>
              </a:solidFill>
              <a:latin typeface="Calibri Light" panose="020F0302020204030204" pitchFamily="34" charset="0"/>
              <a:ea typeface="+mn-ea"/>
              <a:cs typeface="Calibri Light" panose="020F0302020204030204" pitchFamily="34" charset="0"/>
            </a:rPr>
            <a:t>Board </a:t>
          </a:r>
        </a:p>
        <a:p>
          <a:pPr lvl="0" algn="ctr" defTabSz="622300">
            <a:lnSpc>
              <a:spcPct val="90000"/>
            </a:lnSpc>
            <a:spcBef>
              <a:spcPct val="0"/>
            </a:spcBef>
            <a:spcAft>
              <a:spcPct val="35000"/>
            </a:spcAft>
          </a:pPr>
          <a:r>
            <a:rPr lang="en-GB" sz="1400" b="1" kern="1200" dirty="0">
              <a:solidFill>
                <a:srgbClr val="FFFFFF"/>
              </a:solidFill>
              <a:latin typeface="Calibri Light" panose="020F0302020204030204" pitchFamily="34" charset="0"/>
              <a:ea typeface="+mn-ea"/>
              <a:cs typeface="Calibri Light" panose="020F0302020204030204" pitchFamily="34" charset="0"/>
            </a:rPr>
            <a:t>Credit Approval Committee</a:t>
          </a:r>
        </a:p>
      </dsp:txBody>
      <dsp:txXfrm>
        <a:off x="6771348" y="1235579"/>
        <a:ext cx="2344624" cy="869835"/>
      </dsp:txXfrm>
    </dsp:sp>
    <dsp:sp modelId="{EEEF6278-30E8-4325-879C-BBE9FC791106}">
      <dsp:nvSpPr>
        <dsp:cNvPr id="0" name=""/>
        <dsp:cNvSpPr/>
      </dsp:nvSpPr>
      <dsp:spPr>
        <a:xfrm>
          <a:off x="9730251" y="1235579"/>
          <a:ext cx="1739671" cy="86983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b="1" kern="1200" dirty="0">
              <a:solidFill>
                <a:srgbClr val="FFFFFF"/>
              </a:solidFill>
              <a:latin typeface="Calibri Light" panose="020F0302020204030204" pitchFamily="34" charset="0"/>
              <a:ea typeface="+mn-ea"/>
              <a:cs typeface="Calibri Light" panose="020F0302020204030204" pitchFamily="34" charset="0"/>
            </a:rPr>
            <a:t>Board </a:t>
          </a:r>
        </a:p>
        <a:p>
          <a:pPr lvl="0" algn="ctr" defTabSz="622300">
            <a:lnSpc>
              <a:spcPct val="90000"/>
            </a:lnSpc>
            <a:spcBef>
              <a:spcPct val="0"/>
            </a:spcBef>
            <a:spcAft>
              <a:spcPct val="35000"/>
            </a:spcAft>
          </a:pPr>
          <a:r>
            <a:rPr lang="en-GB" sz="1400" b="1" kern="1200" dirty="0">
              <a:solidFill>
                <a:srgbClr val="FFFFFF"/>
              </a:solidFill>
              <a:latin typeface="Calibri Light" panose="020F0302020204030204" pitchFamily="34" charset="0"/>
              <a:ea typeface="+mn-ea"/>
              <a:cs typeface="Calibri Light" panose="020F0302020204030204" pitchFamily="34" charset="0"/>
            </a:rPr>
            <a:t>Risk Committee </a:t>
          </a:r>
        </a:p>
      </dsp:txBody>
      <dsp:txXfrm>
        <a:off x="9730251" y="1235579"/>
        <a:ext cx="1739671" cy="8698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200F0-6462-4117-A9E8-BC899380A732}">
      <dsp:nvSpPr>
        <dsp:cNvPr id="0" name=""/>
        <dsp:cNvSpPr/>
      </dsp:nvSpPr>
      <dsp:spPr>
        <a:xfrm>
          <a:off x="2448" y="380019"/>
          <a:ext cx="1325627" cy="795376"/>
        </a:xfrm>
        <a:prstGeom prst="rect">
          <a:avLst/>
        </a:pr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Calibri Light" panose="020F0302020204030204" pitchFamily="34" charset="0"/>
              <a:cs typeface="Calibri Light" panose="020F0302020204030204" pitchFamily="34" charset="0"/>
            </a:rPr>
            <a:t>Revamp Brand</a:t>
          </a:r>
        </a:p>
      </dsp:txBody>
      <dsp:txXfrm>
        <a:off x="2448" y="380019"/>
        <a:ext cx="1325627" cy="795376"/>
      </dsp:txXfrm>
    </dsp:sp>
    <dsp:sp modelId="{C51ABCB7-309A-4E18-B705-4115EA5AA07E}">
      <dsp:nvSpPr>
        <dsp:cNvPr id="0" name=""/>
        <dsp:cNvSpPr/>
      </dsp:nvSpPr>
      <dsp:spPr>
        <a:xfrm>
          <a:off x="1460638" y="380019"/>
          <a:ext cx="1325627" cy="795376"/>
        </a:xfrm>
        <a:prstGeom prst="rect">
          <a:avLst/>
        </a:pr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Calibri Light" panose="020F0302020204030204" pitchFamily="34" charset="0"/>
              <a:cs typeface="Calibri Light" panose="020F0302020204030204" pitchFamily="34" charset="0"/>
            </a:rPr>
            <a:t>Asset Quality &amp; Infosec</a:t>
          </a:r>
        </a:p>
      </dsp:txBody>
      <dsp:txXfrm>
        <a:off x="1460638" y="380019"/>
        <a:ext cx="1325627" cy="795376"/>
      </dsp:txXfrm>
    </dsp:sp>
    <dsp:sp modelId="{30BCB5B1-3477-4D59-9BE3-E47413D560E7}">
      <dsp:nvSpPr>
        <dsp:cNvPr id="0" name=""/>
        <dsp:cNvSpPr/>
      </dsp:nvSpPr>
      <dsp:spPr>
        <a:xfrm>
          <a:off x="2918829" y="380019"/>
          <a:ext cx="1325627" cy="795376"/>
        </a:xfrm>
        <a:prstGeom prst="rect">
          <a:avLst/>
        </a:pr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Calibri Light" panose="020F0302020204030204" pitchFamily="34" charset="0"/>
              <a:cs typeface="Calibri Light" panose="020F0302020204030204" pitchFamily="34" charset="0"/>
            </a:rPr>
            <a:t>Value Proposition</a:t>
          </a:r>
        </a:p>
      </dsp:txBody>
      <dsp:txXfrm>
        <a:off x="2918829" y="380019"/>
        <a:ext cx="1325627" cy="795376"/>
      </dsp:txXfrm>
    </dsp:sp>
    <dsp:sp modelId="{DE321164-158E-4881-BAAE-2D3AAE96DA8C}">
      <dsp:nvSpPr>
        <dsp:cNvPr id="0" name=""/>
        <dsp:cNvSpPr/>
      </dsp:nvSpPr>
      <dsp:spPr>
        <a:xfrm>
          <a:off x="4377020" y="380019"/>
          <a:ext cx="1325627" cy="795376"/>
        </a:xfrm>
        <a:prstGeom prst="rect">
          <a:avLst/>
        </a:pr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Calibri Light" panose="020F0302020204030204" pitchFamily="34" charset="0"/>
              <a:cs typeface="Calibri Light" panose="020F0302020204030204" pitchFamily="34" charset="0"/>
            </a:rPr>
            <a:t>CASA</a:t>
          </a:r>
        </a:p>
      </dsp:txBody>
      <dsp:txXfrm>
        <a:off x="4377020" y="380019"/>
        <a:ext cx="1325627" cy="795376"/>
      </dsp:txXfrm>
    </dsp:sp>
    <dsp:sp modelId="{1C30A9F1-2AD8-49DF-949D-C41EE0ABD634}">
      <dsp:nvSpPr>
        <dsp:cNvPr id="0" name=""/>
        <dsp:cNvSpPr/>
      </dsp:nvSpPr>
      <dsp:spPr>
        <a:xfrm>
          <a:off x="5835210" y="380019"/>
          <a:ext cx="1325627" cy="795376"/>
        </a:xfrm>
        <a:prstGeom prst="rect">
          <a:avLst/>
        </a:pr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Calibri Light" panose="020F0302020204030204" pitchFamily="34" charset="0"/>
              <a:cs typeface="Calibri Light" panose="020F0302020204030204" pitchFamily="34" charset="0"/>
            </a:rPr>
            <a:t>Revenue Diversification</a:t>
          </a:r>
        </a:p>
      </dsp:txBody>
      <dsp:txXfrm>
        <a:off x="5835210" y="380019"/>
        <a:ext cx="1325627" cy="795376"/>
      </dsp:txXfrm>
    </dsp:sp>
    <dsp:sp modelId="{D226790D-49ED-404A-9776-258057F48DC4}">
      <dsp:nvSpPr>
        <dsp:cNvPr id="0" name=""/>
        <dsp:cNvSpPr/>
      </dsp:nvSpPr>
      <dsp:spPr>
        <a:xfrm>
          <a:off x="2448" y="1307958"/>
          <a:ext cx="1325627" cy="795376"/>
        </a:xfrm>
        <a:prstGeom prst="rect">
          <a:avLst/>
        </a:pr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Calibri Light" panose="020F0302020204030204" pitchFamily="34" charset="0"/>
              <a:cs typeface="Calibri Light" panose="020F0302020204030204" pitchFamily="34" charset="0"/>
            </a:rPr>
            <a:t>Performance Driven Culture</a:t>
          </a:r>
        </a:p>
      </dsp:txBody>
      <dsp:txXfrm>
        <a:off x="2448" y="1307958"/>
        <a:ext cx="1325627" cy="795376"/>
      </dsp:txXfrm>
    </dsp:sp>
    <dsp:sp modelId="{BCB23546-02E1-46EA-A112-104192592D24}">
      <dsp:nvSpPr>
        <dsp:cNvPr id="0" name=""/>
        <dsp:cNvSpPr/>
      </dsp:nvSpPr>
      <dsp:spPr>
        <a:xfrm>
          <a:off x="1460638" y="1307958"/>
          <a:ext cx="1325627" cy="795376"/>
        </a:xfrm>
        <a:prstGeom prst="rect">
          <a:avLst/>
        </a:pr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Calibri Light" panose="020F0302020204030204" pitchFamily="34" charset="0"/>
              <a:cs typeface="Calibri Light" panose="020F0302020204030204" pitchFamily="34" charset="0"/>
            </a:rPr>
            <a:t>Talent Management</a:t>
          </a:r>
        </a:p>
      </dsp:txBody>
      <dsp:txXfrm>
        <a:off x="1460638" y="1307958"/>
        <a:ext cx="1325627" cy="795376"/>
      </dsp:txXfrm>
    </dsp:sp>
    <dsp:sp modelId="{48C839D7-779D-4CB2-B328-245F89491A21}">
      <dsp:nvSpPr>
        <dsp:cNvPr id="0" name=""/>
        <dsp:cNvSpPr/>
      </dsp:nvSpPr>
      <dsp:spPr>
        <a:xfrm>
          <a:off x="2918829" y="1307958"/>
          <a:ext cx="1325627" cy="795376"/>
        </a:xfrm>
        <a:prstGeom prst="rect">
          <a:avLst/>
        </a:pr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Calibri Light" panose="020F0302020204030204" pitchFamily="34" charset="0"/>
              <a:cs typeface="Calibri Light" panose="020F0302020204030204" pitchFamily="34" charset="0"/>
            </a:rPr>
            <a:t>Service &amp; Operational Excellence</a:t>
          </a:r>
        </a:p>
      </dsp:txBody>
      <dsp:txXfrm>
        <a:off x="2918829" y="1307958"/>
        <a:ext cx="1325627" cy="795376"/>
      </dsp:txXfrm>
    </dsp:sp>
    <dsp:sp modelId="{8E79B1B1-422B-47DE-974C-7119C3C2F170}">
      <dsp:nvSpPr>
        <dsp:cNvPr id="0" name=""/>
        <dsp:cNvSpPr/>
      </dsp:nvSpPr>
      <dsp:spPr>
        <a:xfrm>
          <a:off x="4377020" y="1307958"/>
          <a:ext cx="1325627" cy="795376"/>
        </a:xfrm>
        <a:prstGeom prst="rect">
          <a:avLst/>
        </a:pr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Calibri Light" panose="020F0302020204030204" pitchFamily="34" charset="0"/>
              <a:cs typeface="Calibri Light" panose="020F0302020204030204" pitchFamily="34" charset="0"/>
            </a:rPr>
            <a:t>Digitalization</a:t>
          </a:r>
        </a:p>
      </dsp:txBody>
      <dsp:txXfrm>
        <a:off x="4377020" y="1307958"/>
        <a:ext cx="1325627" cy="795376"/>
      </dsp:txXfrm>
    </dsp:sp>
    <dsp:sp modelId="{660BCDAD-BF81-42B5-8051-8D3245C8ECFE}">
      <dsp:nvSpPr>
        <dsp:cNvPr id="0" name=""/>
        <dsp:cNvSpPr/>
      </dsp:nvSpPr>
      <dsp:spPr>
        <a:xfrm>
          <a:off x="5835210" y="1307958"/>
          <a:ext cx="1325627" cy="795376"/>
        </a:xfrm>
        <a:prstGeom prst="rect">
          <a:avLst/>
        </a:pr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Calibri Light" panose="020F0302020204030204" pitchFamily="34" charset="0"/>
              <a:cs typeface="Calibri Light" panose="020F0302020204030204" pitchFamily="34" charset="0"/>
            </a:rPr>
            <a:t>Business Intelligence</a:t>
          </a:r>
        </a:p>
      </dsp:txBody>
      <dsp:txXfrm>
        <a:off x="5835210" y="1307958"/>
        <a:ext cx="1325627" cy="79537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drawing1.xml><?xml version="1.0" encoding="utf-8"?>
<c:userShapes xmlns:c="http://schemas.openxmlformats.org/drawingml/2006/chart">
  <cdr:relSizeAnchor xmlns:cdr="http://schemas.openxmlformats.org/drawingml/2006/chartDrawing">
    <cdr:from>
      <cdr:x>0.25757</cdr:x>
      <cdr:y>0.3358</cdr:y>
    </cdr:from>
    <cdr:to>
      <cdr:x>0.29831</cdr:x>
      <cdr:y>0.35681</cdr:y>
    </cdr:to>
    <cdr:cxnSp macro="">
      <cdr:nvCxnSpPr>
        <cdr:cNvPr id="3" name="Straight Arrow Connector 2">
          <a:extLst xmlns:a="http://schemas.openxmlformats.org/drawingml/2006/main">
            <a:ext uri="{FF2B5EF4-FFF2-40B4-BE49-F238E27FC236}">
              <a16:creationId xmlns:a16="http://schemas.microsoft.com/office/drawing/2014/main" id="{716DE2B8-B745-4A4B-8A87-CBE961541AE6}"/>
            </a:ext>
          </a:extLst>
        </cdr:cNvPr>
        <cdr:cNvCxnSpPr/>
      </cdr:nvCxnSpPr>
      <cdr:spPr>
        <a:xfrm xmlns:a="http://schemas.openxmlformats.org/drawingml/2006/main" flipH="1" flipV="1">
          <a:off x="1620776" y="774931"/>
          <a:ext cx="256309" cy="48491"/>
        </a:xfrm>
        <a:prstGeom xmlns:a="http://schemas.openxmlformats.org/drawingml/2006/main" prst="straightConnector1">
          <a:avLst/>
        </a:prstGeom>
        <a:ln xmlns:a="http://schemas.openxmlformats.org/drawingml/2006/main" w="127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0.xml><?xml version="1.0" encoding="utf-8"?>
<c:userShapes xmlns:c="http://schemas.openxmlformats.org/drawingml/2006/chart">
  <cdr:relSizeAnchor xmlns:cdr="http://schemas.openxmlformats.org/drawingml/2006/chartDrawing">
    <cdr:from>
      <cdr:x>0.005</cdr:x>
      <cdr:y>0.02083</cdr:y>
    </cdr:from>
    <cdr:to>
      <cdr:x>0.22833</cdr:x>
      <cdr:y>0.10694</cdr:y>
    </cdr:to>
    <cdr:sp macro="" textlink="">
      <cdr:nvSpPr>
        <cdr:cNvPr id="2" name="TextBox 1"/>
        <cdr:cNvSpPr txBox="1"/>
      </cdr:nvSpPr>
      <cdr:spPr>
        <a:xfrm xmlns:a="http://schemas.openxmlformats.org/drawingml/2006/main">
          <a:off x="22860" y="57150"/>
          <a:ext cx="1021080" cy="2362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b="1" i="1" dirty="0">
              <a:solidFill>
                <a:schemeClr val="bg1"/>
              </a:solidFill>
            </a:rPr>
            <a:t>USD million</a:t>
          </a:r>
        </a:p>
      </cdr:txBody>
    </cdr:sp>
  </cdr:relSizeAnchor>
</c:userShapes>
</file>

<file path=ppt/drawings/drawing11.xml><?xml version="1.0" encoding="utf-8"?>
<c:userShapes xmlns:c="http://schemas.openxmlformats.org/drawingml/2006/chart">
  <cdr:relSizeAnchor xmlns:cdr="http://schemas.openxmlformats.org/drawingml/2006/chartDrawing">
    <cdr:from>
      <cdr:x>0.005</cdr:x>
      <cdr:y>0.02083</cdr:y>
    </cdr:from>
    <cdr:to>
      <cdr:x>0.22833</cdr:x>
      <cdr:y>0.10694</cdr:y>
    </cdr:to>
    <cdr:sp macro="" textlink="">
      <cdr:nvSpPr>
        <cdr:cNvPr id="2" name="TextBox 1"/>
        <cdr:cNvSpPr txBox="1"/>
      </cdr:nvSpPr>
      <cdr:spPr>
        <a:xfrm xmlns:a="http://schemas.openxmlformats.org/drawingml/2006/main">
          <a:off x="22860" y="57150"/>
          <a:ext cx="1021080" cy="2362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b="1" i="1" dirty="0">
              <a:solidFill>
                <a:schemeClr val="bg1"/>
              </a:solidFill>
            </a:rPr>
            <a:t>USD billion</a:t>
          </a:r>
        </a:p>
      </cdr:txBody>
    </cdr:sp>
  </cdr:relSizeAnchor>
</c:userShapes>
</file>

<file path=ppt/drawings/drawing12.xml><?xml version="1.0" encoding="utf-8"?>
<c:userShapes xmlns:c="http://schemas.openxmlformats.org/drawingml/2006/chart">
  <cdr:relSizeAnchor xmlns:cdr="http://schemas.openxmlformats.org/drawingml/2006/chartDrawing">
    <cdr:from>
      <cdr:x>0.005</cdr:x>
      <cdr:y>0.02083</cdr:y>
    </cdr:from>
    <cdr:to>
      <cdr:x>0.22833</cdr:x>
      <cdr:y>0.10694</cdr:y>
    </cdr:to>
    <cdr:sp macro="" textlink="">
      <cdr:nvSpPr>
        <cdr:cNvPr id="2" name="TextBox 1"/>
        <cdr:cNvSpPr txBox="1"/>
      </cdr:nvSpPr>
      <cdr:spPr>
        <a:xfrm xmlns:a="http://schemas.openxmlformats.org/drawingml/2006/main">
          <a:off x="22860" y="57150"/>
          <a:ext cx="1021080" cy="2362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b="1" i="1" dirty="0">
              <a:solidFill>
                <a:schemeClr val="bg1"/>
              </a:solidFill>
            </a:rPr>
            <a:t>USD billion</a:t>
          </a:r>
        </a:p>
      </cdr:txBody>
    </cdr:sp>
  </cdr:relSizeAnchor>
</c:userShapes>
</file>

<file path=ppt/drawings/drawing2.xml><?xml version="1.0" encoding="utf-8"?>
<c:userShapes xmlns:c="http://schemas.openxmlformats.org/drawingml/2006/chart">
  <cdr:relSizeAnchor xmlns:cdr="http://schemas.openxmlformats.org/drawingml/2006/chartDrawing">
    <cdr:from>
      <cdr:x>0.72708</cdr:x>
      <cdr:y>0.86072</cdr:y>
    </cdr:from>
    <cdr:to>
      <cdr:x>0.85319</cdr:x>
      <cdr:y>0.95822</cdr:y>
    </cdr:to>
    <cdr:sp macro="" textlink="">
      <cdr:nvSpPr>
        <cdr:cNvPr id="2" name="TextBox 1"/>
        <cdr:cNvSpPr txBox="1"/>
      </cdr:nvSpPr>
      <cdr:spPr>
        <a:xfrm xmlns:a="http://schemas.openxmlformats.org/drawingml/2006/main">
          <a:off x="5271610" y="2992923"/>
          <a:ext cx="914400" cy="33900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800" dirty="0">
              <a:solidFill>
                <a:schemeClr val="bg1"/>
              </a:solidFill>
            </a:rPr>
            <a:t>(Includes: Construction 6%)</a:t>
          </a:r>
        </a:p>
      </cdr:txBody>
    </cdr:sp>
  </cdr:relSizeAnchor>
</c:userShapes>
</file>

<file path=ppt/drawings/drawing3.xml><?xml version="1.0" encoding="utf-8"?>
<c:userShapes xmlns:c="http://schemas.openxmlformats.org/drawingml/2006/chart">
  <cdr:relSizeAnchor xmlns:cdr="http://schemas.openxmlformats.org/drawingml/2006/chartDrawing">
    <cdr:from>
      <cdr:x>0.09812</cdr:x>
      <cdr:y>0.00505</cdr:y>
    </cdr:from>
    <cdr:to>
      <cdr:x>0.30176</cdr:x>
      <cdr:y>0.16245</cdr:y>
    </cdr:to>
    <cdr:sp macro="" textlink="">
      <cdr:nvSpPr>
        <cdr:cNvPr id="2" name="TextBox 1"/>
        <cdr:cNvSpPr txBox="1"/>
      </cdr:nvSpPr>
      <cdr:spPr>
        <a:xfrm xmlns:a="http://schemas.openxmlformats.org/drawingml/2006/main">
          <a:off x="580820" y="15265"/>
          <a:ext cx="1205441" cy="475787"/>
        </a:xfrm>
        <a:prstGeom xmlns:a="http://schemas.openxmlformats.org/drawingml/2006/main" prst="rect">
          <a:avLst/>
        </a:prstGeom>
        <a:ln xmlns:a="http://schemas.openxmlformats.org/drawingml/2006/main">
          <a:noFill/>
        </a:ln>
      </cdr:spPr>
      <cdr:txBody>
        <a:bodyPr xmlns:a="http://schemas.openxmlformats.org/drawingml/2006/main" vertOverflow="clip" wrap="none" rtlCol="0"/>
        <a:lstStyle xmlns:a="http://schemas.openxmlformats.org/drawingml/2006/main"/>
        <a:p xmlns:a="http://schemas.openxmlformats.org/drawingml/2006/main">
          <a:r>
            <a:rPr lang="en-US" b="1" dirty="0">
              <a:solidFill>
                <a:srgbClr val="E26329"/>
              </a:solidFill>
            </a:rPr>
            <a:t>Gross Loan: 8.1%</a:t>
          </a:r>
        </a:p>
        <a:p xmlns:a="http://schemas.openxmlformats.org/drawingml/2006/main">
          <a:r>
            <a:rPr lang="en-US" b="1" dirty="0">
              <a:solidFill>
                <a:srgbClr val="E26329"/>
              </a:solidFill>
            </a:rPr>
            <a:t>Deposits:     7.6%</a:t>
          </a:r>
        </a:p>
      </cdr:txBody>
    </cdr:sp>
  </cdr:relSizeAnchor>
</c:userShapes>
</file>

<file path=ppt/drawings/drawing4.xml><?xml version="1.0" encoding="utf-8"?>
<c:userShapes xmlns:c="http://schemas.openxmlformats.org/drawingml/2006/chart">
  <cdr:relSizeAnchor xmlns:cdr="http://schemas.openxmlformats.org/drawingml/2006/chartDrawing">
    <cdr:from>
      <cdr:x>0.10735</cdr:x>
      <cdr:y>0.16417</cdr:y>
    </cdr:from>
    <cdr:to>
      <cdr:x>0.31099</cdr:x>
      <cdr:y>0.27719</cdr:y>
    </cdr:to>
    <cdr:sp macro="" textlink="">
      <cdr:nvSpPr>
        <cdr:cNvPr id="2" name="TextBox 1"/>
        <cdr:cNvSpPr txBox="1"/>
      </cdr:nvSpPr>
      <cdr:spPr>
        <a:xfrm xmlns:a="http://schemas.openxmlformats.org/drawingml/2006/main">
          <a:off x="650710" y="375910"/>
          <a:ext cx="1234405" cy="258786"/>
        </a:xfrm>
        <a:prstGeom xmlns:a="http://schemas.openxmlformats.org/drawingml/2006/main" prst="rect">
          <a:avLst/>
        </a:prstGeom>
        <a:ln xmlns:a="http://schemas.openxmlformats.org/drawingml/2006/main">
          <a:solidFill>
            <a:schemeClr val="accent2"/>
          </a:solidFill>
        </a:ln>
      </cdr:spPr>
      <cdr:txBody>
        <a:bodyPr xmlns:a="http://schemas.openxmlformats.org/drawingml/2006/main" vertOverflow="clip" wrap="none" rtlCol="0"/>
        <a:lstStyle xmlns:a="http://schemas.openxmlformats.org/drawingml/2006/main"/>
        <a:p xmlns:a="http://schemas.openxmlformats.org/drawingml/2006/main">
          <a:pPr algn="ctr"/>
          <a:r>
            <a:rPr lang="en-US" b="1" dirty="0">
              <a:solidFill>
                <a:srgbClr val="E26329"/>
              </a:solidFill>
            </a:rPr>
            <a:t>CAGR: 14%</a:t>
          </a:r>
        </a:p>
      </cdr:txBody>
    </cdr:sp>
  </cdr:relSizeAnchor>
</c:userShapes>
</file>

<file path=ppt/drawings/drawing5.xml><?xml version="1.0" encoding="utf-8"?>
<c:userShapes xmlns:c="http://schemas.openxmlformats.org/drawingml/2006/chart">
  <cdr:relSizeAnchor xmlns:cdr="http://schemas.openxmlformats.org/drawingml/2006/chartDrawing">
    <cdr:from>
      <cdr:x>0</cdr:x>
      <cdr:y>0</cdr:y>
    </cdr:from>
    <cdr:to>
      <cdr:x>0.1875</cdr:x>
      <cdr:y>0.1125</cdr:y>
    </cdr:to>
    <cdr:sp macro="" textlink="">
      <cdr:nvSpPr>
        <cdr:cNvPr id="2" name="TextBox 1"/>
        <cdr:cNvSpPr txBox="1"/>
      </cdr:nvSpPr>
      <cdr:spPr>
        <a:xfrm xmlns:a="http://schemas.openxmlformats.org/drawingml/2006/main">
          <a:off x="0" y="0"/>
          <a:ext cx="908137" cy="2852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000" b="1" dirty="0">
            <a:solidFill>
              <a:schemeClr val="bg1"/>
            </a:solidFill>
          </a:endParaRPr>
        </a:p>
      </cdr:txBody>
    </cdr:sp>
  </cdr:relSizeAnchor>
  <cdr:relSizeAnchor xmlns:cdr="http://schemas.openxmlformats.org/drawingml/2006/chartDrawing">
    <cdr:from>
      <cdr:x>0.01229</cdr:x>
      <cdr:y>0.01963</cdr:y>
    </cdr:from>
    <cdr:to>
      <cdr:x>0.18283</cdr:x>
      <cdr:y>0.1439</cdr:y>
    </cdr:to>
    <cdr:sp macro="" textlink="">
      <cdr:nvSpPr>
        <cdr:cNvPr id="3" name="TextBox 2"/>
        <cdr:cNvSpPr txBox="1"/>
      </cdr:nvSpPr>
      <cdr:spPr>
        <a:xfrm xmlns:a="http://schemas.openxmlformats.org/drawingml/2006/main">
          <a:off x="65904" y="47123"/>
          <a:ext cx="914400" cy="29831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chemeClr val="bg1"/>
              </a:solidFill>
            </a:rPr>
            <a:t>USD Mn</a:t>
          </a:r>
        </a:p>
      </cdr:txBody>
    </cdr:sp>
  </cdr:relSizeAnchor>
</c:userShapes>
</file>

<file path=ppt/drawings/drawing6.xml><?xml version="1.0" encoding="utf-8"?>
<c:userShapes xmlns:c="http://schemas.openxmlformats.org/drawingml/2006/chart">
  <cdr:relSizeAnchor xmlns:cdr="http://schemas.openxmlformats.org/drawingml/2006/chartDrawing">
    <cdr:from>
      <cdr:x>0.08732</cdr:x>
      <cdr:y>0.07862</cdr:y>
    </cdr:from>
    <cdr:to>
      <cdr:x>0.18864</cdr:x>
      <cdr:y>0.15075</cdr:y>
    </cdr:to>
    <cdr:sp macro="" textlink="">
      <cdr:nvSpPr>
        <cdr:cNvPr id="2" name="TextBox 1"/>
        <cdr:cNvSpPr txBox="1"/>
      </cdr:nvSpPr>
      <cdr:spPr>
        <a:xfrm xmlns:a="http://schemas.openxmlformats.org/drawingml/2006/main">
          <a:off x="468163" y="207502"/>
          <a:ext cx="543248" cy="190368"/>
        </a:xfrm>
        <a:prstGeom xmlns:a="http://schemas.openxmlformats.org/drawingml/2006/main" prst="rect">
          <a:avLst/>
        </a:prstGeom>
        <a:noFill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r>
            <a:rPr lang="en-US" sz="1100" b="1" dirty="0">
              <a:solidFill>
                <a:schemeClr val="bg1"/>
              </a:solidFill>
            </a:rPr>
            <a:t>245</a:t>
          </a:r>
        </a:p>
      </cdr:txBody>
    </cdr:sp>
  </cdr:relSizeAnchor>
  <cdr:relSizeAnchor xmlns:cdr="http://schemas.openxmlformats.org/drawingml/2006/chartDrawing">
    <cdr:from>
      <cdr:x>0.26621</cdr:x>
      <cdr:y>0.08218</cdr:y>
    </cdr:from>
    <cdr:to>
      <cdr:x>0.36754</cdr:x>
      <cdr:y>0.1543</cdr:y>
    </cdr:to>
    <cdr:sp macro="" textlink="">
      <cdr:nvSpPr>
        <cdr:cNvPr id="3" name="TextBox 1"/>
        <cdr:cNvSpPr txBox="1"/>
      </cdr:nvSpPr>
      <cdr:spPr>
        <a:xfrm xmlns:a="http://schemas.openxmlformats.org/drawingml/2006/main">
          <a:off x="1427360" y="216891"/>
          <a:ext cx="543302" cy="190340"/>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chemeClr val="bg1"/>
              </a:solidFill>
            </a:rPr>
            <a:t>272</a:t>
          </a:r>
        </a:p>
      </cdr:txBody>
    </cdr:sp>
  </cdr:relSizeAnchor>
  <cdr:relSizeAnchor xmlns:cdr="http://schemas.openxmlformats.org/drawingml/2006/chartDrawing">
    <cdr:from>
      <cdr:x>0.45868</cdr:x>
      <cdr:y>0.07863</cdr:y>
    </cdr:from>
    <cdr:to>
      <cdr:x>0.56001</cdr:x>
      <cdr:y>0.15075</cdr:y>
    </cdr:to>
    <cdr:sp macro="" textlink="">
      <cdr:nvSpPr>
        <cdr:cNvPr id="4" name="TextBox 1"/>
        <cdr:cNvSpPr txBox="1"/>
      </cdr:nvSpPr>
      <cdr:spPr>
        <a:xfrm xmlns:a="http://schemas.openxmlformats.org/drawingml/2006/main">
          <a:off x="2459317" y="207530"/>
          <a:ext cx="543302" cy="190340"/>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chemeClr val="bg1"/>
              </a:solidFill>
            </a:rPr>
            <a:t>239</a:t>
          </a:r>
        </a:p>
      </cdr:txBody>
    </cdr:sp>
  </cdr:relSizeAnchor>
  <cdr:relSizeAnchor xmlns:cdr="http://schemas.openxmlformats.org/drawingml/2006/chartDrawing">
    <cdr:from>
      <cdr:x>0.64973</cdr:x>
      <cdr:y>0.07863</cdr:y>
    </cdr:from>
    <cdr:to>
      <cdr:x>0.75106</cdr:x>
      <cdr:y>0.15075</cdr:y>
    </cdr:to>
    <cdr:sp macro="" textlink="">
      <cdr:nvSpPr>
        <cdr:cNvPr id="5" name="TextBox 1"/>
        <cdr:cNvSpPr txBox="1"/>
      </cdr:nvSpPr>
      <cdr:spPr>
        <a:xfrm xmlns:a="http://schemas.openxmlformats.org/drawingml/2006/main">
          <a:off x="3483673" y="207529"/>
          <a:ext cx="543302" cy="190341"/>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chemeClr val="bg1"/>
              </a:solidFill>
            </a:rPr>
            <a:t>287</a:t>
          </a:r>
        </a:p>
      </cdr:txBody>
    </cdr:sp>
  </cdr:relSizeAnchor>
  <cdr:relSizeAnchor xmlns:cdr="http://schemas.openxmlformats.org/drawingml/2006/chartDrawing">
    <cdr:from>
      <cdr:x>0.85074</cdr:x>
      <cdr:y>0.08365</cdr:y>
    </cdr:from>
    <cdr:to>
      <cdr:x>0.95206</cdr:x>
      <cdr:y>0.15578</cdr:y>
    </cdr:to>
    <cdr:sp macro="" textlink="">
      <cdr:nvSpPr>
        <cdr:cNvPr id="6" name="TextBox 1"/>
        <cdr:cNvSpPr txBox="1"/>
      </cdr:nvSpPr>
      <cdr:spPr>
        <a:xfrm xmlns:a="http://schemas.openxmlformats.org/drawingml/2006/main">
          <a:off x="4561441" y="220766"/>
          <a:ext cx="543248" cy="190368"/>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chemeClr val="bg1"/>
              </a:solidFill>
            </a:rPr>
            <a:t>158</a:t>
          </a:r>
        </a:p>
      </cdr:txBody>
    </cdr:sp>
  </cdr:relSizeAnchor>
</c:userShapes>
</file>

<file path=ppt/drawings/drawing7.xml><?xml version="1.0" encoding="utf-8"?>
<c:userShapes xmlns:c="http://schemas.openxmlformats.org/drawingml/2006/chart">
  <cdr:relSizeAnchor xmlns:cdr="http://schemas.openxmlformats.org/drawingml/2006/chartDrawing">
    <cdr:from>
      <cdr:x>0.005</cdr:x>
      <cdr:y>0.02083</cdr:y>
    </cdr:from>
    <cdr:to>
      <cdr:x>0.22833</cdr:x>
      <cdr:y>0.10694</cdr:y>
    </cdr:to>
    <cdr:sp macro="" textlink="">
      <cdr:nvSpPr>
        <cdr:cNvPr id="2" name="TextBox 1"/>
        <cdr:cNvSpPr txBox="1"/>
      </cdr:nvSpPr>
      <cdr:spPr>
        <a:xfrm xmlns:a="http://schemas.openxmlformats.org/drawingml/2006/main">
          <a:off x="22860" y="57150"/>
          <a:ext cx="1021080" cy="2362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b="1" i="1" dirty="0">
              <a:solidFill>
                <a:schemeClr val="bg1">
                  <a:lumMod val="95000"/>
                </a:schemeClr>
              </a:solidFill>
            </a:rPr>
            <a:t>USD million</a:t>
          </a:r>
        </a:p>
      </cdr:txBody>
    </cdr:sp>
  </cdr:relSizeAnchor>
</c:userShapes>
</file>

<file path=ppt/drawings/drawing8.xml><?xml version="1.0" encoding="utf-8"?>
<c:userShapes xmlns:c="http://schemas.openxmlformats.org/drawingml/2006/chart">
  <cdr:relSizeAnchor xmlns:cdr="http://schemas.openxmlformats.org/drawingml/2006/chartDrawing">
    <cdr:from>
      <cdr:x>0.005</cdr:x>
      <cdr:y>0.02083</cdr:y>
    </cdr:from>
    <cdr:to>
      <cdr:x>0.22833</cdr:x>
      <cdr:y>0.10694</cdr:y>
    </cdr:to>
    <cdr:sp macro="" textlink="">
      <cdr:nvSpPr>
        <cdr:cNvPr id="2" name="TextBox 1"/>
        <cdr:cNvSpPr txBox="1"/>
      </cdr:nvSpPr>
      <cdr:spPr>
        <a:xfrm xmlns:a="http://schemas.openxmlformats.org/drawingml/2006/main">
          <a:off x="22860" y="57150"/>
          <a:ext cx="1021080" cy="2362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b="1" i="1" dirty="0">
              <a:solidFill>
                <a:schemeClr val="bg1">
                  <a:lumMod val="95000"/>
                </a:schemeClr>
              </a:solidFill>
            </a:rPr>
            <a:t>USD million</a:t>
          </a:r>
        </a:p>
      </cdr:txBody>
    </cdr:sp>
  </cdr:relSizeAnchor>
</c:userShapes>
</file>

<file path=ppt/drawings/drawing9.xml><?xml version="1.0" encoding="utf-8"?>
<c:userShapes xmlns:c="http://schemas.openxmlformats.org/drawingml/2006/chart">
  <cdr:relSizeAnchor xmlns:cdr="http://schemas.openxmlformats.org/drawingml/2006/chartDrawing">
    <cdr:from>
      <cdr:x>0.005</cdr:x>
      <cdr:y>0.02083</cdr:y>
    </cdr:from>
    <cdr:to>
      <cdr:x>0.22833</cdr:x>
      <cdr:y>0.10694</cdr:y>
    </cdr:to>
    <cdr:sp macro="" textlink="">
      <cdr:nvSpPr>
        <cdr:cNvPr id="2" name="TextBox 1"/>
        <cdr:cNvSpPr txBox="1"/>
      </cdr:nvSpPr>
      <cdr:spPr>
        <a:xfrm xmlns:a="http://schemas.openxmlformats.org/drawingml/2006/main">
          <a:off x="22860" y="57150"/>
          <a:ext cx="1021080" cy="2362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b="1" i="1" dirty="0">
              <a:solidFill>
                <a:schemeClr val="bg1"/>
              </a:solidFill>
            </a:rPr>
            <a:t>USD million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7334BA-F65A-4518-8F6B-B5CD5F6C3E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a:extLst>
              <a:ext uri="{FF2B5EF4-FFF2-40B4-BE49-F238E27FC236}">
                <a16:creationId xmlns:a16="http://schemas.microsoft.com/office/drawing/2014/main" id="{C7F9DEBE-682A-49C9-9B49-9E2818A6DD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1114D9-1116-4599-BDFE-D9C67DDECB8E}" type="datetimeFigureOut">
              <a:rPr lang="en-ZA" smtClean="0"/>
              <a:t>2022/09/04</a:t>
            </a:fld>
            <a:endParaRPr lang="en-ZA" dirty="0"/>
          </a:p>
        </p:txBody>
      </p:sp>
      <p:sp>
        <p:nvSpPr>
          <p:cNvPr id="4" name="Footer Placeholder 3">
            <a:extLst>
              <a:ext uri="{FF2B5EF4-FFF2-40B4-BE49-F238E27FC236}">
                <a16:creationId xmlns:a16="http://schemas.microsoft.com/office/drawing/2014/main" id="{3C4B214B-6A46-4361-B307-9D5A978CAF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5" name="Slide Number Placeholder 4">
            <a:extLst>
              <a:ext uri="{FF2B5EF4-FFF2-40B4-BE49-F238E27FC236}">
                <a16:creationId xmlns:a16="http://schemas.microsoft.com/office/drawing/2014/main" id="{EDB0D7E0-0F1B-4DFC-9677-DD36FA4397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85879F-6F88-43B2-A922-C86A9E256866}" type="slidenum">
              <a:rPr lang="en-ZA" smtClean="0"/>
              <a:t>‹#›</a:t>
            </a:fld>
            <a:endParaRPr lang="en-ZA" dirty="0"/>
          </a:p>
        </p:txBody>
      </p:sp>
    </p:spTree>
    <p:extLst>
      <p:ext uri="{BB962C8B-B14F-4D97-AF65-F5344CB8AC3E}">
        <p14:creationId xmlns:p14="http://schemas.microsoft.com/office/powerpoint/2010/main" val="9216270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1720F-A663-4BFC-81F3-783317257825}" type="datetimeFigureOut">
              <a:rPr lang="en-ZA" smtClean="0"/>
              <a:t>2022/09/04</a:t>
            </a:fld>
            <a:endParaRPr lang="en-Z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ABA889-7BD5-4995-BDC0-9FEF73390308}" type="slidenum">
              <a:rPr lang="en-ZA" smtClean="0"/>
              <a:t>‹#›</a:t>
            </a:fld>
            <a:endParaRPr lang="en-ZA" dirty="0"/>
          </a:p>
        </p:txBody>
      </p:sp>
    </p:spTree>
    <p:extLst>
      <p:ext uri="{BB962C8B-B14F-4D97-AF65-F5344CB8AC3E}">
        <p14:creationId xmlns:p14="http://schemas.microsoft.com/office/powerpoint/2010/main" val="1770009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ABA889-7BD5-4995-BDC0-9FEF73390308}"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439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ABA889-7BD5-4995-BDC0-9FEF73390308}" type="slidenum">
              <a:rPr lang="en-ZA" smtClean="0"/>
              <a:t>7</a:t>
            </a:fld>
            <a:endParaRPr lang="en-ZA" dirty="0"/>
          </a:p>
        </p:txBody>
      </p:sp>
    </p:spTree>
    <p:extLst>
      <p:ext uri="{BB962C8B-B14F-4D97-AF65-F5344CB8AC3E}">
        <p14:creationId xmlns:p14="http://schemas.microsoft.com/office/powerpoint/2010/main" val="160662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ABA889-7BD5-4995-BDC0-9FEF73390308}" type="slidenum">
              <a:rPr lang="en-ZA" smtClean="0"/>
              <a:t>8</a:t>
            </a:fld>
            <a:endParaRPr lang="en-ZA" dirty="0"/>
          </a:p>
        </p:txBody>
      </p:sp>
    </p:spTree>
    <p:extLst>
      <p:ext uri="{BB962C8B-B14F-4D97-AF65-F5344CB8AC3E}">
        <p14:creationId xmlns:p14="http://schemas.microsoft.com/office/powerpoint/2010/main" val="3532660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ABA889-7BD5-4995-BDC0-9FEF73390308}"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448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D813A-657A-45D0-89E1-3D53C8DA7FE2}"/>
              </a:ext>
            </a:extLst>
          </p:cNvPr>
          <p:cNvSpPr>
            <a:spLocks noGrp="1"/>
          </p:cNvSpPr>
          <p:nvPr>
            <p:ph type="ctrTitle"/>
          </p:nvPr>
        </p:nvSpPr>
        <p:spPr>
          <a:xfrm>
            <a:off x="838200" y="0"/>
            <a:ext cx="10401300" cy="3509963"/>
          </a:xfrm>
        </p:spPr>
        <p:txBody>
          <a:bodyPr anchor="b">
            <a:normAutofit/>
          </a:bodyPr>
          <a:lstStyle>
            <a:lvl1pPr algn="l">
              <a:defRPr sz="8800">
                <a:latin typeface="+mj-lt"/>
                <a:cs typeface="Helvetica" panose="020B0604020202020204" pitchFamily="34" charset="0"/>
              </a:defRPr>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483AEF64-E5E8-468C-A7EB-DADD30C3A3EB}"/>
              </a:ext>
            </a:extLst>
          </p:cNvPr>
          <p:cNvSpPr>
            <a:spLocks noGrp="1"/>
          </p:cNvSpPr>
          <p:nvPr>
            <p:ph type="subTitle" idx="1"/>
          </p:nvPr>
        </p:nvSpPr>
        <p:spPr>
          <a:xfrm>
            <a:off x="838200" y="3509963"/>
            <a:ext cx="10401300" cy="1747837"/>
          </a:xfrm>
        </p:spPr>
        <p:txBody>
          <a:bodyPr>
            <a:normAutofit/>
          </a:bodyPr>
          <a:lstStyle>
            <a:lvl1pPr marL="0" indent="0" algn="l">
              <a:buNone/>
              <a:defRPr sz="4000">
                <a:latin typeface="+mn-lt"/>
                <a:cs typeface="Helvetica"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
        <p:nvSpPr>
          <p:cNvPr id="4" name="Date Placeholder 3">
            <a:extLst>
              <a:ext uri="{FF2B5EF4-FFF2-40B4-BE49-F238E27FC236}">
                <a16:creationId xmlns:a16="http://schemas.microsoft.com/office/drawing/2014/main" id="{D761F6F6-BDE0-45FD-B7C8-2A116A630E93}"/>
              </a:ext>
            </a:extLst>
          </p:cNvPr>
          <p:cNvSpPr>
            <a:spLocks noGrp="1"/>
          </p:cNvSpPr>
          <p:nvPr>
            <p:ph type="dt" sz="half" idx="10"/>
          </p:nvPr>
        </p:nvSpPr>
        <p:spPr/>
        <p:txBody>
          <a:bodyPr/>
          <a:lstStyle/>
          <a:p>
            <a:fld id="{941514FE-AA3B-4601-96D9-72CC25E010E8}" type="datetimeFigureOut">
              <a:rPr lang="en-ZA" smtClean="0"/>
              <a:t>2022/09/04</a:t>
            </a:fld>
            <a:endParaRPr lang="en-ZA" dirty="0"/>
          </a:p>
        </p:txBody>
      </p:sp>
      <p:sp>
        <p:nvSpPr>
          <p:cNvPr id="5" name="Footer Placeholder 4">
            <a:extLst>
              <a:ext uri="{FF2B5EF4-FFF2-40B4-BE49-F238E27FC236}">
                <a16:creationId xmlns:a16="http://schemas.microsoft.com/office/drawing/2014/main" id="{4D392FA9-3DAE-4583-BA8A-22CC1E8DE3C4}"/>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FF4FCB92-02EF-4F37-92C8-FE53A9CD4907}"/>
              </a:ext>
            </a:extLst>
          </p:cNvPr>
          <p:cNvSpPr>
            <a:spLocks noGrp="1"/>
          </p:cNvSpPr>
          <p:nvPr>
            <p:ph type="sldNum" sz="quarter" idx="12"/>
          </p:nvPr>
        </p:nvSpPr>
        <p:spPr/>
        <p:txBody>
          <a:bodyPr/>
          <a:lstStyle/>
          <a:p>
            <a:fld id="{34BA387D-36A1-40C6-A103-DA2515E613F0}" type="slidenum">
              <a:rPr lang="en-ZA" smtClean="0"/>
              <a:t>‹#›</a:t>
            </a:fld>
            <a:endParaRPr lang="en-ZA" dirty="0"/>
          </a:p>
        </p:txBody>
      </p:sp>
    </p:spTree>
    <p:extLst>
      <p:ext uri="{BB962C8B-B14F-4D97-AF65-F5344CB8AC3E}">
        <p14:creationId xmlns:p14="http://schemas.microsoft.com/office/powerpoint/2010/main" val="4144125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834" y="1053000"/>
            <a:ext cx="11277433" cy="4752000"/>
          </a:xfrm>
        </p:spPr>
        <p:txBody>
          <a:bodyPr/>
          <a:lstStyle>
            <a:lvl1pPr algn="l">
              <a:lnSpc>
                <a:spcPct val="100000"/>
              </a:lnSpc>
              <a:defRPr sz="1600">
                <a:latin typeface="Arial" panose="020B0604020202020204" pitchFamily="34" charset="0"/>
                <a:cs typeface="Arial" panose="020B0604020202020204" pitchFamily="34" charset="0"/>
              </a:defRPr>
            </a:lvl1pPr>
            <a:lvl2pPr algn="l">
              <a:lnSpc>
                <a:spcPct val="100000"/>
              </a:lnSpc>
              <a:defRPr sz="1600">
                <a:latin typeface="Arial" panose="020B0604020202020204" pitchFamily="34" charset="0"/>
                <a:cs typeface="Arial" panose="020B0604020202020204" pitchFamily="34" charset="0"/>
              </a:defRPr>
            </a:lvl2pPr>
            <a:lvl3pPr algn="l">
              <a:lnSpc>
                <a:spcPct val="100000"/>
              </a:lnSpc>
              <a:defRPr sz="1600">
                <a:latin typeface="Arial" panose="020B0604020202020204" pitchFamily="34" charset="0"/>
                <a:cs typeface="Arial" panose="020B0604020202020204" pitchFamily="34" charset="0"/>
              </a:defRPr>
            </a:lvl3pPr>
            <a:lvl4pPr algn="l">
              <a:lnSpc>
                <a:spcPct val="100000"/>
              </a:lnSpc>
              <a:defRPr sz="1600">
                <a:latin typeface="Arial" panose="020B0604020202020204" pitchFamily="34" charset="0"/>
                <a:cs typeface="Arial" panose="020B0604020202020204" pitchFamily="34" charset="0"/>
              </a:defRPr>
            </a:lvl4pPr>
            <a:lvl5pPr algn="l">
              <a:lnSpc>
                <a:spcPct val="100000"/>
              </a:lnSpc>
              <a:defRPr sz="1600">
                <a:latin typeface="Arial" panose="020B0604020202020204" pitchFamily="34" charset="0"/>
                <a:cs typeface="Arial" panose="020B0604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7" name="Title 1"/>
          <p:cNvSpPr>
            <a:spLocks noGrp="1"/>
          </p:cNvSpPr>
          <p:nvPr>
            <p:ph type="title" hasCustomPrompt="1"/>
          </p:nvPr>
        </p:nvSpPr>
        <p:spPr>
          <a:xfrm>
            <a:off x="338835" y="1"/>
            <a:ext cx="8970308" cy="629265"/>
          </a:xfrm>
        </p:spPr>
        <p:txBody>
          <a:bodyPr anchor="b"/>
          <a:lstStyle>
            <a:lvl1pPr>
              <a:defRPr sz="2200" baseline="0">
                <a:latin typeface="Arial" panose="020B0604020202020204" pitchFamily="34" charset="0"/>
                <a:cs typeface="Arial" panose="020B0604020202020204" pitchFamily="34" charset="0"/>
              </a:defRPr>
            </a:lvl1pPr>
          </a:lstStyle>
          <a:p>
            <a:r>
              <a:rPr lang="en-US" noProof="0" dirty="0"/>
              <a:t>Click to edit – </a:t>
            </a:r>
            <a:endParaRPr lang="en-GB" dirty="0"/>
          </a:p>
        </p:txBody>
      </p:sp>
      <p:pic>
        <p:nvPicPr>
          <p:cNvPr id="10" name="Picture 9" descr="A picture containing object&#10;&#10;Description automatically generated">
            <a:extLst>
              <a:ext uri="{FF2B5EF4-FFF2-40B4-BE49-F238E27FC236}">
                <a16:creationId xmlns:a16="http://schemas.microsoft.com/office/drawing/2014/main" id="{2E32B220-4323-4E7B-8727-654661D894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6613" y="1"/>
            <a:ext cx="1665386" cy="637405"/>
          </a:xfrm>
          <a:prstGeom prst="rect">
            <a:avLst/>
          </a:prstGeom>
        </p:spPr>
      </p:pic>
    </p:spTree>
    <p:extLst>
      <p:ext uri="{BB962C8B-B14F-4D97-AF65-F5344CB8AC3E}">
        <p14:creationId xmlns:p14="http://schemas.microsoft.com/office/powerpoint/2010/main" val="2022998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206" y="34842"/>
            <a:ext cx="8951148" cy="720080"/>
          </a:xfrm>
        </p:spPr>
        <p:txBody>
          <a:bodyPr vert="horz" wrap="square" lIns="91440" tIns="45720" rIns="91440" bIns="45720" rtlCol="0" anchor="t">
            <a:noAutofit/>
          </a:bodyPr>
          <a:lstStyle>
            <a:lvl1pPr>
              <a:defRPr lang="en-SG" dirty="0">
                <a:latin typeface="Arial" panose="020B0604020202020204" pitchFamily="34" charset="0"/>
                <a:cs typeface="Arial" panose="020B0604020202020204" pitchFamily="34" charset="0"/>
              </a:defRPr>
            </a:lvl1pPr>
          </a:lstStyle>
          <a:p>
            <a:pPr lvl="0"/>
            <a:r>
              <a:rPr lang="en-US" dirty="0"/>
              <a:t>Click to edit Master title style</a:t>
            </a:r>
            <a:endParaRPr lang="en-SG" dirty="0"/>
          </a:p>
        </p:txBody>
      </p:sp>
      <p:sp>
        <p:nvSpPr>
          <p:cNvPr id="3" name="Content Placeholder 2"/>
          <p:cNvSpPr>
            <a:spLocks noGrp="1"/>
          </p:cNvSpPr>
          <p:nvPr>
            <p:ph idx="1"/>
          </p:nvPr>
        </p:nvSpPr>
        <p:spPr>
          <a:xfrm>
            <a:off x="335360" y="1196753"/>
            <a:ext cx="11521280" cy="954107"/>
          </a:xfrm>
        </p:spPr>
        <p:txBody>
          <a:bodyPr wrap="square">
            <a:spAutoFit/>
          </a:bodyPr>
          <a:lstStyle>
            <a:lvl1pPr>
              <a:defRPr sz="2000">
                <a:solidFill>
                  <a:schemeClr val="tx1"/>
                </a:solidFill>
                <a:latin typeface="Arial" pitchFamily="34" charset="0"/>
                <a:cs typeface="Arial" pitchFamily="34" charset="0"/>
              </a:defRPr>
            </a:lvl1pPr>
            <a:lvl2pPr>
              <a:defRPr sz="1600">
                <a:solidFill>
                  <a:schemeClr val="tx1"/>
                </a:solidFill>
                <a:latin typeface="Arial" pitchFamily="34" charset="0"/>
                <a:cs typeface="Arial" pitchFamily="34" charset="0"/>
              </a:defRPr>
            </a:lvl2pPr>
            <a:lvl3pPr>
              <a:defRPr sz="1400">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30841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Rectangle 3"/>
          <p:cNvSpPr/>
          <p:nvPr userDrawn="1"/>
        </p:nvSpPr>
        <p:spPr>
          <a:xfrm>
            <a:off x="0" y="6165304"/>
            <a:ext cx="12192000"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2" name="Title 1"/>
          <p:cNvSpPr>
            <a:spLocks noGrp="1"/>
          </p:cNvSpPr>
          <p:nvPr>
            <p:ph type="ctrTitle"/>
          </p:nvPr>
        </p:nvSpPr>
        <p:spPr>
          <a:xfrm>
            <a:off x="914400" y="2130429"/>
            <a:ext cx="103632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Tree>
    <p:extLst>
      <p:ext uri="{BB962C8B-B14F-4D97-AF65-F5344CB8AC3E}">
        <p14:creationId xmlns:p14="http://schemas.microsoft.com/office/powerpoint/2010/main" val="3475665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834" y="1053000"/>
            <a:ext cx="11277433" cy="4752000"/>
          </a:xfrm>
        </p:spPr>
        <p:txBody>
          <a:bodyPr/>
          <a:lstStyle>
            <a:lvl1pPr algn="l">
              <a:lnSpc>
                <a:spcPct val="100000"/>
              </a:lnSpc>
              <a:defRPr sz="1600">
                <a:latin typeface="Arial" panose="020B0604020202020204" pitchFamily="34" charset="0"/>
                <a:cs typeface="Arial" panose="020B0604020202020204" pitchFamily="34" charset="0"/>
              </a:defRPr>
            </a:lvl1pPr>
            <a:lvl2pPr algn="l">
              <a:lnSpc>
                <a:spcPct val="100000"/>
              </a:lnSpc>
              <a:defRPr sz="1600">
                <a:latin typeface="Arial" panose="020B0604020202020204" pitchFamily="34" charset="0"/>
                <a:cs typeface="Arial" panose="020B0604020202020204" pitchFamily="34" charset="0"/>
              </a:defRPr>
            </a:lvl2pPr>
            <a:lvl3pPr algn="l">
              <a:lnSpc>
                <a:spcPct val="100000"/>
              </a:lnSpc>
              <a:defRPr sz="1600">
                <a:latin typeface="Arial" panose="020B0604020202020204" pitchFamily="34" charset="0"/>
                <a:cs typeface="Arial" panose="020B0604020202020204" pitchFamily="34" charset="0"/>
              </a:defRPr>
            </a:lvl3pPr>
            <a:lvl4pPr algn="l">
              <a:lnSpc>
                <a:spcPct val="100000"/>
              </a:lnSpc>
              <a:defRPr sz="1600">
                <a:latin typeface="Arial" panose="020B0604020202020204" pitchFamily="34" charset="0"/>
                <a:cs typeface="Arial" panose="020B0604020202020204" pitchFamily="34" charset="0"/>
              </a:defRPr>
            </a:lvl4pPr>
            <a:lvl5pPr algn="l">
              <a:lnSpc>
                <a:spcPct val="100000"/>
              </a:lnSpc>
              <a:defRPr sz="1600">
                <a:latin typeface="Arial" panose="020B0604020202020204" pitchFamily="34" charset="0"/>
                <a:cs typeface="Arial" panose="020B0604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7" name="Title 1"/>
          <p:cNvSpPr>
            <a:spLocks noGrp="1"/>
          </p:cNvSpPr>
          <p:nvPr>
            <p:ph type="title" hasCustomPrompt="1"/>
          </p:nvPr>
        </p:nvSpPr>
        <p:spPr>
          <a:xfrm>
            <a:off x="338835" y="1"/>
            <a:ext cx="8970308" cy="629265"/>
          </a:xfrm>
        </p:spPr>
        <p:txBody>
          <a:bodyPr anchor="b"/>
          <a:lstStyle>
            <a:lvl1pPr>
              <a:defRPr sz="2200" baseline="0">
                <a:latin typeface="Arial" panose="020B0604020202020204" pitchFamily="34" charset="0"/>
                <a:cs typeface="Arial" panose="020B0604020202020204" pitchFamily="34" charset="0"/>
              </a:defRPr>
            </a:lvl1pPr>
          </a:lstStyle>
          <a:p>
            <a:r>
              <a:rPr lang="en-US" noProof="0" dirty="0"/>
              <a:t>Click to edit – </a:t>
            </a:r>
            <a:endParaRPr lang="en-GB" dirty="0"/>
          </a:p>
        </p:txBody>
      </p:sp>
      <p:pic>
        <p:nvPicPr>
          <p:cNvPr id="10" name="Picture 9" descr="A picture containing object&#10;&#10;Description automatically generated">
            <a:extLst>
              <a:ext uri="{FF2B5EF4-FFF2-40B4-BE49-F238E27FC236}">
                <a16:creationId xmlns:a16="http://schemas.microsoft.com/office/drawing/2014/main" id="{2E32B220-4323-4E7B-8727-654661D894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6613" y="1"/>
            <a:ext cx="1665386" cy="637405"/>
          </a:xfrm>
          <a:prstGeom prst="rect">
            <a:avLst/>
          </a:prstGeom>
        </p:spPr>
      </p:pic>
    </p:spTree>
    <p:extLst>
      <p:ext uri="{BB962C8B-B14F-4D97-AF65-F5344CB8AC3E}">
        <p14:creationId xmlns:p14="http://schemas.microsoft.com/office/powerpoint/2010/main" val="2140137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206" y="34842"/>
            <a:ext cx="8951148" cy="720080"/>
          </a:xfrm>
        </p:spPr>
        <p:txBody>
          <a:bodyPr vert="horz" wrap="square" lIns="91440" tIns="45720" rIns="91440" bIns="45720" rtlCol="0" anchor="t">
            <a:noAutofit/>
          </a:bodyPr>
          <a:lstStyle>
            <a:lvl1pPr>
              <a:defRPr lang="en-SG" dirty="0">
                <a:latin typeface="Arial" panose="020B0604020202020204" pitchFamily="34" charset="0"/>
                <a:cs typeface="Arial" panose="020B0604020202020204" pitchFamily="34" charset="0"/>
              </a:defRPr>
            </a:lvl1pPr>
          </a:lstStyle>
          <a:p>
            <a:pPr lvl="0"/>
            <a:r>
              <a:rPr lang="en-US" dirty="0"/>
              <a:t>Click to edit Master title style</a:t>
            </a:r>
            <a:endParaRPr lang="en-SG" dirty="0"/>
          </a:p>
        </p:txBody>
      </p:sp>
      <p:sp>
        <p:nvSpPr>
          <p:cNvPr id="3" name="Content Placeholder 2"/>
          <p:cNvSpPr>
            <a:spLocks noGrp="1"/>
          </p:cNvSpPr>
          <p:nvPr>
            <p:ph idx="1"/>
          </p:nvPr>
        </p:nvSpPr>
        <p:spPr>
          <a:xfrm>
            <a:off x="335360" y="1196753"/>
            <a:ext cx="11521280" cy="954107"/>
          </a:xfrm>
        </p:spPr>
        <p:txBody>
          <a:bodyPr wrap="square">
            <a:spAutoFit/>
          </a:bodyPr>
          <a:lstStyle>
            <a:lvl1pPr>
              <a:defRPr sz="2000">
                <a:solidFill>
                  <a:schemeClr val="tx1"/>
                </a:solidFill>
                <a:latin typeface="Arial" pitchFamily="34" charset="0"/>
                <a:cs typeface="Arial" pitchFamily="34" charset="0"/>
              </a:defRPr>
            </a:lvl1pPr>
            <a:lvl2pPr>
              <a:defRPr sz="1600">
                <a:solidFill>
                  <a:schemeClr val="tx1"/>
                </a:solidFill>
                <a:latin typeface="Arial" pitchFamily="34" charset="0"/>
                <a:cs typeface="Arial" pitchFamily="34" charset="0"/>
              </a:defRPr>
            </a:lvl2pPr>
            <a:lvl3pPr>
              <a:defRPr sz="1400">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51602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Rectangle 3"/>
          <p:cNvSpPr/>
          <p:nvPr userDrawn="1"/>
        </p:nvSpPr>
        <p:spPr>
          <a:xfrm>
            <a:off x="0" y="6165304"/>
            <a:ext cx="12192000"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2" name="Title 1"/>
          <p:cNvSpPr>
            <a:spLocks noGrp="1"/>
          </p:cNvSpPr>
          <p:nvPr>
            <p:ph type="ctrTitle"/>
          </p:nvPr>
        </p:nvSpPr>
        <p:spPr>
          <a:xfrm>
            <a:off x="914400" y="2130429"/>
            <a:ext cx="103632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Tree>
    <p:extLst>
      <p:ext uri="{BB962C8B-B14F-4D97-AF65-F5344CB8AC3E}">
        <p14:creationId xmlns:p14="http://schemas.microsoft.com/office/powerpoint/2010/main" val="1367543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834" y="1053000"/>
            <a:ext cx="11277433" cy="4752000"/>
          </a:xfrm>
        </p:spPr>
        <p:txBody>
          <a:bodyPr/>
          <a:lstStyle>
            <a:lvl1pPr algn="l">
              <a:lnSpc>
                <a:spcPct val="100000"/>
              </a:lnSpc>
              <a:defRPr sz="1600">
                <a:latin typeface="Arial" panose="020B0604020202020204" pitchFamily="34" charset="0"/>
                <a:cs typeface="Arial" panose="020B0604020202020204" pitchFamily="34" charset="0"/>
              </a:defRPr>
            </a:lvl1pPr>
            <a:lvl2pPr algn="l">
              <a:lnSpc>
                <a:spcPct val="100000"/>
              </a:lnSpc>
              <a:defRPr sz="1600">
                <a:latin typeface="Arial" panose="020B0604020202020204" pitchFamily="34" charset="0"/>
                <a:cs typeface="Arial" panose="020B0604020202020204" pitchFamily="34" charset="0"/>
              </a:defRPr>
            </a:lvl2pPr>
            <a:lvl3pPr algn="l">
              <a:lnSpc>
                <a:spcPct val="100000"/>
              </a:lnSpc>
              <a:defRPr sz="1600">
                <a:latin typeface="Arial" panose="020B0604020202020204" pitchFamily="34" charset="0"/>
                <a:cs typeface="Arial" panose="020B0604020202020204" pitchFamily="34" charset="0"/>
              </a:defRPr>
            </a:lvl3pPr>
            <a:lvl4pPr algn="l">
              <a:lnSpc>
                <a:spcPct val="100000"/>
              </a:lnSpc>
              <a:defRPr sz="1600">
                <a:latin typeface="Arial" panose="020B0604020202020204" pitchFamily="34" charset="0"/>
                <a:cs typeface="Arial" panose="020B0604020202020204" pitchFamily="34" charset="0"/>
              </a:defRPr>
            </a:lvl4pPr>
            <a:lvl5pPr algn="l">
              <a:lnSpc>
                <a:spcPct val="100000"/>
              </a:lnSpc>
              <a:defRPr sz="1600">
                <a:latin typeface="Arial" panose="020B0604020202020204" pitchFamily="34" charset="0"/>
                <a:cs typeface="Arial" panose="020B0604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7" name="Title 1"/>
          <p:cNvSpPr>
            <a:spLocks noGrp="1"/>
          </p:cNvSpPr>
          <p:nvPr>
            <p:ph type="title" hasCustomPrompt="1"/>
          </p:nvPr>
        </p:nvSpPr>
        <p:spPr>
          <a:xfrm>
            <a:off x="338835" y="1"/>
            <a:ext cx="8970308" cy="629265"/>
          </a:xfrm>
        </p:spPr>
        <p:txBody>
          <a:bodyPr anchor="b"/>
          <a:lstStyle>
            <a:lvl1pPr>
              <a:defRPr sz="2200" baseline="0">
                <a:latin typeface="Arial" panose="020B0604020202020204" pitchFamily="34" charset="0"/>
                <a:cs typeface="Arial" panose="020B0604020202020204" pitchFamily="34" charset="0"/>
              </a:defRPr>
            </a:lvl1pPr>
          </a:lstStyle>
          <a:p>
            <a:r>
              <a:rPr lang="en-US" noProof="0" dirty="0"/>
              <a:t>Click to edit – </a:t>
            </a:r>
            <a:endParaRPr lang="en-GB" dirty="0"/>
          </a:p>
        </p:txBody>
      </p:sp>
      <p:pic>
        <p:nvPicPr>
          <p:cNvPr id="10" name="Picture 9" descr="A picture containing object&#10;&#10;Description automatically generated">
            <a:extLst>
              <a:ext uri="{FF2B5EF4-FFF2-40B4-BE49-F238E27FC236}">
                <a16:creationId xmlns:a16="http://schemas.microsoft.com/office/drawing/2014/main" id="{2E32B220-4323-4E7B-8727-654661D894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6613" y="1"/>
            <a:ext cx="1665386" cy="637405"/>
          </a:xfrm>
          <a:prstGeom prst="rect">
            <a:avLst/>
          </a:prstGeom>
        </p:spPr>
      </p:pic>
    </p:spTree>
    <p:extLst>
      <p:ext uri="{BB962C8B-B14F-4D97-AF65-F5344CB8AC3E}">
        <p14:creationId xmlns:p14="http://schemas.microsoft.com/office/powerpoint/2010/main" val="2664430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206" y="34842"/>
            <a:ext cx="8951148" cy="720080"/>
          </a:xfrm>
        </p:spPr>
        <p:txBody>
          <a:bodyPr vert="horz" wrap="square" lIns="91440" tIns="45720" rIns="91440" bIns="45720" rtlCol="0" anchor="t">
            <a:noAutofit/>
          </a:bodyPr>
          <a:lstStyle>
            <a:lvl1pPr>
              <a:defRPr lang="en-SG" dirty="0">
                <a:latin typeface="Arial" panose="020B0604020202020204" pitchFamily="34" charset="0"/>
                <a:cs typeface="Arial" panose="020B0604020202020204" pitchFamily="34" charset="0"/>
              </a:defRPr>
            </a:lvl1pPr>
          </a:lstStyle>
          <a:p>
            <a:pPr lvl="0"/>
            <a:r>
              <a:rPr lang="en-US" dirty="0"/>
              <a:t>Click to edit Master title style</a:t>
            </a:r>
            <a:endParaRPr lang="en-SG" dirty="0"/>
          </a:p>
        </p:txBody>
      </p:sp>
      <p:sp>
        <p:nvSpPr>
          <p:cNvPr id="3" name="Content Placeholder 2"/>
          <p:cNvSpPr>
            <a:spLocks noGrp="1"/>
          </p:cNvSpPr>
          <p:nvPr>
            <p:ph idx="1"/>
          </p:nvPr>
        </p:nvSpPr>
        <p:spPr>
          <a:xfrm>
            <a:off x="335360" y="1196753"/>
            <a:ext cx="11521280" cy="954107"/>
          </a:xfrm>
        </p:spPr>
        <p:txBody>
          <a:bodyPr wrap="square">
            <a:spAutoFit/>
          </a:bodyPr>
          <a:lstStyle>
            <a:lvl1pPr>
              <a:defRPr sz="2000">
                <a:solidFill>
                  <a:schemeClr val="tx1"/>
                </a:solidFill>
                <a:latin typeface="Arial" pitchFamily="34" charset="0"/>
                <a:cs typeface="Arial" pitchFamily="34" charset="0"/>
              </a:defRPr>
            </a:lvl1pPr>
            <a:lvl2pPr>
              <a:defRPr sz="1600">
                <a:solidFill>
                  <a:schemeClr val="tx1"/>
                </a:solidFill>
                <a:latin typeface="Arial" pitchFamily="34" charset="0"/>
                <a:cs typeface="Arial" pitchFamily="34" charset="0"/>
              </a:defRPr>
            </a:lvl2pPr>
            <a:lvl3pPr>
              <a:defRPr sz="1400">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83476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203339-5FD8-6F42-9E36-29000E0A1960}"/>
              </a:ext>
            </a:extLst>
          </p:cNvPr>
          <p:cNvPicPr>
            <a:picLocks noChangeAspect="1"/>
          </p:cNvPicPr>
          <p:nvPr userDrawn="1"/>
        </p:nvPicPr>
        <p:blipFill>
          <a:blip r:embed="rId3"/>
          <a:stretch>
            <a:fillRect/>
          </a:stretch>
        </p:blipFill>
        <p:spPr>
          <a:xfrm>
            <a:off x="8557905" y="2469958"/>
            <a:ext cx="3169149" cy="1800000"/>
          </a:xfrm>
          <a:prstGeom prst="rect">
            <a:avLst/>
          </a:prstGeom>
        </p:spPr>
      </p:pic>
      <p:sp>
        <p:nvSpPr>
          <p:cNvPr id="14" name="TextBox 13">
            <a:extLst>
              <a:ext uri="{FF2B5EF4-FFF2-40B4-BE49-F238E27FC236}">
                <a16:creationId xmlns:a16="http://schemas.microsoft.com/office/drawing/2014/main" id="{9A924CEA-54C0-764A-911C-6521BD3A39A6}"/>
              </a:ext>
            </a:extLst>
          </p:cNvPr>
          <p:cNvSpPr txBox="1"/>
          <p:nvPr userDrawn="1"/>
        </p:nvSpPr>
        <p:spPr>
          <a:xfrm>
            <a:off x="-605642" y="522514"/>
            <a:ext cx="184731" cy="369332"/>
          </a:xfrm>
          <a:prstGeom prst="rect">
            <a:avLst/>
          </a:prstGeom>
          <a:noFill/>
        </p:spPr>
        <p:txBody>
          <a:bodyPr wrap="none" rtlCol="0">
            <a:spAutoFit/>
          </a:bodyPr>
          <a:lstStyle/>
          <a:p>
            <a:endParaRPr lang="en-AE" dirty="0"/>
          </a:p>
        </p:txBody>
      </p:sp>
      <p:sp>
        <p:nvSpPr>
          <p:cNvPr id="6" name="Content Placeholder 3"/>
          <p:cNvSpPr>
            <a:spLocks noGrp="1"/>
          </p:cNvSpPr>
          <p:nvPr>
            <p:ph sz="quarter" idx="10"/>
          </p:nvPr>
        </p:nvSpPr>
        <p:spPr>
          <a:xfrm>
            <a:off x="923911" y="3088482"/>
            <a:ext cx="5243513" cy="562951"/>
          </a:xfrm>
          <a:prstGeom prst="rect">
            <a:avLst/>
          </a:prstGeom>
        </p:spPr>
        <p:txBody>
          <a:bodyPr/>
          <a:lstStyle>
            <a:lvl1pPr marL="0" indent="0">
              <a:buNone/>
              <a:defRPr lang="en-US" sz="4000" kern="1200" dirty="0" smtClean="0">
                <a:solidFill>
                  <a:srgbClr val="FF6B00"/>
                </a:solidFill>
                <a:latin typeface="+mj-lt"/>
                <a:ea typeface="+mn-ea"/>
                <a:cs typeface="Arial" panose="020B0604020202020204" pitchFamily="34" charset="0"/>
              </a:defRPr>
            </a:lvl1pPr>
            <a:lvl2pPr marL="457200" indent="0">
              <a:buNone/>
              <a:defRPr>
                <a:solidFill>
                  <a:schemeClr val="bg1"/>
                </a:solidFill>
              </a:defRPr>
            </a:lvl2pPr>
          </a:lstStyle>
          <a:p>
            <a:pPr lvl="0"/>
            <a:r>
              <a:rPr lang="en-US" dirty="0"/>
              <a:t>Edit Master text styles</a:t>
            </a:r>
          </a:p>
        </p:txBody>
      </p:sp>
    </p:spTree>
    <p:extLst>
      <p:ext uri="{BB962C8B-B14F-4D97-AF65-F5344CB8AC3E}">
        <p14:creationId xmlns:p14="http://schemas.microsoft.com/office/powerpoint/2010/main" val="2675670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393E95-896E-5646-8F78-22A6BD346659}"/>
              </a:ext>
            </a:extLst>
          </p:cNvPr>
          <p:cNvPicPr>
            <a:picLocks noChangeAspect="1"/>
          </p:cNvPicPr>
          <p:nvPr userDrawn="1"/>
        </p:nvPicPr>
        <p:blipFill>
          <a:blip r:embed="rId3"/>
          <a:stretch>
            <a:fillRect/>
          </a:stretch>
        </p:blipFill>
        <p:spPr>
          <a:xfrm>
            <a:off x="10413129" y="399449"/>
            <a:ext cx="1331042" cy="756000"/>
          </a:xfrm>
          <a:prstGeom prst="rect">
            <a:avLst/>
          </a:prstGeom>
        </p:spPr>
      </p:pic>
      <p:sp>
        <p:nvSpPr>
          <p:cNvPr id="5" name="Content Placeholder 3"/>
          <p:cNvSpPr>
            <a:spLocks noGrp="1"/>
          </p:cNvSpPr>
          <p:nvPr>
            <p:ph sz="quarter" idx="10"/>
          </p:nvPr>
        </p:nvSpPr>
        <p:spPr>
          <a:xfrm>
            <a:off x="304328" y="1529444"/>
            <a:ext cx="9512025" cy="882062"/>
          </a:xfrm>
          <a:prstGeom prst="rect">
            <a:avLst/>
          </a:prstGeom>
        </p:spPr>
        <p:txBody>
          <a:bodyPr/>
          <a:lstStyle>
            <a:lvl1pPr marL="0" indent="0">
              <a:buNone/>
              <a:defRPr lang="en-US" sz="5400" kern="1200" dirty="0" smtClean="0">
                <a:solidFill>
                  <a:srgbClr val="FF6B00"/>
                </a:solidFill>
                <a:latin typeface="+mj-lt"/>
                <a:ea typeface="+mn-ea"/>
                <a:cs typeface="Arial" panose="020B0604020202020204" pitchFamily="34" charset="0"/>
              </a:defRPr>
            </a:lvl1pPr>
            <a:lvl2pPr marL="457200" indent="0">
              <a:buNone/>
              <a:defRPr>
                <a:solidFill>
                  <a:schemeClr val="bg1"/>
                </a:solidFill>
              </a:defRPr>
            </a:lvl2pPr>
          </a:lstStyle>
          <a:p>
            <a:pPr lvl="0"/>
            <a:r>
              <a:rPr lang="en-US" dirty="0"/>
              <a:t>Edit Master text styles</a:t>
            </a:r>
          </a:p>
        </p:txBody>
      </p:sp>
    </p:spTree>
    <p:extLst>
      <p:ext uri="{BB962C8B-B14F-4D97-AF65-F5344CB8AC3E}">
        <p14:creationId xmlns:p14="http://schemas.microsoft.com/office/powerpoint/2010/main" val="3396426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F5E97F3-FE7E-493C-9100-23BA14FE8B6A}"/>
              </a:ext>
            </a:extLst>
          </p:cNvPr>
          <p:cNvSpPr>
            <a:spLocks noGrp="1"/>
          </p:cNvSpPr>
          <p:nvPr>
            <p:ph type="dt" sz="half" idx="10"/>
          </p:nvPr>
        </p:nvSpPr>
        <p:spPr/>
        <p:txBody>
          <a:bodyPr/>
          <a:lstStyle/>
          <a:p>
            <a:fld id="{941514FE-AA3B-4601-96D9-72CC25E010E8}" type="datetimeFigureOut">
              <a:rPr lang="en-ZA" smtClean="0"/>
              <a:t>2022/09/04</a:t>
            </a:fld>
            <a:endParaRPr lang="en-ZA" dirty="0"/>
          </a:p>
        </p:txBody>
      </p:sp>
      <p:sp>
        <p:nvSpPr>
          <p:cNvPr id="5" name="Footer Placeholder 4">
            <a:extLst>
              <a:ext uri="{FF2B5EF4-FFF2-40B4-BE49-F238E27FC236}">
                <a16:creationId xmlns:a16="http://schemas.microsoft.com/office/drawing/2014/main" id="{685830DD-9EFC-493C-AEFC-47C77ADB9932}"/>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B1FE36B8-68CD-491C-AD58-6D1A860FBD1E}"/>
              </a:ext>
            </a:extLst>
          </p:cNvPr>
          <p:cNvSpPr>
            <a:spLocks noGrp="1"/>
          </p:cNvSpPr>
          <p:nvPr>
            <p:ph type="sldNum" sz="quarter" idx="12"/>
          </p:nvPr>
        </p:nvSpPr>
        <p:spPr/>
        <p:txBody>
          <a:bodyPr/>
          <a:lstStyle/>
          <a:p>
            <a:fld id="{34BA387D-36A1-40C6-A103-DA2515E613F0}" type="slidenum">
              <a:rPr lang="en-ZA" smtClean="0"/>
              <a:t>‹#›</a:t>
            </a:fld>
            <a:endParaRPr lang="en-ZA" dirty="0"/>
          </a:p>
        </p:txBody>
      </p:sp>
      <p:sp>
        <p:nvSpPr>
          <p:cNvPr id="8" name="Title">
            <a:extLst>
              <a:ext uri="{FF2B5EF4-FFF2-40B4-BE49-F238E27FC236}">
                <a16:creationId xmlns:a16="http://schemas.microsoft.com/office/drawing/2014/main" id="{A2A1B4A2-8AC6-4957-8FD8-E51A71747D38}"/>
              </a:ext>
            </a:extLst>
          </p:cNvPr>
          <p:cNvSpPr>
            <a:spLocks noGrp="1"/>
          </p:cNvSpPr>
          <p:nvPr>
            <p:ph type="title"/>
          </p:nvPr>
        </p:nvSpPr>
        <p:spPr>
          <a:xfrm>
            <a:off x="540000" y="432000"/>
            <a:ext cx="11109600" cy="1080000"/>
          </a:xfrm>
        </p:spPr>
        <p:txBody>
          <a:bodyPr/>
          <a:lstStyle>
            <a:lvl1pPr>
              <a:defRPr b="1">
                <a:solidFill>
                  <a:schemeClr val="tx2"/>
                </a:solidFill>
                <a:latin typeface="+mj-lt"/>
                <a:cs typeface="Segoe UI Semibold" panose="020B0702040204020203" pitchFamily="34" charset="0"/>
              </a:defRPr>
            </a:lvl1pPr>
          </a:lstStyle>
          <a:p>
            <a:r>
              <a:rPr lang="en-US" dirty="0"/>
              <a:t>Click to edit Master title style</a:t>
            </a:r>
          </a:p>
        </p:txBody>
      </p:sp>
      <p:sp>
        <p:nvSpPr>
          <p:cNvPr id="9" name="Subline">
            <a:extLst>
              <a:ext uri="{FF2B5EF4-FFF2-40B4-BE49-F238E27FC236}">
                <a16:creationId xmlns:a16="http://schemas.microsoft.com/office/drawing/2014/main" id="{6C533E49-9857-4FD1-AFD3-EBE97E16CCE3}"/>
              </a:ext>
            </a:extLst>
          </p:cNvPr>
          <p:cNvSpPr>
            <a:spLocks noGrp="1"/>
          </p:cNvSpPr>
          <p:nvPr>
            <p:ph type="body" sz="quarter" idx="13" hasCustomPrompt="1"/>
          </p:nvPr>
        </p:nvSpPr>
        <p:spPr>
          <a:xfrm>
            <a:off x="540000" y="972000"/>
            <a:ext cx="11109600" cy="540000"/>
          </a:xfrm>
        </p:spPr>
        <p:txBody>
          <a:bodyPr>
            <a:normAutofit/>
          </a:bodyPr>
          <a:lstStyle>
            <a:lvl1pPr marL="0" indent="0">
              <a:buNone/>
              <a:defRPr sz="2000" baseline="0">
                <a:solidFill>
                  <a:srgbClr val="7F7F7F"/>
                </a:solidFill>
                <a:latin typeface="+mn-lt"/>
                <a:cs typeface="Calibri Light" panose="020F0302020204030204" pitchFamily="34" charset="0"/>
              </a:defRPr>
            </a:lvl1pPr>
          </a:lstStyle>
          <a:p>
            <a:pPr lvl="0"/>
            <a:r>
              <a:rPr lang="en-US" dirty="0"/>
              <a:t>Enter your subtitle here</a:t>
            </a:r>
          </a:p>
        </p:txBody>
      </p:sp>
    </p:spTree>
    <p:extLst>
      <p:ext uri="{BB962C8B-B14F-4D97-AF65-F5344CB8AC3E}">
        <p14:creationId xmlns:p14="http://schemas.microsoft.com/office/powerpoint/2010/main" val="1593945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A82CF-B488-43E9-8E02-722C1B8C4ACE}"/>
              </a:ext>
            </a:extLst>
          </p:cNvPr>
          <p:cNvSpPr>
            <a:spLocks noGrp="1"/>
          </p:cNvSpPr>
          <p:nvPr>
            <p:ph type="title"/>
          </p:nvPr>
        </p:nvSpPr>
        <p:spPr>
          <a:xfrm>
            <a:off x="838200" y="365125"/>
            <a:ext cx="10515600" cy="1325563"/>
          </a:xfrm>
          <a:prstGeom prst="rect">
            <a:avLst/>
          </a:prstGeom>
        </p:spPr>
        <p:txBody>
          <a:bodyPr/>
          <a:lstStyle>
            <a:lvl1pPr>
              <a:defRPr>
                <a:solidFill>
                  <a:srgbClr val="FF6B0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CEFF442-52BF-4F7F-9695-7EB28606977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76393E95-896E-5646-8F78-22A6BD346659}"/>
              </a:ext>
            </a:extLst>
          </p:cNvPr>
          <p:cNvPicPr>
            <a:picLocks noChangeAspect="1"/>
          </p:cNvPicPr>
          <p:nvPr userDrawn="1"/>
        </p:nvPicPr>
        <p:blipFill>
          <a:blip r:embed="rId2"/>
          <a:stretch>
            <a:fillRect/>
          </a:stretch>
        </p:blipFill>
        <p:spPr>
          <a:xfrm>
            <a:off x="10413129" y="399449"/>
            <a:ext cx="1331042" cy="756000"/>
          </a:xfrm>
          <a:prstGeom prst="rect">
            <a:avLst/>
          </a:prstGeom>
        </p:spPr>
      </p:pic>
    </p:spTree>
    <p:extLst>
      <p:ext uri="{BB962C8B-B14F-4D97-AF65-F5344CB8AC3E}">
        <p14:creationId xmlns:p14="http://schemas.microsoft.com/office/powerpoint/2010/main" val="405933750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296A82CF-B488-43E9-8E02-722C1B8C4ACE}"/>
              </a:ext>
            </a:extLst>
          </p:cNvPr>
          <p:cNvSpPr>
            <a:spLocks noGrp="1"/>
          </p:cNvSpPr>
          <p:nvPr>
            <p:ph type="title"/>
          </p:nvPr>
        </p:nvSpPr>
        <p:spPr>
          <a:xfrm>
            <a:off x="838200" y="365125"/>
            <a:ext cx="10515600" cy="1325563"/>
          </a:xfrm>
          <a:prstGeom prst="rect">
            <a:avLst/>
          </a:prstGeom>
        </p:spPr>
        <p:txBody>
          <a:bodyPr/>
          <a:lstStyle>
            <a:lvl1pPr>
              <a:defRPr>
                <a:solidFill>
                  <a:srgbClr val="FF6B0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CEFF442-52BF-4F7F-9695-7EB28606977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34120" y="108976"/>
            <a:ext cx="369993" cy="512298"/>
          </a:xfrm>
          <a:prstGeom prst="rect">
            <a:avLst/>
          </a:prstGeom>
        </p:spPr>
      </p:pic>
    </p:spTree>
    <p:extLst>
      <p:ext uri="{BB962C8B-B14F-4D97-AF65-F5344CB8AC3E}">
        <p14:creationId xmlns:p14="http://schemas.microsoft.com/office/powerpoint/2010/main" val="157666453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5493141-66DA-7445-8B9E-848D04D2B358}"/>
              </a:ext>
            </a:extLst>
          </p:cNvPr>
          <p:cNvSpPr txBox="1"/>
          <p:nvPr userDrawn="1"/>
        </p:nvSpPr>
        <p:spPr>
          <a:xfrm>
            <a:off x="369993" y="2930095"/>
            <a:ext cx="4506807" cy="669414"/>
          </a:xfrm>
          <a:prstGeom prst="rect">
            <a:avLst/>
          </a:prstGeom>
          <a:noFill/>
        </p:spPr>
        <p:txBody>
          <a:bodyPr wrap="square" rtlCol="0">
            <a:spAutoFit/>
          </a:bodyPr>
          <a:lstStyle/>
          <a:p>
            <a:r>
              <a:rPr lang="en-US" sz="3750" dirty="0">
                <a:solidFill>
                  <a:schemeClr val="tx1"/>
                </a:solidFill>
                <a:latin typeface="+mj-lt"/>
                <a:cs typeface="Arial" panose="020B0604020202020204" pitchFamily="34" charset="0"/>
              </a:rPr>
              <a:t>Thank You</a:t>
            </a:r>
          </a:p>
        </p:txBody>
      </p:sp>
      <p:pic>
        <p:nvPicPr>
          <p:cNvPr id="11" name="Picture 10">
            <a:extLst>
              <a:ext uri="{FF2B5EF4-FFF2-40B4-BE49-F238E27FC236}">
                <a16:creationId xmlns:a16="http://schemas.microsoft.com/office/drawing/2014/main" id="{77BAF992-2B76-C74C-A20F-670F216C2279}"/>
              </a:ext>
            </a:extLst>
          </p:cNvPr>
          <p:cNvPicPr>
            <a:picLocks noChangeAspect="1"/>
          </p:cNvPicPr>
          <p:nvPr userDrawn="1"/>
        </p:nvPicPr>
        <p:blipFill>
          <a:blip r:embed="rId2"/>
          <a:stretch>
            <a:fillRect/>
          </a:stretch>
        </p:blipFill>
        <p:spPr>
          <a:xfrm>
            <a:off x="8557905" y="2469958"/>
            <a:ext cx="3169149" cy="1800000"/>
          </a:xfrm>
          <a:prstGeom prst="rect">
            <a:avLst/>
          </a:prstGeom>
        </p:spPr>
      </p:pic>
    </p:spTree>
    <p:extLst>
      <p:ext uri="{BB962C8B-B14F-4D97-AF65-F5344CB8AC3E}">
        <p14:creationId xmlns:p14="http://schemas.microsoft.com/office/powerpoint/2010/main" val="2451820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5B3713-2318-4463-B341-9BD106D1A6C4}"/>
              </a:ext>
            </a:extLst>
          </p:cNvPr>
          <p:cNvSpPr>
            <a:spLocks noGrp="1"/>
          </p:cNvSpPr>
          <p:nvPr>
            <p:ph type="dt" sz="half" idx="10"/>
          </p:nvPr>
        </p:nvSpPr>
        <p:spPr/>
        <p:txBody>
          <a:bodyPr/>
          <a:lstStyle/>
          <a:p>
            <a:fld id="{AF648762-6772-4830-AEB6-D85AF29658F6}" type="datetimeFigureOut">
              <a:rPr lang="en-US" smtClean="0"/>
              <a:t>04/09/2022</a:t>
            </a:fld>
            <a:endParaRPr lang="en-US" dirty="0"/>
          </a:p>
        </p:txBody>
      </p:sp>
      <p:sp>
        <p:nvSpPr>
          <p:cNvPr id="3" name="Footer Placeholder 2">
            <a:extLst>
              <a:ext uri="{FF2B5EF4-FFF2-40B4-BE49-F238E27FC236}">
                <a16:creationId xmlns:a16="http://schemas.microsoft.com/office/drawing/2014/main" id="{16CF3743-B938-45F9-BEDB-20B82BA4FB6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8AEFEB3-8881-4F3E-9BC0-EFDFF09060E4}"/>
              </a:ext>
            </a:extLst>
          </p:cNvPr>
          <p:cNvSpPr>
            <a:spLocks noGrp="1"/>
          </p:cNvSpPr>
          <p:nvPr>
            <p:ph type="sldNum" sz="quarter" idx="12"/>
          </p:nvPr>
        </p:nvSpPr>
        <p:spPr/>
        <p:txBody>
          <a:bodyPr/>
          <a:lstStyle/>
          <a:p>
            <a:fld id="{DC754E96-3515-4ACB-B924-0EDDA1280A7F}" type="slidenum">
              <a:rPr lang="en-US" smtClean="0"/>
              <a:t>‹#›</a:t>
            </a:fld>
            <a:endParaRPr lang="en-US" dirty="0"/>
          </a:p>
        </p:txBody>
      </p:sp>
    </p:spTree>
    <p:extLst>
      <p:ext uri="{BB962C8B-B14F-4D97-AF65-F5344CB8AC3E}">
        <p14:creationId xmlns:p14="http://schemas.microsoft.com/office/powerpoint/2010/main" val="119462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F5E97F3-FE7E-493C-9100-23BA14FE8B6A}"/>
              </a:ext>
            </a:extLst>
          </p:cNvPr>
          <p:cNvSpPr>
            <a:spLocks noGrp="1"/>
          </p:cNvSpPr>
          <p:nvPr>
            <p:ph type="dt" sz="half" idx="10"/>
          </p:nvPr>
        </p:nvSpPr>
        <p:spPr/>
        <p:txBody>
          <a:bodyPr/>
          <a:lstStyle/>
          <a:p>
            <a:fld id="{941514FE-AA3B-4601-96D9-72CC25E010E8}" type="datetimeFigureOut">
              <a:rPr lang="en-ZA" smtClean="0"/>
              <a:t>2022/09/04</a:t>
            </a:fld>
            <a:endParaRPr lang="en-ZA" dirty="0"/>
          </a:p>
        </p:txBody>
      </p:sp>
      <p:sp>
        <p:nvSpPr>
          <p:cNvPr id="5" name="Footer Placeholder 4">
            <a:extLst>
              <a:ext uri="{FF2B5EF4-FFF2-40B4-BE49-F238E27FC236}">
                <a16:creationId xmlns:a16="http://schemas.microsoft.com/office/drawing/2014/main" id="{685830DD-9EFC-493C-AEFC-47C77ADB9932}"/>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B1FE36B8-68CD-491C-AD58-6D1A860FBD1E}"/>
              </a:ext>
            </a:extLst>
          </p:cNvPr>
          <p:cNvSpPr>
            <a:spLocks noGrp="1"/>
          </p:cNvSpPr>
          <p:nvPr>
            <p:ph type="sldNum" sz="quarter" idx="12"/>
          </p:nvPr>
        </p:nvSpPr>
        <p:spPr/>
        <p:txBody>
          <a:bodyPr/>
          <a:lstStyle/>
          <a:p>
            <a:fld id="{34BA387D-36A1-40C6-A103-DA2515E613F0}" type="slidenum">
              <a:rPr lang="en-ZA" smtClean="0"/>
              <a:t>‹#›</a:t>
            </a:fld>
            <a:endParaRPr lang="en-ZA" dirty="0"/>
          </a:p>
        </p:txBody>
      </p:sp>
      <p:sp>
        <p:nvSpPr>
          <p:cNvPr id="8" name="Title">
            <a:extLst>
              <a:ext uri="{FF2B5EF4-FFF2-40B4-BE49-F238E27FC236}">
                <a16:creationId xmlns:a16="http://schemas.microsoft.com/office/drawing/2014/main" id="{A2A1B4A2-8AC6-4957-8FD8-E51A71747D38}"/>
              </a:ext>
            </a:extLst>
          </p:cNvPr>
          <p:cNvSpPr>
            <a:spLocks noGrp="1"/>
          </p:cNvSpPr>
          <p:nvPr>
            <p:ph type="title"/>
          </p:nvPr>
        </p:nvSpPr>
        <p:spPr>
          <a:xfrm>
            <a:off x="540000" y="432000"/>
            <a:ext cx="11109600" cy="1080000"/>
          </a:xfrm>
        </p:spPr>
        <p:txBody>
          <a:bodyPr/>
          <a:lstStyle>
            <a:lvl1pPr>
              <a:defRPr b="1">
                <a:solidFill>
                  <a:schemeClr val="tx2"/>
                </a:solidFill>
                <a:latin typeface="+mj-lt"/>
              </a:defRPr>
            </a:lvl1pPr>
          </a:lstStyle>
          <a:p>
            <a:r>
              <a:rPr lang="en-US" dirty="0"/>
              <a:t>Click to edit Master title style</a:t>
            </a:r>
          </a:p>
        </p:txBody>
      </p:sp>
      <p:sp>
        <p:nvSpPr>
          <p:cNvPr id="7" name="Subline">
            <a:extLst>
              <a:ext uri="{FF2B5EF4-FFF2-40B4-BE49-F238E27FC236}">
                <a16:creationId xmlns:a16="http://schemas.microsoft.com/office/drawing/2014/main" id="{8F1EF7D4-6AC0-4643-8024-3F503A4EC833}"/>
              </a:ext>
            </a:extLst>
          </p:cNvPr>
          <p:cNvSpPr>
            <a:spLocks noGrp="1"/>
          </p:cNvSpPr>
          <p:nvPr>
            <p:ph type="body" sz="quarter" idx="14" hasCustomPrompt="1"/>
          </p:nvPr>
        </p:nvSpPr>
        <p:spPr>
          <a:xfrm>
            <a:off x="540000" y="1517787"/>
            <a:ext cx="5213100" cy="906384"/>
          </a:xfrm>
        </p:spPr>
        <p:txBody>
          <a:bodyPr/>
          <a:lstStyle>
            <a:lvl1pPr marL="0" indent="0">
              <a:buNone/>
              <a:defRPr sz="2000" baseline="0">
                <a:solidFill>
                  <a:schemeClr val="accent1"/>
                </a:solidFill>
                <a:latin typeface="+mn-lt"/>
                <a:cs typeface="Calibri Light" panose="020F0302020204030204" pitchFamily="34" charset="0"/>
              </a:defRPr>
            </a:lvl1pPr>
          </a:lstStyle>
          <a:p>
            <a:pPr lvl="0"/>
            <a:r>
              <a:rPr lang="en-US" dirty="0"/>
              <a:t>Graph Title</a:t>
            </a:r>
          </a:p>
        </p:txBody>
      </p:sp>
      <p:sp>
        <p:nvSpPr>
          <p:cNvPr id="10" name="Subline">
            <a:extLst>
              <a:ext uri="{FF2B5EF4-FFF2-40B4-BE49-F238E27FC236}">
                <a16:creationId xmlns:a16="http://schemas.microsoft.com/office/drawing/2014/main" id="{3DAD8C4E-F20F-4C59-8DC4-1B9187882252}"/>
              </a:ext>
            </a:extLst>
          </p:cNvPr>
          <p:cNvSpPr>
            <a:spLocks noGrp="1"/>
          </p:cNvSpPr>
          <p:nvPr>
            <p:ph type="body" sz="quarter" idx="15" hasCustomPrompt="1"/>
          </p:nvPr>
        </p:nvSpPr>
        <p:spPr>
          <a:xfrm>
            <a:off x="540000" y="1922272"/>
            <a:ext cx="5213100" cy="540000"/>
          </a:xfrm>
        </p:spPr>
        <p:txBody>
          <a:bodyPr>
            <a:normAutofit/>
          </a:bodyPr>
          <a:lstStyle>
            <a:lvl1pPr marL="0" indent="0">
              <a:buNone/>
              <a:defRPr sz="1600" baseline="0">
                <a:solidFill>
                  <a:schemeClr val="accent6">
                    <a:lumMod val="50000"/>
                  </a:schemeClr>
                </a:solidFill>
                <a:latin typeface="Segoe UI Light" panose="020B0502040204020203" pitchFamily="34" charset="0"/>
                <a:cs typeface="Segoe UI Light" panose="020B0502040204020203" pitchFamily="34" charset="0"/>
              </a:defRPr>
            </a:lvl1pPr>
          </a:lstStyle>
          <a:p>
            <a:pPr lvl="0"/>
            <a:r>
              <a:rPr lang="en-US" dirty="0"/>
              <a:t>Graph Sub-Title</a:t>
            </a:r>
          </a:p>
        </p:txBody>
      </p:sp>
    </p:spTree>
    <p:extLst>
      <p:ext uri="{BB962C8B-B14F-4D97-AF65-F5344CB8AC3E}">
        <p14:creationId xmlns:p14="http://schemas.microsoft.com/office/powerpoint/2010/main" val="3875669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79097F-09B8-43D5-930C-CE95FEA3A2A6}"/>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4000" dirty="0"/>
          </a:p>
        </p:txBody>
      </p:sp>
      <p:sp>
        <p:nvSpPr>
          <p:cNvPr id="3" name="Date Placeholder 2">
            <a:extLst>
              <a:ext uri="{FF2B5EF4-FFF2-40B4-BE49-F238E27FC236}">
                <a16:creationId xmlns:a16="http://schemas.microsoft.com/office/drawing/2014/main" id="{B4E25E5D-F2E4-40E2-BC91-63098BF35E51}"/>
              </a:ext>
            </a:extLst>
          </p:cNvPr>
          <p:cNvSpPr>
            <a:spLocks noGrp="1"/>
          </p:cNvSpPr>
          <p:nvPr>
            <p:ph type="dt" sz="half" idx="10"/>
          </p:nvPr>
        </p:nvSpPr>
        <p:spPr/>
        <p:txBody>
          <a:bodyPr/>
          <a:lstStyle/>
          <a:p>
            <a:fld id="{941514FE-AA3B-4601-96D9-72CC25E010E8}" type="datetimeFigureOut">
              <a:rPr lang="en-ZA" smtClean="0"/>
              <a:t>2022/09/04</a:t>
            </a:fld>
            <a:endParaRPr lang="en-ZA" dirty="0"/>
          </a:p>
        </p:txBody>
      </p:sp>
      <p:sp>
        <p:nvSpPr>
          <p:cNvPr id="4" name="Footer Placeholder 3">
            <a:extLst>
              <a:ext uri="{FF2B5EF4-FFF2-40B4-BE49-F238E27FC236}">
                <a16:creationId xmlns:a16="http://schemas.microsoft.com/office/drawing/2014/main" id="{7D7685A8-2535-4AD6-8B1A-44340EBCAF95}"/>
              </a:ext>
            </a:extLst>
          </p:cNvPr>
          <p:cNvSpPr>
            <a:spLocks noGrp="1"/>
          </p:cNvSpPr>
          <p:nvPr>
            <p:ph type="ftr" sz="quarter" idx="11"/>
          </p:nvPr>
        </p:nvSpPr>
        <p:spPr/>
        <p:txBody>
          <a:bodyPr/>
          <a:lstStyle/>
          <a:p>
            <a:endParaRPr lang="en-ZA" dirty="0"/>
          </a:p>
        </p:txBody>
      </p:sp>
      <p:sp>
        <p:nvSpPr>
          <p:cNvPr id="5" name="Slide Number Placeholder 4">
            <a:extLst>
              <a:ext uri="{FF2B5EF4-FFF2-40B4-BE49-F238E27FC236}">
                <a16:creationId xmlns:a16="http://schemas.microsoft.com/office/drawing/2014/main" id="{6CC02EF9-D8AB-47B6-9D02-62582E80B55B}"/>
              </a:ext>
            </a:extLst>
          </p:cNvPr>
          <p:cNvSpPr>
            <a:spLocks noGrp="1"/>
          </p:cNvSpPr>
          <p:nvPr>
            <p:ph type="sldNum" sz="quarter" idx="12"/>
          </p:nvPr>
        </p:nvSpPr>
        <p:spPr/>
        <p:txBody>
          <a:bodyPr/>
          <a:lstStyle/>
          <a:p>
            <a:fld id="{34BA387D-36A1-40C6-A103-DA2515E613F0}" type="slidenum">
              <a:rPr lang="en-ZA" smtClean="0"/>
              <a:t>‹#›</a:t>
            </a:fld>
            <a:endParaRPr lang="en-ZA" dirty="0"/>
          </a:p>
        </p:txBody>
      </p:sp>
    </p:spTree>
    <p:extLst>
      <p:ext uri="{BB962C8B-B14F-4D97-AF65-F5344CB8AC3E}">
        <p14:creationId xmlns:p14="http://schemas.microsoft.com/office/powerpoint/2010/main" val="220140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79097F-09B8-43D5-930C-CE95FEA3A2A6}"/>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4000" dirty="0"/>
          </a:p>
        </p:txBody>
      </p:sp>
      <p:sp>
        <p:nvSpPr>
          <p:cNvPr id="7" name="Isosceles Triangle 4">
            <a:extLst>
              <a:ext uri="{FF2B5EF4-FFF2-40B4-BE49-F238E27FC236}">
                <a16:creationId xmlns:a16="http://schemas.microsoft.com/office/drawing/2014/main" id="{5C667EDB-1C55-491F-B420-0E45333E0FC5}"/>
              </a:ext>
            </a:extLst>
          </p:cNvPr>
          <p:cNvSpPr/>
          <p:nvPr userDrawn="1"/>
        </p:nvSpPr>
        <p:spPr>
          <a:xfrm>
            <a:off x="38100" y="0"/>
            <a:ext cx="12153900" cy="6858000"/>
          </a:xfrm>
          <a:custGeom>
            <a:avLst/>
            <a:gdLst>
              <a:gd name="connsiteX0" fmla="*/ 0 w 12192000"/>
              <a:gd name="connsiteY0" fmla="*/ 6858000 h 6858000"/>
              <a:gd name="connsiteX1" fmla="*/ 6096000 w 12192000"/>
              <a:gd name="connsiteY1" fmla="*/ 0 h 6858000"/>
              <a:gd name="connsiteX2" fmla="*/ 12192000 w 12192000"/>
              <a:gd name="connsiteY2" fmla="*/ 6858000 h 6858000"/>
              <a:gd name="connsiteX3" fmla="*/ 0 w 12192000"/>
              <a:gd name="connsiteY3" fmla="*/ 6858000 h 6858000"/>
              <a:gd name="connsiteX0" fmla="*/ 0 w 12153900"/>
              <a:gd name="connsiteY0" fmla="*/ 6858000 h 6858000"/>
              <a:gd name="connsiteX1" fmla="*/ 6096000 w 12153900"/>
              <a:gd name="connsiteY1" fmla="*/ 0 h 6858000"/>
              <a:gd name="connsiteX2" fmla="*/ 12153900 w 12153900"/>
              <a:gd name="connsiteY2" fmla="*/ 4191000 h 6858000"/>
              <a:gd name="connsiteX3" fmla="*/ 0 w 12153900"/>
              <a:gd name="connsiteY3" fmla="*/ 6858000 h 6858000"/>
              <a:gd name="connsiteX0" fmla="*/ 0 w 12153900"/>
              <a:gd name="connsiteY0" fmla="*/ 6858000 h 6858000"/>
              <a:gd name="connsiteX1" fmla="*/ 6096000 w 12153900"/>
              <a:gd name="connsiteY1" fmla="*/ 0 h 6858000"/>
              <a:gd name="connsiteX2" fmla="*/ 12153900 w 12153900"/>
              <a:gd name="connsiteY2" fmla="*/ 4823460 h 6858000"/>
              <a:gd name="connsiteX3" fmla="*/ 0 w 121539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53900" h="6858000">
                <a:moveTo>
                  <a:pt x="0" y="6858000"/>
                </a:moveTo>
                <a:lnTo>
                  <a:pt x="6096000" y="0"/>
                </a:lnTo>
                <a:lnTo>
                  <a:pt x="12153900" y="4823460"/>
                </a:lnTo>
                <a:lnTo>
                  <a:pt x="0" y="6858000"/>
                </a:lnTo>
                <a:close/>
              </a:path>
            </a:pathLst>
          </a:cu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 name="Date Placeholder 2">
            <a:extLst>
              <a:ext uri="{FF2B5EF4-FFF2-40B4-BE49-F238E27FC236}">
                <a16:creationId xmlns:a16="http://schemas.microsoft.com/office/drawing/2014/main" id="{B4E25E5D-F2E4-40E2-BC91-63098BF35E51}"/>
              </a:ext>
            </a:extLst>
          </p:cNvPr>
          <p:cNvSpPr>
            <a:spLocks noGrp="1"/>
          </p:cNvSpPr>
          <p:nvPr>
            <p:ph type="dt" sz="half" idx="10"/>
          </p:nvPr>
        </p:nvSpPr>
        <p:spPr/>
        <p:txBody>
          <a:bodyPr/>
          <a:lstStyle/>
          <a:p>
            <a:fld id="{941514FE-AA3B-4601-96D9-72CC25E010E8}" type="datetimeFigureOut">
              <a:rPr lang="en-ZA" smtClean="0"/>
              <a:t>2022/09/04</a:t>
            </a:fld>
            <a:endParaRPr lang="en-ZA" dirty="0"/>
          </a:p>
        </p:txBody>
      </p:sp>
      <p:sp>
        <p:nvSpPr>
          <p:cNvPr id="4" name="Footer Placeholder 3">
            <a:extLst>
              <a:ext uri="{FF2B5EF4-FFF2-40B4-BE49-F238E27FC236}">
                <a16:creationId xmlns:a16="http://schemas.microsoft.com/office/drawing/2014/main" id="{7D7685A8-2535-4AD6-8B1A-44340EBCAF95}"/>
              </a:ext>
            </a:extLst>
          </p:cNvPr>
          <p:cNvSpPr>
            <a:spLocks noGrp="1"/>
          </p:cNvSpPr>
          <p:nvPr>
            <p:ph type="ftr" sz="quarter" idx="11"/>
          </p:nvPr>
        </p:nvSpPr>
        <p:spPr/>
        <p:txBody>
          <a:bodyPr/>
          <a:lstStyle/>
          <a:p>
            <a:endParaRPr lang="en-ZA" dirty="0"/>
          </a:p>
        </p:txBody>
      </p:sp>
      <p:sp>
        <p:nvSpPr>
          <p:cNvPr id="5" name="Slide Number Placeholder 4">
            <a:extLst>
              <a:ext uri="{FF2B5EF4-FFF2-40B4-BE49-F238E27FC236}">
                <a16:creationId xmlns:a16="http://schemas.microsoft.com/office/drawing/2014/main" id="{6CC02EF9-D8AB-47B6-9D02-62582E80B55B}"/>
              </a:ext>
            </a:extLst>
          </p:cNvPr>
          <p:cNvSpPr>
            <a:spLocks noGrp="1"/>
          </p:cNvSpPr>
          <p:nvPr>
            <p:ph type="sldNum" sz="quarter" idx="12"/>
          </p:nvPr>
        </p:nvSpPr>
        <p:spPr/>
        <p:txBody>
          <a:bodyPr/>
          <a:lstStyle/>
          <a:p>
            <a:fld id="{34BA387D-36A1-40C6-A103-DA2515E613F0}" type="slidenum">
              <a:rPr lang="en-ZA" smtClean="0"/>
              <a:t>‹#›</a:t>
            </a:fld>
            <a:endParaRPr lang="en-ZA" dirty="0"/>
          </a:p>
        </p:txBody>
      </p:sp>
      <p:sp>
        <p:nvSpPr>
          <p:cNvPr id="9" name="Isosceles Triangle 4">
            <a:extLst>
              <a:ext uri="{FF2B5EF4-FFF2-40B4-BE49-F238E27FC236}">
                <a16:creationId xmlns:a16="http://schemas.microsoft.com/office/drawing/2014/main" id="{75C8695B-5087-4618-A13D-183A67FDCDD0}"/>
              </a:ext>
            </a:extLst>
          </p:cNvPr>
          <p:cNvSpPr/>
          <p:nvPr userDrawn="1"/>
        </p:nvSpPr>
        <p:spPr>
          <a:xfrm rot="16774706">
            <a:off x="2089526" y="-2353889"/>
            <a:ext cx="8779811" cy="11673008"/>
          </a:xfrm>
          <a:custGeom>
            <a:avLst/>
            <a:gdLst>
              <a:gd name="connsiteX0" fmla="*/ 0 w 12192000"/>
              <a:gd name="connsiteY0" fmla="*/ 6858000 h 6858000"/>
              <a:gd name="connsiteX1" fmla="*/ 6096000 w 12192000"/>
              <a:gd name="connsiteY1" fmla="*/ 0 h 6858000"/>
              <a:gd name="connsiteX2" fmla="*/ 12192000 w 12192000"/>
              <a:gd name="connsiteY2" fmla="*/ 6858000 h 6858000"/>
              <a:gd name="connsiteX3" fmla="*/ 0 w 12192000"/>
              <a:gd name="connsiteY3" fmla="*/ 6858000 h 6858000"/>
              <a:gd name="connsiteX0" fmla="*/ 0 w 12153900"/>
              <a:gd name="connsiteY0" fmla="*/ 6858000 h 6858000"/>
              <a:gd name="connsiteX1" fmla="*/ 6096000 w 12153900"/>
              <a:gd name="connsiteY1" fmla="*/ 0 h 6858000"/>
              <a:gd name="connsiteX2" fmla="*/ 12153900 w 12153900"/>
              <a:gd name="connsiteY2" fmla="*/ 4191000 h 6858000"/>
              <a:gd name="connsiteX3" fmla="*/ 0 w 12153900"/>
              <a:gd name="connsiteY3" fmla="*/ 6858000 h 6858000"/>
              <a:gd name="connsiteX0" fmla="*/ 0 w 12153900"/>
              <a:gd name="connsiteY0" fmla="*/ 6858000 h 6858000"/>
              <a:gd name="connsiteX1" fmla="*/ 6096000 w 12153900"/>
              <a:gd name="connsiteY1" fmla="*/ 0 h 6858000"/>
              <a:gd name="connsiteX2" fmla="*/ 12153900 w 12153900"/>
              <a:gd name="connsiteY2" fmla="*/ 4823460 h 6858000"/>
              <a:gd name="connsiteX3" fmla="*/ 0 w 12153900"/>
              <a:gd name="connsiteY3" fmla="*/ 6858000 h 6858000"/>
              <a:gd name="connsiteX0" fmla="*/ 0 w 12153900"/>
              <a:gd name="connsiteY0" fmla="*/ 12913156 h 12913156"/>
              <a:gd name="connsiteX1" fmla="*/ 3374089 w 12153900"/>
              <a:gd name="connsiteY1" fmla="*/ 0 h 12913156"/>
              <a:gd name="connsiteX2" fmla="*/ 12153900 w 12153900"/>
              <a:gd name="connsiteY2" fmla="*/ 10878616 h 12913156"/>
              <a:gd name="connsiteX3" fmla="*/ 0 w 12153900"/>
              <a:gd name="connsiteY3" fmla="*/ 12913156 h 12913156"/>
              <a:gd name="connsiteX0" fmla="*/ 4020726 w 8779811"/>
              <a:gd name="connsiteY0" fmla="*/ 11673008 h 11673008"/>
              <a:gd name="connsiteX1" fmla="*/ 0 w 8779811"/>
              <a:gd name="connsiteY1" fmla="*/ 0 h 11673008"/>
              <a:gd name="connsiteX2" fmla="*/ 8779811 w 8779811"/>
              <a:gd name="connsiteY2" fmla="*/ 10878616 h 11673008"/>
              <a:gd name="connsiteX3" fmla="*/ 4020726 w 8779811"/>
              <a:gd name="connsiteY3" fmla="*/ 11673008 h 11673008"/>
            </a:gdLst>
            <a:ahLst/>
            <a:cxnLst>
              <a:cxn ang="0">
                <a:pos x="connsiteX0" y="connsiteY0"/>
              </a:cxn>
              <a:cxn ang="0">
                <a:pos x="connsiteX1" y="connsiteY1"/>
              </a:cxn>
              <a:cxn ang="0">
                <a:pos x="connsiteX2" y="connsiteY2"/>
              </a:cxn>
              <a:cxn ang="0">
                <a:pos x="connsiteX3" y="connsiteY3"/>
              </a:cxn>
            </a:cxnLst>
            <a:rect l="l" t="t" r="r" b="b"/>
            <a:pathLst>
              <a:path w="8779811" h="11673008">
                <a:moveTo>
                  <a:pt x="4020726" y="11673008"/>
                </a:moveTo>
                <a:lnTo>
                  <a:pt x="0" y="0"/>
                </a:lnTo>
                <a:lnTo>
                  <a:pt x="8779811" y="10878616"/>
                </a:lnTo>
                <a:lnTo>
                  <a:pt x="4020726" y="11673008"/>
                </a:lnTo>
                <a:close/>
              </a:path>
            </a:pathLst>
          </a:cu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Title 1">
            <a:extLst>
              <a:ext uri="{FF2B5EF4-FFF2-40B4-BE49-F238E27FC236}">
                <a16:creationId xmlns:a16="http://schemas.microsoft.com/office/drawing/2014/main" id="{076C60C5-8262-4A0B-9453-5F51F57D01A5}"/>
              </a:ext>
            </a:extLst>
          </p:cNvPr>
          <p:cNvSpPr>
            <a:spLocks noGrp="1"/>
          </p:cNvSpPr>
          <p:nvPr>
            <p:ph type="ctrTitle"/>
          </p:nvPr>
        </p:nvSpPr>
        <p:spPr>
          <a:xfrm>
            <a:off x="838200" y="0"/>
            <a:ext cx="10401300" cy="4061460"/>
          </a:xfrm>
        </p:spPr>
        <p:txBody>
          <a:bodyPr anchor="b">
            <a:normAutofit/>
          </a:bodyPr>
          <a:lstStyle>
            <a:lvl1pPr algn="ctr">
              <a:defRPr sz="7200">
                <a:solidFill>
                  <a:schemeClr val="bg1"/>
                </a:solidFill>
                <a:latin typeface="+mj-lt"/>
                <a:cs typeface="Calibri" panose="020F0502020204030204" pitchFamily="34" charset="0"/>
              </a:defRPr>
            </a:lvl1pPr>
          </a:lstStyle>
          <a:p>
            <a:r>
              <a:rPr lang="en-US" dirty="0"/>
              <a:t>Click to edit Master title style</a:t>
            </a:r>
            <a:endParaRPr lang="en-ZA" dirty="0"/>
          </a:p>
        </p:txBody>
      </p:sp>
    </p:spTree>
    <p:extLst>
      <p:ext uri="{BB962C8B-B14F-4D97-AF65-F5344CB8AC3E}">
        <p14:creationId xmlns:p14="http://schemas.microsoft.com/office/powerpoint/2010/main" val="327570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79097F-09B8-43D5-930C-CE95FEA3A2A6}"/>
              </a:ext>
            </a:extLst>
          </p:cNvPr>
          <p:cNvSpPr/>
          <p:nvPr userDrawn="1"/>
        </p:nvSpPr>
        <p:spPr>
          <a:xfrm>
            <a:off x="0" y="0"/>
            <a:ext cx="12192000" cy="6858000"/>
          </a:xfrm>
          <a:prstGeom prst="rect">
            <a:avLst/>
          </a:prstGeom>
          <a:solidFill>
            <a:schemeClr val="tx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4000" dirty="0"/>
          </a:p>
        </p:txBody>
      </p:sp>
      <p:sp>
        <p:nvSpPr>
          <p:cNvPr id="3" name="Date Placeholder 2">
            <a:extLst>
              <a:ext uri="{FF2B5EF4-FFF2-40B4-BE49-F238E27FC236}">
                <a16:creationId xmlns:a16="http://schemas.microsoft.com/office/drawing/2014/main" id="{B4E25E5D-F2E4-40E2-BC91-63098BF35E51}"/>
              </a:ext>
            </a:extLst>
          </p:cNvPr>
          <p:cNvSpPr>
            <a:spLocks noGrp="1"/>
          </p:cNvSpPr>
          <p:nvPr>
            <p:ph type="dt" sz="half" idx="10"/>
          </p:nvPr>
        </p:nvSpPr>
        <p:spPr/>
        <p:txBody>
          <a:bodyPr/>
          <a:lstStyle/>
          <a:p>
            <a:fld id="{941514FE-AA3B-4601-96D9-72CC25E010E8}" type="datetimeFigureOut">
              <a:rPr lang="en-ZA" smtClean="0"/>
              <a:t>2022/09/04</a:t>
            </a:fld>
            <a:endParaRPr lang="en-ZA" dirty="0"/>
          </a:p>
        </p:txBody>
      </p:sp>
      <p:sp>
        <p:nvSpPr>
          <p:cNvPr id="4" name="Footer Placeholder 3">
            <a:extLst>
              <a:ext uri="{FF2B5EF4-FFF2-40B4-BE49-F238E27FC236}">
                <a16:creationId xmlns:a16="http://schemas.microsoft.com/office/drawing/2014/main" id="{7D7685A8-2535-4AD6-8B1A-44340EBCAF95}"/>
              </a:ext>
            </a:extLst>
          </p:cNvPr>
          <p:cNvSpPr>
            <a:spLocks noGrp="1"/>
          </p:cNvSpPr>
          <p:nvPr>
            <p:ph type="ftr" sz="quarter" idx="11"/>
          </p:nvPr>
        </p:nvSpPr>
        <p:spPr/>
        <p:txBody>
          <a:bodyPr/>
          <a:lstStyle/>
          <a:p>
            <a:endParaRPr lang="en-ZA" dirty="0"/>
          </a:p>
        </p:txBody>
      </p:sp>
      <p:sp>
        <p:nvSpPr>
          <p:cNvPr id="5" name="Slide Number Placeholder 4">
            <a:extLst>
              <a:ext uri="{FF2B5EF4-FFF2-40B4-BE49-F238E27FC236}">
                <a16:creationId xmlns:a16="http://schemas.microsoft.com/office/drawing/2014/main" id="{6CC02EF9-D8AB-47B6-9D02-62582E80B55B}"/>
              </a:ext>
            </a:extLst>
          </p:cNvPr>
          <p:cNvSpPr>
            <a:spLocks noGrp="1"/>
          </p:cNvSpPr>
          <p:nvPr>
            <p:ph type="sldNum" sz="quarter" idx="12"/>
          </p:nvPr>
        </p:nvSpPr>
        <p:spPr/>
        <p:txBody>
          <a:bodyPr/>
          <a:lstStyle/>
          <a:p>
            <a:fld id="{34BA387D-36A1-40C6-A103-DA2515E613F0}" type="slidenum">
              <a:rPr lang="en-ZA" smtClean="0"/>
              <a:t>‹#›</a:t>
            </a:fld>
            <a:endParaRPr lang="en-ZA" dirty="0"/>
          </a:p>
        </p:txBody>
      </p:sp>
      <p:pic>
        <p:nvPicPr>
          <p:cNvPr id="10" name="Picture 9">
            <a:extLst>
              <a:ext uri="{FF2B5EF4-FFF2-40B4-BE49-F238E27FC236}">
                <a16:creationId xmlns:a16="http://schemas.microsoft.com/office/drawing/2014/main" id="{55E2016A-7400-4D28-91A0-C44DC64D6A97}"/>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4167" b="95521" l="10000" r="90000">
                        <a14:foregroundMark x1="51667" y1="10000" x2="52292" y2="4167"/>
                        <a14:foregroundMark x1="47292" y1="8125" x2="46771" y2="4792"/>
                        <a14:foregroundMark x1="51667" y1="80417" x2="51667" y2="95521"/>
                      </a14:backgroundRemoval>
                    </a14:imgEffect>
                  </a14:imgLayer>
                </a14:imgProps>
              </a:ext>
            </a:extLst>
          </a:blip>
          <a:stretch>
            <a:fillRect/>
          </a:stretch>
        </p:blipFill>
        <p:spPr>
          <a:xfrm>
            <a:off x="150918" y="947102"/>
            <a:ext cx="4695402" cy="4695402"/>
          </a:xfrm>
          <a:prstGeom prst="rect">
            <a:avLst/>
          </a:prstGeom>
        </p:spPr>
      </p:pic>
      <p:sp>
        <p:nvSpPr>
          <p:cNvPr id="11" name="Rectangle 10">
            <a:extLst>
              <a:ext uri="{FF2B5EF4-FFF2-40B4-BE49-F238E27FC236}">
                <a16:creationId xmlns:a16="http://schemas.microsoft.com/office/drawing/2014/main" id="{9E8105CD-AAB8-4D7B-ACD5-B43C8BCB05D1}"/>
              </a:ext>
            </a:extLst>
          </p:cNvPr>
          <p:cNvSpPr/>
          <p:nvPr userDrawn="1"/>
        </p:nvSpPr>
        <p:spPr>
          <a:xfrm>
            <a:off x="0" y="47942"/>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4000" dirty="0"/>
          </a:p>
        </p:txBody>
      </p:sp>
      <p:sp>
        <p:nvSpPr>
          <p:cNvPr id="8" name="Title 1">
            <a:extLst>
              <a:ext uri="{FF2B5EF4-FFF2-40B4-BE49-F238E27FC236}">
                <a16:creationId xmlns:a16="http://schemas.microsoft.com/office/drawing/2014/main" id="{076C60C5-8262-4A0B-9453-5F51F57D01A5}"/>
              </a:ext>
            </a:extLst>
          </p:cNvPr>
          <p:cNvSpPr>
            <a:spLocks noGrp="1"/>
          </p:cNvSpPr>
          <p:nvPr>
            <p:ph type="ctrTitle"/>
          </p:nvPr>
        </p:nvSpPr>
        <p:spPr>
          <a:xfrm>
            <a:off x="4846320" y="0"/>
            <a:ext cx="6393180" cy="4061460"/>
          </a:xfrm>
        </p:spPr>
        <p:txBody>
          <a:bodyPr anchor="b">
            <a:normAutofit/>
          </a:bodyPr>
          <a:lstStyle>
            <a:lvl1pPr algn="ctr">
              <a:defRPr sz="7200">
                <a:solidFill>
                  <a:schemeClr val="bg1"/>
                </a:solidFill>
                <a:latin typeface="+mj-lt"/>
                <a:cs typeface="Calibri" panose="020F0502020204030204" pitchFamily="34" charset="0"/>
              </a:defRPr>
            </a:lvl1pPr>
          </a:lstStyle>
          <a:p>
            <a:r>
              <a:rPr lang="en-US" dirty="0"/>
              <a:t>Click to edit Master title style</a:t>
            </a:r>
            <a:endParaRPr lang="en-ZA" dirty="0"/>
          </a:p>
        </p:txBody>
      </p:sp>
    </p:spTree>
    <p:extLst>
      <p:ext uri="{BB962C8B-B14F-4D97-AF65-F5344CB8AC3E}">
        <p14:creationId xmlns:p14="http://schemas.microsoft.com/office/powerpoint/2010/main" val="416424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79097F-09B8-43D5-930C-CE95FEA3A2A6}"/>
              </a:ext>
            </a:extLst>
          </p:cNvPr>
          <p:cNvSpPr/>
          <p:nvPr userDrawn="1"/>
        </p:nvSpPr>
        <p:spPr>
          <a:xfrm>
            <a:off x="0" y="-29846"/>
            <a:ext cx="12283440" cy="68878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4000" dirty="0"/>
          </a:p>
        </p:txBody>
      </p:sp>
      <p:sp>
        <p:nvSpPr>
          <p:cNvPr id="3" name="Date Placeholder 2">
            <a:extLst>
              <a:ext uri="{FF2B5EF4-FFF2-40B4-BE49-F238E27FC236}">
                <a16:creationId xmlns:a16="http://schemas.microsoft.com/office/drawing/2014/main" id="{B4E25E5D-F2E4-40E2-BC91-63098BF35E51}"/>
              </a:ext>
            </a:extLst>
          </p:cNvPr>
          <p:cNvSpPr>
            <a:spLocks noGrp="1"/>
          </p:cNvSpPr>
          <p:nvPr>
            <p:ph type="dt" sz="half" idx="10"/>
          </p:nvPr>
        </p:nvSpPr>
        <p:spPr/>
        <p:txBody>
          <a:bodyPr/>
          <a:lstStyle/>
          <a:p>
            <a:fld id="{941514FE-AA3B-4601-96D9-72CC25E010E8}" type="datetimeFigureOut">
              <a:rPr lang="en-ZA" smtClean="0"/>
              <a:t>2022/09/04</a:t>
            </a:fld>
            <a:endParaRPr lang="en-ZA" dirty="0"/>
          </a:p>
        </p:txBody>
      </p:sp>
      <p:sp>
        <p:nvSpPr>
          <p:cNvPr id="4" name="Footer Placeholder 3">
            <a:extLst>
              <a:ext uri="{FF2B5EF4-FFF2-40B4-BE49-F238E27FC236}">
                <a16:creationId xmlns:a16="http://schemas.microsoft.com/office/drawing/2014/main" id="{7D7685A8-2535-4AD6-8B1A-44340EBCAF95}"/>
              </a:ext>
            </a:extLst>
          </p:cNvPr>
          <p:cNvSpPr>
            <a:spLocks noGrp="1"/>
          </p:cNvSpPr>
          <p:nvPr>
            <p:ph type="ftr" sz="quarter" idx="11"/>
          </p:nvPr>
        </p:nvSpPr>
        <p:spPr/>
        <p:txBody>
          <a:bodyPr/>
          <a:lstStyle/>
          <a:p>
            <a:endParaRPr lang="en-ZA" dirty="0"/>
          </a:p>
        </p:txBody>
      </p:sp>
      <p:sp>
        <p:nvSpPr>
          <p:cNvPr id="5" name="Slide Number Placeholder 4">
            <a:extLst>
              <a:ext uri="{FF2B5EF4-FFF2-40B4-BE49-F238E27FC236}">
                <a16:creationId xmlns:a16="http://schemas.microsoft.com/office/drawing/2014/main" id="{6CC02EF9-D8AB-47B6-9D02-62582E80B55B}"/>
              </a:ext>
            </a:extLst>
          </p:cNvPr>
          <p:cNvSpPr>
            <a:spLocks noGrp="1"/>
          </p:cNvSpPr>
          <p:nvPr>
            <p:ph type="sldNum" sz="quarter" idx="12"/>
          </p:nvPr>
        </p:nvSpPr>
        <p:spPr/>
        <p:txBody>
          <a:bodyPr/>
          <a:lstStyle/>
          <a:p>
            <a:fld id="{34BA387D-36A1-40C6-A103-DA2515E613F0}" type="slidenum">
              <a:rPr lang="en-ZA" smtClean="0"/>
              <a:t>‹#›</a:t>
            </a:fld>
            <a:endParaRPr lang="en-ZA" dirty="0"/>
          </a:p>
        </p:txBody>
      </p:sp>
      <p:sp>
        <p:nvSpPr>
          <p:cNvPr id="8" name="Title 1">
            <a:extLst>
              <a:ext uri="{FF2B5EF4-FFF2-40B4-BE49-F238E27FC236}">
                <a16:creationId xmlns:a16="http://schemas.microsoft.com/office/drawing/2014/main" id="{076C60C5-8262-4A0B-9453-5F51F57D01A5}"/>
              </a:ext>
            </a:extLst>
          </p:cNvPr>
          <p:cNvSpPr>
            <a:spLocks noGrp="1"/>
          </p:cNvSpPr>
          <p:nvPr>
            <p:ph type="ctrTitle"/>
          </p:nvPr>
        </p:nvSpPr>
        <p:spPr>
          <a:xfrm>
            <a:off x="838200" y="0"/>
            <a:ext cx="10401300" cy="45719"/>
          </a:xfrm>
        </p:spPr>
        <p:txBody>
          <a:bodyPr anchor="b">
            <a:normAutofit/>
          </a:bodyPr>
          <a:lstStyle>
            <a:lvl1pPr algn="ctr">
              <a:defRPr sz="7200">
                <a:solidFill>
                  <a:schemeClr val="bg1"/>
                </a:solidFill>
                <a:latin typeface="+mj-lt"/>
                <a:cs typeface="Calibri" panose="020F0502020204030204" pitchFamily="34" charset="0"/>
              </a:defRPr>
            </a:lvl1pPr>
          </a:lstStyle>
          <a:p>
            <a:r>
              <a:rPr lang="en-US" dirty="0"/>
              <a:t>Click to edit Master title style</a:t>
            </a:r>
            <a:endParaRPr lang="en-ZA" dirty="0"/>
          </a:p>
        </p:txBody>
      </p:sp>
      <p:sp>
        <p:nvSpPr>
          <p:cNvPr id="2" name="Partial Circle 1">
            <a:extLst>
              <a:ext uri="{FF2B5EF4-FFF2-40B4-BE49-F238E27FC236}">
                <a16:creationId xmlns:a16="http://schemas.microsoft.com/office/drawing/2014/main" id="{EC323D48-A4FC-464D-9364-8D6A7865674F}"/>
              </a:ext>
            </a:extLst>
          </p:cNvPr>
          <p:cNvSpPr/>
          <p:nvPr userDrawn="1"/>
        </p:nvSpPr>
        <p:spPr>
          <a:xfrm>
            <a:off x="2954631" y="3505401"/>
            <a:ext cx="6465618" cy="6645508"/>
          </a:xfrm>
          <a:prstGeom prst="pie">
            <a:avLst>
              <a:gd name="adj1" fmla="val 10804706"/>
              <a:gd name="adj2" fmla="val 13113285"/>
            </a:avLst>
          </a:prstGeom>
          <a:gradFill flip="none" rotWithShape="1">
            <a:gsLst>
              <a:gs pos="5000">
                <a:schemeClr val="accent4"/>
              </a:gs>
              <a:gs pos="54000">
                <a:schemeClr val="accent5"/>
              </a:gs>
              <a:gs pos="100000">
                <a:schemeClr val="accent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solidFill>
            </a:endParaRPr>
          </a:p>
        </p:txBody>
      </p:sp>
      <p:cxnSp>
        <p:nvCxnSpPr>
          <p:cNvPr id="11" name="Straight Connector 10">
            <a:extLst>
              <a:ext uri="{FF2B5EF4-FFF2-40B4-BE49-F238E27FC236}">
                <a16:creationId xmlns:a16="http://schemas.microsoft.com/office/drawing/2014/main" id="{B2E89BB9-CE28-42BD-9E87-04634E59BCCD}"/>
              </a:ext>
            </a:extLst>
          </p:cNvPr>
          <p:cNvCxnSpPr>
            <a:cxnSpLocks/>
          </p:cNvCxnSpPr>
          <p:nvPr userDrawn="1"/>
        </p:nvCxnSpPr>
        <p:spPr>
          <a:xfrm>
            <a:off x="0" y="1935480"/>
            <a:ext cx="6258560" cy="492252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31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834" y="1053000"/>
            <a:ext cx="11277433" cy="4752000"/>
          </a:xfrm>
        </p:spPr>
        <p:txBody>
          <a:bodyPr/>
          <a:lstStyle>
            <a:lvl1pPr algn="l">
              <a:lnSpc>
                <a:spcPct val="100000"/>
              </a:lnSpc>
              <a:defRPr sz="1600">
                <a:latin typeface="Arial" panose="020B0604020202020204" pitchFamily="34" charset="0"/>
                <a:cs typeface="Arial" panose="020B0604020202020204" pitchFamily="34" charset="0"/>
              </a:defRPr>
            </a:lvl1pPr>
            <a:lvl2pPr algn="l">
              <a:lnSpc>
                <a:spcPct val="100000"/>
              </a:lnSpc>
              <a:defRPr sz="1600">
                <a:latin typeface="Arial" panose="020B0604020202020204" pitchFamily="34" charset="0"/>
                <a:cs typeface="Arial" panose="020B0604020202020204" pitchFamily="34" charset="0"/>
              </a:defRPr>
            </a:lvl2pPr>
            <a:lvl3pPr algn="l">
              <a:lnSpc>
                <a:spcPct val="100000"/>
              </a:lnSpc>
              <a:defRPr sz="1600">
                <a:latin typeface="Arial" panose="020B0604020202020204" pitchFamily="34" charset="0"/>
                <a:cs typeface="Arial" panose="020B0604020202020204" pitchFamily="34" charset="0"/>
              </a:defRPr>
            </a:lvl3pPr>
            <a:lvl4pPr algn="l">
              <a:lnSpc>
                <a:spcPct val="100000"/>
              </a:lnSpc>
              <a:defRPr sz="1600">
                <a:latin typeface="Arial" panose="020B0604020202020204" pitchFamily="34" charset="0"/>
                <a:cs typeface="Arial" panose="020B0604020202020204" pitchFamily="34" charset="0"/>
              </a:defRPr>
            </a:lvl4pPr>
            <a:lvl5pPr algn="l">
              <a:lnSpc>
                <a:spcPct val="100000"/>
              </a:lnSpc>
              <a:defRPr sz="1600">
                <a:latin typeface="Arial" panose="020B0604020202020204" pitchFamily="34" charset="0"/>
                <a:cs typeface="Arial" panose="020B0604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7" name="Title 1"/>
          <p:cNvSpPr>
            <a:spLocks noGrp="1"/>
          </p:cNvSpPr>
          <p:nvPr>
            <p:ph type="title" hasCustomPrompt="1"/>
          </p:nvPr>
        </p:nvSpPr>
        <p:spPr>
          <a:xfrm>
            <a:off x="338835" y="1"/>
            <a:ext cx="8970308" cy="629265"/>
          </a:xfrm>
        </p:spPr>
        <p:txBody>
          <a:bodyPr anchor="b"/>
          <a:lstStyle>
            <a:lvl1pPr>
              <a:defRPr sz="2200" baseline="0">
                <a:latin typeface="Arial" panose="020B0604020202020204" pitchFamily="34" charset="0"/>
                <a:cs typeface="Arial" panose="020B0604020202020204" pitchFamily="34" charset="0"/>
              </a:defRPr>
            </a:lvl1pPr>
          </a:lstStyle>
          <a:p>
            <a:r>
              <a:rPr lang="en-US" noProof="0" dirty="0"/>
              <a:t>Click to edit – </a:t>
            </a:r>
            <a:endParaRPr lang="en-GB" dirty="0"/>
          </a:p>
        </p:txBody>
      </p:sp>
      <p:pic>
        <p:nvPicPr>
          <p:cNvPr id="10" name="Picture 9" descr="A picture containing object&#10;&#10;Description automatically generated">
            <a:extLst>
              <a:ext uri="{FF2B5EF4-FFF2-40B4-BE49-F238E27FC236}">
                <a16:creationId xmlns:a16="http://schemas.microsoft.com/office/drawing/2014/main" id="{2E32B220-4323-4E7B-8727-654661D894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6613" y="1"/>
            <a:ext cx="1665386" cy="637405"/>
          </a:xfrm>
          <a:prstGeom prst="rect">
            <a:avLst/>
          </a:prstGeom>
        </p:spPr>
      </p:pic>
    </p:spTree>
    <p:extLst>
      <p:ext uri="{BB962C8B-B14F-4D97-AF65-F5344CB8AC3E}">
        <p14:creationId xmlns:p14="http://schemas.microsoft.com/office/powerpoint/2010/main" val="1835140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Rectangle 3"/>
          <p:cNvSpPr/>
          <p:nvPr userDrawn="1"/>
        </p:nvSpPr>
        <p:spPr>
          <a:xfrm>
            <a:off x="0" y="6165304"/>
            <a:ext cx="12192000"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2" name="Title 1"/>
          <p:cNvSpPr>
            <a:spLocks noGrp="1"/>
          </p:cNvSpPr>
          <p:nvPr>
            <p:ph type="ctrTitle"/>
          </p:nvPr>
        </p:nvSpPr>
        <p:spPr>
          <a:xfrm>
            <a:off x="914400" y="2130429"/>
            <a:ext cx="103632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Tree>
    <p:extLst>
      <p:ext uri="{BB962C8B-B14F-4D97-AF65-F5344CB8AC3E}">
        <p14:creationId xmlns:p14="http://schemas.microsoft.com/office/powerpoint/2010/main" val="100720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ags" Target="../tags/tag1.xml"/><Relationship Id="rId5" Type="http://schemas.openxmlformats.org/officeDocument/2006/relationships/vmlDrawing" Target="../drawings/vmlDrawing1.vml"/><Relationship Id="rId10" Type="http://schemas.openxmlformats.org/officeDocument/2006/relationships/image" Target="../media/image5.png"/><Relationship Id="rId4" Type="http://schemas.openxmlformats.org/officeDocument/2006/relationships/theme" Target="../theme/theme2.xml"/><Relationship Id="rId9"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ags" Target="../tags/tag2.xml"/><Relationship Id="rId5" Type="http://schemas.openxmlformats.org/officeDocument/2006/relationships/vmlDrawing" Target="../drawings/vmlDrawing2.vml"/><Relationship Id="rId10" Type="http://schemas.openxmlformats.org/officeDocument/2006/relationships/image" Target="../media/image5.png"/><Relationship Id="rId4" Type="http://schemas.openxmlformats.org/officeDocument/2006/relationships/theme" Target="../theme/theme3.xml"/><Relationship Id="rId9"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17.xml"/><Relationship Id="rId7" Type="http://schemas.openxmlformats.org/officeDocument/2006/relationships/oleObject" Target="../embeddings/oleObject1.bin"/><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ags" Target="../tags/tag3.xml"/><Relationship Id="rId5" Type="http://schemas.openxmlformats.org/officeDocument/2006/relationships/vmlDrawing" Target="../drawings/vmlDrawing3.v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0.xml"/><Relationship Id="rId7"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ADCB9F-86D6-437B-BF64-0BA57479754B}"/>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C6611FBC-E68E-4DF7-A846-B7CE6E0E52E7}"/>
              </a:ext>
            </a:extLst>
          </p:cNvPr>
          <p:cNvSpPr>
            <a:spLocks noGrp="1"/>
          </p:cNvSpPr>
          <p:nvPr>
            <p:ph type="body" idx="1"/>
          </p:nvPr>
        </p:nvSpPr>
        <p:spPr>
          <a:xfrm>
            <a:off x="838200" y="1690688"/>
            <a:ext cx="10515600" cy="44862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a:extLst>
              <a:ext uri="{FF2B5EF4-FFF2-40B4-BE49-F238E27FC236}">
                <a16:creationId xmlns:a16="http://schemas.microsoft.com/office/drawing/2014/main" id="{9CF08C86-EE8F-4392-9479-7F44B076B9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1514FE-AA3B-4601-96D9-72CC25E010E8}" type="datetimeFigureOut">
              <a:rPr lang="en-ZA" smtClean="0"/>
              <a:t>2022/09/04</a:t>
            </a:fld>
            <a:endParaRPr lang="en-ZA" dirty="0"/>
          </a:p>
        </p:txBody>
      </p:sp>
      <p:sp>
        <p:nvSpPr>
          <p:cNvPr id="5" name="Footer Placeholder 4">
            <a:extLst>
              <a:ext uri="{FF2B5EF4-FFF2-40B4-BE49-F238E27FC236}">
                <a16:creationId xmlns:a16="http://schemas.microsoft.com/office/drawing/2014/main" id="{76A4F20C-B4E4-4BA1-A268-A23E5974CA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dirty="0"/>
          </a:p>
        </p:txBody>
      </p:sp>
      <p:sp>
        <p:nvSpPr>
          <p:cNvPr id="6" name="Slide Number Placeholder 5">
            <a:extLst>
              <a:ext uri="{FF2B5EF4-FFF2-40B4-BE49-F238E27FC236}">
                <a16:creationId xmlns:a16="http://schemas.microsoft.com/office/drawing/2014/main" id="{FEBEB5DF-1E46-4121-8B76-C9FBE7D2E4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A387D-36A1-40C6-A103-DA2515E613F0}" type="slidenum">
              <a:rPr lang="en-ZA" smtClean="0"/>
              <a:t>‹#›</a:t>
            </a:fld>
            <a:endParaRPr lang="en-ZA" dirty="0"/>
          </a:p>
        </p:txBody>
      </p:sp>
    </p:spTree>
    <p:extLst>
      <p:ext uri="{BB962C8B-B14F-4D97-AF65-F5344CB8AC3E}">
        <p14:creationId xmlns:p14="http://schemas.microsoft.com/office/powerpoint/2010/main" val="2298234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3" r:id="rId4"/>
    <p:sldLayoutId id="2147483661" r:id="rId5"/>
    <p:sldLayoutId id="2147483665" r:id="rId6"/>
    <p:sldLayoutId id="2147483664" r:id="rId7"/>
    <p:sldLayoutId id="214748368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57AEE1-8C12-4795-A671-714078753AFB}"/>
              </a:ext>
            </a:extLst>
          </p:cNvPr>
          <p:cNvPicPr>
            <a:picLocks noChangeAspect="1"/>
          </p:cNvPicPr>
          <p:nvPr userDrawn="1"/>
        </p:nvPicPr>
        <p:blipFill>
          <a:blip r:embed="rId7"/>
          <a:stretch>
            <a:fillRect/>
          </a:stretch>
        </p:blipFill>
        <p:spPr>
          <a:xfrm>
            <a:off x="-2506" y="6522692"/>
            <a:ext cx="12193057" cy="335309"/>
          </a:xfrm>
          <a:prstGeom prst="rect">
            <a:avLst/>
          </a:prstGeom>
        </p:spPr>
      </p:pic>
      <p:graphicFrame>
        <p:nvGraphicFramePr>
          <p:cNvPr id="5" name="Object 4" hidden="1"/>
          <p:cNvGraphicFramePr>
            <a:graphicFrameLocks noChangeAspect="1"/>
          </p:cNvGraphicFramePr>
          <p:nvPr userDrawn="1">
            <p:custDataLst>
              <p:tags r:id="rId6"/>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1027" name="think-cell Folie" r:id="rId8" imgW="360" imgH="360" progId="">
                  <p:embed/>
                </p:oleObj>
              </mc:Choice>
              <mc:Fallback>
                <p:oleObj name="think-cell Folie" r:id="rId8" imgW="360" imgH="360" progId="">
                  <p:embed/>
                  <p:pic>
                    <p:nvPicPr>
                      <p:cNvPr id="5" name="Object 4"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5" y="1589"/>
                        <a:ext cx="1953"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574430" y="3176"/>
            <a:ext cx="8792998" cy="720108"/>
          </a:xfrm>
          <a:prstGeom prst="rect">
            <a:avLst/>
          </a:prstGeom>
        </p:spPr>
        <p:txBody>
          <a:bodyPr vert="horz" wrap="square" lIns="91440" tIns="45720" rIns="91440" bIns="45720" rtlCol="0" anchor="b">
            <a:noAutofit/>
          </a:bodyPr>
          <a:lstStyle/>
          <a:p>
            <a:r>
              <a:rPr lang="en-US" noProof="0" dirty="0"/>
              <a:t>Click to edit – </a:t>
            </a:r>
            <a:endParaRPr lang="en-GB" noProof="0" dirty="0"/>
          </a:p>
        </p:txBody>
      </p:sp>
      <p:sp>
        <p:nvSpPr>
          <p:cNvPr id="3" name="Text Placeholder 2"/>
          <p:cNvSpPr>
            <a:spLocks noGrp="1"/>
          </p:cNvSpPr>
          <p:nvPr>
            <p:ph type="body" idx="1"/>
          </p:nvPr>
        </p:nvSpPr>
        <p:spPr>
          <a:xfrm>
            <a:off x="574430" y="1306514"/>
            <a:ext cx="11039186" cy="4750487"/>
          </a:xfrm>
          <a:prstGeom prst="rect">
            <a:avLst/>
          </a:prstGeom>
        </p:spPr>
        <p:txBody>
          <a:bodyPr vert="horz" lIns="91440" tIns="45720" rIns="91440" bIns="4572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Box 7"/>
          <p:cNvSpPr txBox="1"/>
          <p:nvPr userDrawn="1"/>
        </p:nvSpPr>
        <p:spPr>
          <a:xfrm>
            <a:off x="11639453" y="6488255"/>
            <a:ext cx="552548" cy="365125"/>
          </a:xfrm>
          <a:prstGeom prst="rect">
            <a:avLst/>
          </a:prstGeom>
          <a:noFill/>
        </p:spPr>
        <p:txBody>
          <a:bodyPr wrap="square" lIns="36000" tIns="36000" rIns="36000" bIns="36000" rtlCol="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C5D3F-B2A0-4982-85D2-88260C671507}" type="slidenum">
              <a:rPr kumimoji="0" lang="en-GB" sz="11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Trebuchet M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Trebuchet MS"/>
            </a:endParaRPr>
          </a:p>
        </p:txBody>
      </p:sp>
      <p:pic>
        <p:nvPicPr>
          <p:cNvPr id="7" name="Picture 6">
            <a:extLst>
              <a:ext uri="{FF2B5EF4-FFF2-40B4-BE49-F238E27FC236}">
                <a16:creationId xmlns:a16="http://schemas.microsoft.com/office/drawing/2014/main" id="{5C36BE64-1707-42BB-8A44-118B54A7AC1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5348" y="6563656"/>
            <a:ext cx="1368257" cy="263538"/>
          </a:xfrm>
          <a:prstGeom prst="rect">
            <a:avLst/>
          </a:prstGeom>
        </p:spPr>
      </p:pic>
    </p:spTree>
    <p:extLst>
      <p:ext uri="{BB962C8B-B14F-4D97-AF65-F5344CB8AC3E}">
        <p14:creationId xmlns:p14="http://schemas.microsoft.com/office/powerpoint/2010/main" val="41942229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457200" rtl="0" eaLnBrk="1" latinLnBrk="0" hangingPunct="1">
        <a:spcBef>
          <a:spcPct val="0"/>
        </a:spcBef>
        <a:buNone/>
        <a:defRPr sz="2200" b="0" kern="1200" baseline="0">
          <a:solidFill>
            <a:srgbClr val="0070C0"/>
          </a:solidFill>
          <a:latin typeface="Arial" panose="020B0604020202020204" pitchFamily="34" charset="0"/>
          <a:ea typeface="+mj-ea"/>
          <a:cs typeface="Arial" panose="020B0604020202020204" pitchFamily="34" charset="0"/>
        </a:defRPr>
      </a:lvl1pPr>
    </p:titleStyle>
    <p:bodyStyle>
      <a:lvl1pPr marL="180975" indent="-180975" algn="l" defTabSz="457200" rtl="0" eaLnBrk="1" latinLnBrk="0" hangingPunct="1">
        <a:spcBef>
          <a:spcPct val="20000"/>
        </a:spcBef>
        <a:buFont typeface="Wingdings" charset="2"/>
        <a:buChar char="§"/>
        <a:defRPr sz="1200" kern="1200" baseline="0">
          <a:solidFill>
            <a:schemeClr val="tx1"/>
          </a:solidFill>
          <a:latin typeface="Arial" panose="020B0604020202020204" pitchFamily="34" charset="0"/>
          <a:ea typeface="+mn-ea"/>
          <a:cs typeface="Arial" panose="020B0604020202020204" pitchFamily="34" charset="0"/>
        </a:defRPr>
      </a:lvl1pPr>
      <a:lvl2pPr marL="447675" indent="-180975" algn="l" defTabSz="457200" rtl="0" eaLnBrk="1" latinLnBrk="0" hangingPunct="1">
        <a:spcBef>
          <a:spcPct val="20000"/>
        </a:spcBef>
        <a:buFont typeface="Arial"/>
        <a:buChar char="–"/>
        <a:defRPr sz="1200" kern="1200">
          <a:solidFill>
            <a:schemeClr val="tx1"/>
          </a:solidFill>
          <a:latin typeface="Arial" panose="020B0604020202020204" pitchFamily="34" charset="0"/>
          <a:ea typeface="+mn-ea"/>
          <a:cs typeface="Arial" panose="020B0604020202020204" pitchFamily="34" charset="0"/>
        </a:defRPr>
      </a:lvl2pPr>
      <a:lvl3pPr marL="714375" indent="-180975" algn="l" defTabSz="457200" rtl="0" eaLnBrk="1" latinLnBrk="0" hangingPunct="1">
        <a:spcBef>
          <a:spcPct val="20000"/>
        </a:spcBef>
        <a:buFont typeface="Lucida Grande"/>
        <a:buChar char="»"/>
        <a:defRPr sz="1200" kern="1200">
          <a:solidFill>
            <a:schemeClr val="tx1"/>
          </a:solidFill>
          <a:latin typeface="Arial" panose="020B0604020202020204" pitchFamily="34" charset="0"/>
          <a:ea typeface="+mn-ea"/>
          <a:cs typeface="Arial" panose="020B0604020202020204" pitchFamily="34" charset="0"/>
        </a:defRPr>
      </a:lvl3pPr>
      <a:lvl4pPr marL="981075" indent="-169863" algn="l" defTabSz="457200" rtl="0" eaLnBrk="1" latinLnBrk="0" hangingPunct="1">
        <a:spcBef>
          <a:spcPct val="20000"/>
        </a:spcBef>
        <a:buFont typeface="Arial"/>
        <a:buChar char="–"/>
        <a:defRPr sz="1200" kern="1200">
          <a:solidFill>
            <a:schemeClr val="tx1"/>
          </a:solidFill>
          <a:latin typeface="Arial" panose="020B0604020202020204" pitchFamily="34" charset="0"/>
          <a:ea typeface="+mn-ea"/>
          <a:cs typeface="Arial" panose="020B0604020202020204" pitchFamily="34" charset="0"/>
        </a:defRPr>
      </a:lvl4pPr>
      <a:lvl5pPr marL="1258888" indent="-180975" algn="l" defTabSz="457200" rtl="0" eaLnBrk="1" latinLnBrk="0" hangingPunct="1">
        <a:spcBef>
          <a:spcPct val="20000"/>
        </a:spcBef>
        <a:buFont typeface="Arial"/>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F26B43"/>
          </p15:clr>
        </p15:guide>
        <p15:guide id="2" pos="5952">
          <p15:clr>
            <a:srgbClr val="F26B43"/>
          </p15:clr>
        </p15:guide>
        <p15:guide id="3" pos="360">
          <p15:clr>
            <a:srgbClr val="F26B43"/>
          </p15:clr>
        </p15:guide>
        <p15:guide id="4" pos="5880">
          <p15:clr>
            <a:srgbClr val="F26B43"/>
          </p15:clr>
        </p15:guide>
        <p15:guide id="5" pos="3096">
          <p15:clr>
            <a:srgbClr val="F26B43"/>
          </p15:clr>
        </p15:guide>
        <p15:guide id="6" pos="3144">
          <p15:clr>
            <a:srgbClr val="F26B43"/>
          </p15:clr>
        </p15:guide>
        <p15:guide id="7" orient="horz" pos="816">
          <p15:clr>
            <a:srgbClr val="F26B43"/>
          </p15:clr>
        </p15:guide>
        <p15:guide id="8" orient="horz" pos="3816">
          <p15:clr>
            <a:srgbClr val="F26B43"/>
          </p15:clr>
        </p15:guide>
        <p15:guide id="9" orient="horz" pos="232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57AEE1-8C12-4795-A671-714078753AFB}"/>
              </a:ext>
            </a:extLst>
          </p:cNvPr>
          <p:cNvPicPr>
            <a:picLocks noChangeAspect="1"/>
          </p:cNvPicPr>
          <p:nvPr userDrawn="1"/>
        </p:nvPicPr>
        <p:blipFill>
          <a:blip r:embed="rId7"/>
          <a:stretch>
            <a:fillRect/>
          </a:stretch>
        </p:blipFill>
        <p:spPr>
          <a:xfrm>
            <a:off x="-2506" y="6522692"/>
            <a:ext cx="12193057" cy="335309"/>
          </a:xfrm>
          <a:prstGeom prst="rect">
            <a:avLst/>
          </a:prstGeom>
        </p:spPr>
      </p:pic>
      <p:graphicFrame>
        <p:nvGraphicFramePr>
          <p:cNvPr id="5" name="Object 4" hidden="1"/>
          <p:cNvGraphicFramePr>
            <a:graphicFrameLocks noChangeAspect="1"/>
          </p:cNvGraphicFramePr>
          <p:nvPr userDrawn="1">
            <p:custDataLst>
              <p:tags r:id="rId6"/>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2051" name="think-cell Folie" r:id="rId8" imgW="360" imgH="360" progId="">
                  <p:embed/>
                </p:oleObj>
              </mc:Choice>
              <mc:Fallback>
                <p:oleObj name="think-cell Folie" r:id="rId8" imgW="360" imgH="360" progId="">
                  <p:embed/>
                  <p:pic>
                    <p:nvPicPr>
                      <p:cNvPr id="5" name="Object 4"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5" y="1589"/>
                        <a:ext cx="1953"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574430" y="3176"/>
            <a:ext cx="8792998" cy="720108"/>
          </a:xfrm>
          <a:prstGeom prst="rect">
            <a:avLst/>
          </a:prstGeom>
        </p:spPr>
        <p:txBody>
          <a:bodyPr vert="horz" wrap="square" lIns="91440" tIns="45720" rIns="91440" bIns="45720" rtlCol="0" anchor="b">
            <a:noAutofit/>
          </a:bodyPr>
          <a:lstStyle/>
          <a:p>
            <a:r>
              <a:rPr lang="en-US" noProof="0" dirty="0"/>
              <a:t>Click to edit – </a:t>
            </a:r>
            <a:endParaRPr lang="en-GB" noProof="0" dirty="0"/>
          </a:p>
        </p:txBody>
      </p:sp>
      <p:sp>
        <p:nvSpPr>
          <p:cNvPr id="3" name="Text Placeholder 2"/>
          <p:cNvSpPr>
            <a:spLocks noGrp="1"/>
          </p:cNvSpPr>
          <p:nvPr>
            <p:ph type="body" idx="1"/>
          </p:nvPr>
        </p:nvSpPr>
        <p:spPr>
          <a:xfrm>
            <a:off x="574430" y="1306514"/>
            <a:ext cx="11039186" cy="4750487"/>
          </a:xfrm>
          <a:prstGeom prst="rect">
            <a:avLst/>
          </a:prstGeom>
        </p:spPr>
        <p:txBody>
          <a:bodyPr vert="horz" lIns="91440" tIns="45720" rIns="91440" bIns="4572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Box 7"/>
          <p:cNvSpPr txBox="1"/>
          <p:nvPr userDrawn="1"/>
        </p:nvSpPr>
        <p:spPr>
          <a:xfrm>
            <a:off x="11639453" y="6488255"/>
            <a:ext cx="552548" cy="365125"/>
          </a:xfrm>
          <a:prstGeom prst="rect">
            <a:avLst/>
          </a:prstGeom>
          <a:noFill/>
        </p:spPr>
        <p:txBody>
          <a:bodyPr wrap="square" lIns="36000" tIns="36000" rIns="36000" bIns="36000" rtlCol="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C5D3F-B2A0-4982-85D2-88260C671507}" type="slidenum">
              <a:rPr kumimoji="0" lang="en-GB" sz="11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Trebuchet M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Trebuchet MS"/>
            </a:endParaRPr>
          </a:p>
        </p:txBody>
      </p:sp>
      <p:pic>
        <p:nvPicPr>
          <p:cNvPr id="7" name="Picture 6">
            <a:extLst>
              <a:ext uri="{FF2B5EF4-FFF2-40B4-BE49-F238E27FC236}">
                <a16:creationId xmlns:a16="http://schemas.microsoft.com/office/drawing/2014/main" id="{5C36BE64-1707-42BB-8A44-118B54A7AC1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5348" y="6563656"/>
            <a:ext cx="1368257" cy="263538"/>
          </a:xfrm>
          <a:prstGeom prst="rect">
            <a:avLst/>
          </a:prstGeom>
        </p:spPr>
      </p:pic>
    </p:spTree>
    <p:extLst>
      <p:ext uri="{BB962C8B-B14F-4D97-AF65-F5344CB8AC3E}">
        <p14:creationId xmlns:p14="http://schemas.microsoft.com/office/powerpoint/2010/main" val="40952245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457200" rtl="0" eaLnBrk="1" latinLnBrk="0" hangingPunct="1">
        <a:spcBef>
          <a:spcPct val="0"/>
        </a:spcBef>
        <a:buNone/>
        <a:defRPr sz="2200" b="0" kern="1200" baseline="0">
          <a:solidFill>
            <a:srgbClr val="0070C0"/>
          </a:solidFill>
          <a:latin typeface="Arial" panose="020B0604020202020204" pitchFamily="34" charset="0"/>
          <a:ea typeface="+mj-ea"/>
          <a:cs typeface="Arial" panose="020B0604020202020204" pitchFamily="34" charset="0"/>
        </a:defRPr>
      </a:lvl1pPr>
    </p:titleStyle>
    <p:bodyStyle>
      <a:lvl1pPr marL="180975" indent="-180975" algn="l" defTabSz="457200" rtl="0" eaLnBrk="1" latinLnBrk="0" hangingPunct="1">
        <a:spcBef>
          <a:spcPct val="20000"/>
        </a:spcBef>
        <a:buFont typeface="Wingdings" charset="2"/>
        <a:buChar char="§"/>
        <a:defRPr sz="1200" kern="1200" baseline="0">
          <a:solidFill>
            <a:schemeClr val="tx1"/>
          </a:solidFill>
          <a:latin typeface="Arial" panose="020B0604020202020204" pitchFamily="34" charset="0"/>
          <a:ea typeface="+mn-ea"/>
          <a:cs typeface="Arial" panose="020B0604020202020204" pitchFamily="34" charset="0"/>
        </a:defRPr>
      </a:lvl1pPr>
      <a:lvl2pPr marL="447675" indent="-180975" algn="l" defTabSz="457200" rtl="0" eaLnBrk="1" latinLnBrk="0" hangingPunct="1">
        <a:spcBef>
          <a:spcPct val="20000"/>
        </a:spcBef>
        <a:buFont typeface="Arial"/>
        <a:buChar char="–"/>
        <a:defRPr sz="1200" kern="1200">
          <a:solidFill>
            <a:schemeClr val="tx1"/>
          </a:solidFill>
          <a:latin typeface="Arial" panose="020B0604020202020204" pitchFamily="34" charset="0"/>
          <a:ea typeface="+mn-ea"/>
          <a:cs typeface="Arial" panose="020B0604020202020204" pitchFamily="34" charset="0"/>
        </a:defRPr>
      </a:lvl2pPr>
      <a:lvl3pPr marL="714375" indent="-180975" algn="l" defTabSz="457200" rtl="0" eaLnBrk="1" latinLnBrk="0" hangingPunct="1">
        <a:spcBef>
          <a:spcPct val="20000"/>
        </a:spcBef>
        <a:buFont typeface="Lucida Grande"/>
        <a:buChar char="»"/>
        <a:defRPr sz="1200" kern="1200">
          <a:solidFill>
            <a:schemeClr val="tx1"/>
          </a:solidFill>
          <a:latin typeface="Arial" panose="020B0604020202020204" pitchFamily="34" charset="0"/>
          <a:ea typeface="+mn-ea"/>
          <a:cs typeface="Arial" panose="020B0604020202020204" pitchFamily="34" charset="0"/>
        </a:defRPr>
      </a:lvl3pPr>
      <a:lvl4pPr marL="981075" indent="-169863" algn="l" defTabSz="457200" rtl="0" eaLnBrk="1" latinLnBrk="0" hangingPunct="1">
        <a:spcBef>
          <a:spcPct val="20000"/>
        </a:spcBef>
        <a:buFont typeface="Arial"/>
        <a:buChar char="–"/>
        <a:defRPr sz="1200" kern="1200">
          <a:solidFill>
            <a:schemeClr val="tx1"/>
          </a:solidFill>
          <a:latin typeface="Arial" panose="020B0604020202020204" pitchFamily="34" charset="0"/>
          <a:ea typeface="+mn-ea"/>
          <a:cs typeface="Arial" panose="020B0604020202020204" pitchFamily="34" charset="0"/>
        </a:defRPr>
      </a:lvl4pPr>
      <a:lvl5pPr marL="1258888" indent="-180975" algn="l" defTabSz="457200" rtl="0" eaLnBrk="1" latinLnBrk="0" hangingPunct="1">
        <a:spcBef>
          <a:spcPct val="20000"/>
        </a:spcBef>
        <a:buFont typeface="Arial"/>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F26B43"/>
          </p15:clr>
        </p15:guide>
        <p15:guide id="2" pos="5952">
          <p15:clr>
            <a:srgbClr val="F26B43"/>
          </p15:clr>
        </p15:guide>
        <p15:guide id="3" pos="360">
          <p15:clr>
            <a:srgbClr val="F26B43"/>
          </p15:clr>
        </p15:guide>
        <p15:guide id="4" pos="5880">
          <p15:clr>
            <a:srgbClr val="F26B43"/>
          </p15:clr>
        </p15:guide>
        <p15:guide id="5" pos="3096">
          <p15:clr>
            <a:srgbClr val="F26B43"/>
          </p15:clr>
        </p15:guide>
        <p15:guide id="6" pos="3144">
          <p15:clr>
            <a:srgbClr val="F26B43"/>
          </p15:clr>
        </p15:guide>
        <p15:guide id="7" orient="horz" pos="816">
          <p15:clr>
            <a:srgbClr val="F26B43"/>
          </p15:clr>
        </p15:guide>
        <p15:guide id="8" orient="horz" pos="3816">
          <p15:clr>
            <a:srgbClr val="F26B43"/>
          </p15:clr>
        </p15:guide>
        <p15:guide id="9" orient="horz" pos="232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6"/>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3075" name="think-cell Folie" r:id="rId7" imgW="360" imgH="360" progId="">
                  <p:embed/>
                </p:oleObj>
              </mc:Choice>
              <mc:Fallback>
                <p:oleObj name="think-cell Folie" r:id="rId7" imgW="360" imgH="360" progId="">
                  <p:embed/>
                  <p:pic>
                    <p:nvPicPr>
                      <p:cNvPr id="5" name="Object 4"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5" y="1589"/>
                        <a:ext cx="1953"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574430" y="3176"/>
            <a:ext cx="8792998" cy="720108"/>
          </a:xfrm>
          <a:prstGeom prst="rect">
            <a:avLst/>
          </a:prstGeom>
        </p:spPr>
        <p:txBody>
          <a:bodyPr vert="horz" wrap="square" lIns="91440" tIns="45720" rIns="91440" bIns="45720" rtlCol="0" anchor="b">
            <a:noAutofit/>
          </a:bodyPr>
          <a:lstStyle/>
          <a:p>
            <a:r>
              <a:rPr lang="en-US" noProof="0" dirty="0"/>
              <a:t>Click to edit – </a:t>
            </a:r>
            <a:endParaRPr lang="en-GB" noProof="0" dirty="0"/>
          </a:p>
        </p:txBody>
      </p:sp>
      <p:sp>
        <p:nvSpPr>
          <p:cNvPr id="3" name="Text Placeholder 2"/>
          <p:cNvSpPr>
            <a:spLocks noGrp="1"/>
          </p:cNvSpPr>
          <p:nvPr>
            <p:ph type="body" idx="1"/>
          </p:nvPr>
        </p:nvSpPr>
        <p:spPr>
          <a:xfrm>
            <a:off x="574430" y="1306514"/>
            <a:ext cx="11039186" cy="4750487"/>
          </a:xfrm>
          <a:prstGeom prst="rect">
            <a:avLst/>
          </a:prstGeom>
        </p:spPr>
        <p:txBody>
          <a:bodyPr vert="horz" lIns="91440" tIns="45720" rIns="91440" bIns="4572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79441833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457200" rtl="0" eaLnBrk="1" latinLnBrk="0" hangingPunct="1">
        <a:spcBef>
          <a:spcPct val="0"/>
        </a:spcBef>
        <a:buNone/>
        <a:defRPr sz="2200" b="0" kern="1200" baseline="0">
          <a:solidFill>
            <a:srgbClr val="0070C0"/>
          </a:solidFill>
          <a:latin typeface="Arial" panose="020B0604020202020204" pitchFamily="34" charset="0"/>
          <a:ea typeface="+mj-ea"/>
          <a:cs typeface="Arial" panose="020B0604020202020204" pitchFamily="34" charset="0"/>
        </a:defRPr>
      </a:lvl1pPr>
    </p:titleStyle>
    <p:bodyStyle>
      <a:lvl1pPr marL="180975" indent="-180975" algn="l" defTabSz="457200" rtl="0" eaLnBrk="1" latinLnBrk="0" hangingPunct="1">
        <a:spcBef>
          <a:spcPct val="20000"/>
        </a:spcBef>
        <a:buFont typeface="Wingdings" charset="2"/>
        <a:buChar char="§"/>
        <a:defRPr sz="1200" kern="1200" baseline="0">
          <a:solidFill>
            <a:schemeClr val="tx1"/>
          </a:solidFill>
          <a:latin typeface="Arial" panose="020B0604020202020204" pitchFamily="34" charset="0"/>
          <a:ea typeface="+mn-ea"/>
          <a:cs typeface="Arial" panose="020B0604020202020204" pitchFamily="34" charset="0"/>
        </a:defRPr>
      </a:lvl1pPr>
      <a:lvl2pPr marL="447675" indent="-180975" algn="l" defTabSz="457200" rtl="0" eaLnBrk="1" latinLnBrk="0" hangingPunct="1">
        <a:spcBef>
          <a:spcPct val="20000"/>
        </a:spcBef>
        <a:buFont typeface="Arial"/>
        <a:buChar char="–"/>
        <a:defRPr sz="1200" kern="1200">
          <a:solidFill>
            <a:schemeClr val="tx1"/>
          </a:solidFill>
          <a:latin typeface="Arial" panose="020B0604020202020204" pitchFamily="34" charset="0"/>
          <a:ea typeface="+mn-ea"/>
          <a:cs typeface="Arial" panose="020B0604020202020204" pitchFamily="34" charset="0"/>
        </a:defRPr>
      </a:lvl2pPr>
      <a:lvl3pPr marL="714375" indent="-180975" algn="l" defTabSz="457200" rtl="0" eaLnBrk="1" latinLnBrk="0" hangingPunct="1">
        <a:spcBef>
          <a:spcPct val="20000"/>
        </a:spcBef>
        <a:buFont typeface="Lucida Grande"/>
        <a:buChar char="»"/>
        <a:defRPr sz="1200" kern="1200">
          <a:solidFill>
            <a:schemeClr val="tx1"/>
          </a:solidFill>
          <a:latin typeface="Arial" panose="020B0604020202020204" pitchFamily="34" charset="0"/>
          <a:ea typeface="+mn-ea"/>
          <a:cs typeface="Arial" panose="020B0604020202020204" pitchFamily="34" charset="0"/>
        </a:defRPr>
      </a:lvl3pPr>
      <a:lvl4pPr marL="981075" indent="-169863" algn="l" defTabSz="457200" rtl="0" eaLnBrk="1" latinLnBrk="0" hangingPunct="1">
        <a:spcBef>
          <a:spcPct val="20000"/>
        </a:spcBef>
        <a:buFont typeface="Arial"/>
        <a:buChar char="–"/>
        <a:defRPr sz="1200" kern="1200">
          <a:solidFill>
            <a:schemeClr val="tx1"/>
          </a:solidFill>
          <a:latin typeface="Arial" panose="020B0604020202020204" pitchFamily="34" charset="0"/>
          <a:ea typeface="+mn-ea"/>
          <a:cs typeface="Arial" panose="020B0604020202020204" pitchFamily="34" charset="0"/>
        </a:defRPr>
      </a:lvl4pPr>
      <a:lvl5pPr marL="1258888" indent="-180975" algn="l" defTabSz="457200" rtl="0" eaLnBrk="1" latinLnBrk="0" hangingPunct="1">
        <a:spcBef>
          <a:spcPct val="20000"/>
        </a:spcBef>
        <a:buFont typeface="Arial"/>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F26B43"/>
          </p15:clr>
        </p15:guide>
        <p15:guide id="2" pos="5952">
          <p15:clr>
            <a:srgbClr val="F26B43"/>
          </p15:clr>
        </p15:guide>
        <p15:guide id="3" pos="360">
          <p15:clr>
            <a:srgbClr val="F26B43"/>
          </p15:clr>
        </p15:guide>
        <p15:guide id="4" pos="5880">
          <p15:clr>
            <a:srgbClr val="F26B43"/>
          </p15:clr>
        </p15:guide>
        <p15:guide id="5" pos="3096">
          <p15:clr>
            <a:srgbClr val="F26B43"/>
          </p15:clr>
        </p15:guide>
        <p15:guide id="6" pos="3144">
          <p15:clr>
            <a:srgbClr val="F26B43"/>
          </p15:clr>
        </p15:guide>
        <p15:guide id="7" orient="horz" pos="816">
          <p15:clr>
            <a:srgbClr val="F26B43"/>
          </p15:clr>
        </p15:guide>
        <p15:guide id="8" orient="horz" pos="3816">
          <p15:clr>
            <a:srgbClr val="F26B43"/>
          </p15:clr>
        </p15:guide>
        <p15:guide id="9" orient="horz" pos="232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80616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0.png"/><Relationship Id="rId4" Type="http://schemas.openxmlformats.org/officeDocument/2006/relationships/diagramData" Target="../diagrams/data1.xml"/><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image" Target="../media/image23.png"/><Relationship Id="rId7" Type="http://schemas.openxmlformats.org/officeDocument/2006/relationships/chart" Target="../charts/chart8.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diagramDrawing" Target="../diagrams/drawing2.xml"/><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diagramColors" Target="../diagrams/colors2.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diagramQuickStyle" Target="../diagrams/quickStyle2.xml"/><Relationship Id="rId5" Type="http://schemas.openxmlformats.org/officeDocument/2006/relationships/image" Target="../media/image28.png"/><Relationship Id="rId15" Type="http://schemas.openxmlformats.org/officeDocument/2006/relationships/image" Target="../media/image22.png"/><Relationship Id="rId10" Type="http://schemas.openxmlformats.org/officeDocument/2006/relationships/diagramLayout" Target="../diagrams/layout2.xml"/><Relationship Id="rId4" Type="http://schemas.openxmlformats.org/officeDocument/2006/relationships/image" Target="../media/image27.png"/><Relationship Id="rId9" Type="http://schemas.openxmlformats.org/officeDocument/2006/relationships/diagramData" Target="../diagrams/data2.xml"/><Relationship Id="rId1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chart" Target="../charts/chart12.xml"/><Relationship Id="rId4" Type="http://schemas.openxmlformats.org/officeDocument/2006/relationships/chart" Target="../charts/chart11.xml"/></Relationships>
</file>

<file path=ppt/slides/_rels/slide2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9.png"/><Relationship Id="rId4" Type="http://schemas.openxmlformats.org/officeDocument/2006/relationships/chart" Target="../charts/chart14.xml"/></Relationships>
</file>

<file path=ppt/slides/_rels/slide23.xml.rels><?xml version="1.0" encoding="UTF-8" standalone="yes"?>
<Relationships xmlns="http://schemas.openxmlformats.org/package/2006/relationships"><Relationship Id="rId3" Type="http://schemas.openxmlformats.org/officeDocument/2006/relationships/chart" Target="../charts/chart15.xml"/><Relationship Id="rId7"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chart" Target="../charts/chart17.xml"/><Relationship Id="rId4" Type="http://schemas.openxmlformats.org/officeDocument/2006/relationships/chart" Target="../charts/chart16.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7"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3" Type="http://schemas.openxmlformats.org/officeDocument/2006/relationships/chart" Target="../charts/chart21.xml"/><Relationship Id="rId7"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chart" Target="../charts/chart23.xml"/><Relationship Id="rId4" Type="http://schemas.openxmlformats.org/officeDocument/2006/relationships/chart" Target="../charts/chart2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itle 1">
            <a:extLst>
              <a:ext uri="{FF2B5EF4-FFF2-40B4-BE49-F238E27FC236}">
                <a16:creationId xmlns:a16="http://schemas.microsoft.com/office/drawing/2014/main" id="{7BFD9A3E-5902-4F64-8824-E718193810F4}"/>
              </a:ext>
            </a:extLst>
          </p:cNvPr>
          <p:cNvSpPr>
            <a:spLocks noGrp="1"/>
          </p:cNvSpPr>
          <p:nvPr>
            <p:ph type="title"/>
          </p:nvPr>
        </p:nvSpPr>
        <p:spPr>
          <a:xfrm>
            <a:off x="5781039" y="5506528"/>
            <a:ext cx="3722189" cy="660592"/>
          </a:xfrm>
        </p:spPr>
        <p:txBody>
          <a:bodyPr>
            <a:normAutofit fontScale="90000"/>
          </a:bodyPr>
          <a:lstStyle/>
          <a:p>
            <a:r>
              <a:rPr lang="en-ZA" sz="4000" dirty="0">
                <a:solidFill>
                  <a:schemeClr val="tx1">
                    <a:lumMod val="25000"/>
                    <a:lumOff val="75000"/>
                  </a:schemeClr>
                </a:solidFill>
                <a:latin typeface="Arial" panose="020B0604020202020204" pitchFamily="34" charset="0"/>
                <a:cs typeface="Arial" panose="020B0604020202020204" pitchFamily="34" charset="0"/>
              </a:rPr>
              <a:t>September 2022</a:t>
            </a:r>
          </a:p>
        </p:txBody>
      </p:sp>
      <p:sp>
        <p:nvSpPr>
          <p:cNvPr id="4" name="Title 1">
            <a:extLst>
              <a:ext uri="{FF2B5EF4-FFF2-40B4-BE49-F238E27FC236}">
                <a16:creationId xmlns:a16="http://schemas.microsoft.com/office/drawing/2014/main" id="{7BFD9A3E-5902-4F64-8824-E718193810F4}"/>
              </a:ext>
            </a:extLst>
          </p:cNvPr>
          <p:cNvSpPr txBox="1">
            <a:spLocks/>
          </p:cNvSpPr>
          <p:nvPr/>
        </p:nvSpPr>
        <p:spPr>
          <a:xfrm>
            <a:off x="493848" y="3312911"/>
            <a:ext cx="4626792" cy="185947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2"/>
                </a:solidFill>
                <a:latin typeface="+mj-lt"/>
                <a:ea typeface="+mj-ea"/>
                <a:cs typeface="Segoe UI Semibold" panose="020B0702040204020203" pitchFamily="34" charset="0"/>
              </a:defRPr>
            </a:lvl1pPr>
          </a:lstStyle>
          <a:p>
            <a:r>
              <a:rPr lang="en-ZA" sz="5400" dirty="0">
                <a:solidFill>
                  <a:srgbClr val="F36B23"/>
                </a:solidFill>
                <a:latin typeface="Arial" panose="020B0604020202020204" pitchFamily="34" charset="0"/>
                <a:cs typeface="Arial" panose="020B0604020202020204" pitchFamily="34" charset="0"/>
              </a:rPr>
              <a:t>Investor Presentation</a:t>
            </a:r>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3848" y="237361"/>
            <a:ext cx="1786128" cy="950098"/>
          </a:xfrm>
          <a:prstGeom prst="rect">
            <a:avLst/>
          </a:prstGeom>
        </p:spPr>
      </p:pic>
    </p:spTree>
    <p:extLst>
      <p:ext uri="{BB962C8B-B14F-4D97-AF65-F5344CB8AC3E}">
        <p14:creationId xmlns:p14="http://schemas.microsoft.com/office/powerpoint/2010/main" val="3554537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 name="Diagram 2"/>
          <p:cNvGraphicFramePr>
            <a:graphicFrameLocks/>
          </p:cNvGraphicFramePr>
          <p:nvPr>
            <p:extLst>
              <p:ext uri="{D42A27DB-BD31-4B8C-83A1-F6EECF244321}">
                <p14:modId xmlns:p14="http://schemas.microsoft.com/office/powerpoint/2010/main" val="4292730149"/>
              </p:ext>
            </p:extLst>
          </p:nvPr>
        </p:nvGraphicFramePr>
        <p:xfrm>
          <a:off x="362285" y="1575318"/>
          <a:ext cx="11469931" cy="21058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Isosceles Triangle 3"/>
          <p:cNvSpPr/>
          <p:nvPr/>
        </p:nvSpPr>
        <p:spPr bwMode="gray">
          <a:xfrm>
            <a:off x="362284" y="3805317"/>
            <a:ext cx="11469930" cy="832915"/>
          </a:xfrm>
          <a:prstGeom prst="triangle">
            <a:avLst>
              <a:gd name="adj" fmla="val 49488"/>
            </a:avLst>
          </a:prstGeom>
          <a:solidFill>
            <a:srgbClr val="292929"/>
          </a:solidFill>
          <a:ln>
            <a:noFill/>
            <a:headEnd/>
            <a:tailEnd/>
          </a:ln>
        </p:spPr>
        <p:style>
          <a:lnRef idx="2">
            <a:schemeClr val="accent1"/>
          </a:lnRef>
          <a:fillRef idx="1">
            <a:schemeClr val="lt1"/>
          </a:fillRef>
          <a:effectRef idx="0">
            <a:schemeClr val="accent1"/>
          </a:effectRef>
          <a:fontRef idx="minor">
            <a:schemeClr val="dk1"/>
          </a:fontRef>
        </p:style>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IN" sz="1100" b="1" i="0" u="none" strike="noStrike" kern="0" cap="none" spc="0" normalizeH="0" baseline="0" noProof="0" dirty="0">
              <a:ln>
                <a:noFill/>
              </a:ln>
              <a:solidFill>
                <a:srgbClr val="F36B23"/>
              </a:solidFill>
              <a:effectLst/>
              <a:uLnTx/>
              <a:uFillTx/>
              <a:latin typeface="Arial" panose="020B0604020202020204" pitchFamily="34" charset="0"/>
              <a:cs typeface="Arial" panose="020B0604020202020204" pitchFamily="34" charset="0"/>
            </a:endParaRPr>
          </a:p>
        </p:txBody>
      </p:sp>
      <p:sp>
        <p:nvSpPr>
          <p:cNvPr id="6" name="Rounded Rectangle 4"/>
          <p:cNvSpPr/>
          <p:nvPr/>
        </p:nvSpPr>
        <p:spPr>
          <a:xfrm>
            <a:off x="2986756" y="5170603"/>
            <a:ext cx="1916491" cy="656542"/>
          </a:xfrm>
          <a:prstGeom prst="rect">
            <a:avLst/>
          </a:prstGeom>
          <a:noFill/>
          <a:ln>
            <a:noFill/>
          </a:ln>
          <a:effectLst/>
        </p:spPr>
        <p:txBody>
          <a:bodyPr spcFirstLastPara="0" vert="horz" wrap="square" lIns="41910" tIns="41910" rIns="41910" bIns="41910"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Executive Credit Committee  (ECC)  </a:t>
            </a:r>
          </a:p>
          <a:p>
            <a:pPr marL="0" marR="0" lvl="0" indent="0" algn="ctr" defTabSz="488950" rtl="0" eaLnBrk="1" fontAlgn="auto" latinLnBrk="0" hangingPunct="1">
              <a:lnSpc>
                <a:spcPct val="90000"/>
              </a:lnSpc>
              <a:spcBef>
                <a:spcPct val="0"/>
              </a:spcBef>
              <a:spcAft>
                <a:spcPct val="35000"/>
              </a:spcAft>
              <a:buClrTx/>
              <a:buSzTx/>
              <a:buFontTx/>
              <a:buNone/>
              <a:tabLst/>
              <a:defRPr/>
            </a:pPr>
            <a:endParaRPr kumimoji="0" lang="en-US" sz="11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8" name="Rounded Rectangle 4"/>
          <p:cNvSpPr/>
          <p:nvPr/>
        </p:nvSpPr>
        <p:spPr>
          <a:xfrm>
            <a:off x="7380036" y="5145980"/>
            <a:ext cx="1851835" cy="539018"/>
          </a:xfrm>
          <a:prstGeom prst="rect">
            <a:avLst/>
          </a:prstGeom>
          <a:noFill/>
          <a:ln>
            <a:noFill/>
          </a:ln>
          <a:effectLst/>
        </p:spPr>
        <p:txBody>
          <a:bodyPr spcFirstLastPara="0" vert="horz" wrap="square" lIns="41910" tIns="41910" rIns="41910" bIns="41910"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Business Technology Committee (BTC)</a:t>
            </a:r>
          </a:p>
        </p:txBody>
      </p:sp>
      <p:sp>
        <p:nvSpPr>
          <p:cNvPr id="12" name="Rounded Rectangle 4"/>
          <p:cNvSpPr/>
          <p:nvPr/>
        </p:nvSpPr>
        <p:spPr>
          <a:xfrm>
            <a:off x="799184" y="5155639"/>
            <a:ext cx="1840881" cy="656542"/>
          </a:xfrm>
          <a:prstGeom prst="rect">
            <a:avLst/>
          </a:prstGeom>
          <a:noFill/>
          <a:ln>
            <a:noFill/>
          </a:ln>
          <a:effectLst/>
        </p:spPr>
        <p:txBody>
          <a:bodyPr spcFirstLastPara="0" vert="horz" wrap="square" lIns="41910" tIns="41910" rIns="41910" bIns="41910"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Asset &amp; Liability Committee (ALCO)</a:t>
            </a:r>
          </a:p>
        </p:txBody>
      </p:sp>
      <p:graphicFrame>
        <p:nvGraphicFramePr>
          <p:cNvPr id="15" name="Table 14"/>
          <p:cNvGraphicFramePr>
            <a:graphicFrameLocks noGrp="1"/>
          </p:cNvGraphicFramePr>
          <p:nvPr>
            <p:extLst>
              <p:ext uri="{D42A27DB-BD31-4B8C-83A1-F6EECF244321}">
                <p14:modId xmlns:p14="http://schemas.microsoft.com/office/powerpoint/2010/main" val="2799690766"/>
              </p:ext>
            </p:extLst>
          </p:nvPr>
        </p:nvGraphicFramePr>
        <p:xfrm>
          <a:off x="362284" y="5115047"/>
          <a:ext cx="11469930" cy="518160"/>
        </p:xfrm>
        <a:graphic>
          <a:graphicData uri="http://schemas.openxmlformats.org/drawingml/2006/table">
            <a:tbl>
              <a:tblPr firstRow="1" bandRow="1">
                <a:tableStyleId>{2D5ABB26-0587-4C30-8999-92F81FD0307C}</a:tableStyleId>
              </a:tblPr>
              <a:tblGrid>
                <a:gridCol w="2293986">
                  <a:extLst>
                    <a:ext uri="{9D8B030D-6E8A-4147-A177-3AD203B41FA5}">
                      <a16:colId xmlns:a16="http://schemas.microsoft.com/office/drawing/2014/main" val="4143809929"/>
                    </a:ext>
                  </a:extLst>
                </a:gridCol>
                <a:gridCol w="2293986">
                  <a:extLst>
                    <a:ext uri="{9D8B030D-6E8A-4147-A177-3AD203B41FA5}">
                      <a16:colId xmlns:a16="http://schemas.microsoft.com/office/drawing/2014/main" val="2467404612"/>
                    </a:ext>
                  </a:extLst>
                </a:gridCol>
                <a:gridCol w="2293986">
                  <a:extLst>
                    <a:ext uri="{9D8B030D-6E8A-4147-A177-3AD203B41FA5}">
                      <a16:colId xmlns:a16="http://schemas.microsoft.com/office/drawing/2014/main" val="1550777218"/>
                    </a:ext>
                  </a:extLst>
                </a:gridCol>
                <a:gridCol w="2293986">
                  <a:extLst>
                    <a:ext uri="{9D8B030D-6E8A-4147-A177-3AD203B41FA5}">
                      <a16:colId xmlns:a16="http://schemas.microsoft.com/office/drawing/2014/main" val="3915477508"/>
                    </a:ext>
                  </a:extLst>
                </a:gridCol>
                <a:gridCol w="2293986">
                  <a:extLst>
                    <a:ext uri="{9D8B030D-6E8A-4147-A177-3AD203B41FA5}">
                      <a16:colId xmlns:a16="http://schemas.microsoft.com/office/drawing/2014/main" val="678350259"/>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rPr>
                        <a:t>Asset &amp; Liability Committee (ALCO)</a:t>
                      </a:r>
                    </a:p>
                  </a:txBody>
                  <a:tcPr anchor="ctr">
                    <a:lnL w="12700" cap="flat" cmpd="sng" algn="ctr">
                      <a:solidFill>
                        <a:schemeClr val="tx1"/>
                      </a:solidFill>
                      <a:prstDash val="solid"/>
                      <a:round/>
                      <a:headEnd type="none" w="med" len="med"/>
                      <a:tailEnd type="none" w="med" len="med"/>
                    </a:lnL>
                    <a:lnR w="12700" cap="flat" cmpd="sng" algn="ctr">
                      <a:solidFill>
                        <a:srgbClr val="F2692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88950" eaLnBrk="1" fontAlgn="auto" latinLnBrk="0" hangingPunct="1">
                        <a:lnSpc>
                          <a:spcPct val="90000"/>
                        </a:lnSpc>
                        <a:spcBef>
                          <a:spcPct val="0"/>
                        </a:spcBef>
                        <a:spcAft>
                          <a:spcPct val="35000"/>
                        </a:spcAft>
                        <a:buClrTx/>
                        <a:buSzTx/>
                        <a:buFontTx/>
                        <a:buNone/>
                        <a:tabLst/>
                        <a:defRPr/>
                      </a:pPr>
                      <a:r>
                        <a:rPr kumimoji="0" lang="en-US" sz="1400" b="1" u="none" strike="noStrike" kern="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rPr>
                        <a:t> Executive Credit Committee  (ECC)  </a:t>
                      </a:r>
                      <a:endParaRPr lang="en-US" sz="1400" b="1" dirty="0">
                        <a:solidFill>
                          <a:schemeClr val="bg1"/>
                        </a:solidFill>
                        <a:latin typeface="Calibri Light" panose="020F0302020204030204" pitchFamily="34" charset="0"/>
                        <a:cs typeface="Calibri Light" panose="020F0302020204030204" pitchFamily="34" charset="0"/>
                      </a:endParaRPr>
                    </a:p>
                  </a:txBody>
                  <a:tcPr anchor="ctr">
                    <a:lnL w="12700" cap="flat" cmpd="sng" algn="ctr">
                      <a:solidFill>
                        <a:srgbClr val="F26921"/>
                      </a:solidFill>
                      <a:prstDash val="solid"/>
                      <a:round/>
                      <a:headEnd type="none" w="med" len="med"/>
                      <a:tailEnd type="none" w="med" len="med"/>
                    </a:lnL>
                    <a:lnR w="12700" cap="flat" cmpd="sng" algn="ctr">
                      <a:solidFill>
                        <a:srgbClr val="F2692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rPr>
                        <a:t>Management Risk Committee (MRC)</a:t>
                      </a:r>
                    </a:p>
                  </a:txBody>
                  <a:tcPr anchor="ctr">
                    <a:lnL w="12700" cap="flat" cmpd="sng" algn="ctr">
                      <a:solidFill>
                        <a:srgbClr val="F26921"/>
                      </a:solidFill>
                      <a:prstDash val="solid"/>
                      <a:round/>
                      <a:headEnd type="none" w="med" len="med"/>
                      <a:tailEnd type="none" w="med" len="med"/>
                    </a:lnL>
                    <a:lnR w="12700" cap="flat" cmpd="sng" algn="ctr">
                      <a:solidFill>
                        <a:srgbClr val="F2692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rPr>
                        <a:t>Business Technology Committee (BTC)</a:t>
                      </a:r>
                    </a:p>
                  </a:txBody>
                  <a:tcPr anchor="ctr">
                    <a:lnL w="12700" cap="flat" cmpd="sng" algn="ctr">
                      <a:solidFill>
                        <a:srgbClr val="F26921"/>
                      </a:solidFill>
                      <a:prstDash val="solid"/>
                      <a:round/>
                      <a:headEnd type="none" w="med" len="med"/>
                      <a:tailEnd type="none" w="med" len="med"/>
                    </a:lnL>
                    <a:lnR w="12700" cap="flat" cmpd="sng" algn="ctr">
                      <a:solidFill>
                        <a:srgbClr val="F2692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rPr>
                        <a:t>Investment Committee</a:t>
                      </a:r>
                    </a:p>
                  </a:txBody>
                  <a:tcPr anchor="ctr">
                    <a:lnL w="12700" cap="flat" cmpd="sng" algn="ctr">
                      <a:solidFill>
                        <a:srgbClr val="F2692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6362812"/>
                  </a:ext>
                </a:extLst>
              </a:tr>
            </a:tbl>
          </a:graphicData>
        </a:graphic>
      </p:graphicFrame>
      <p:sp>
        <p:nvSpPr>
          <p:cNvPr id="16" name="Rectangle 15"/>
          <p:cNvSpPr/>
          <p:nvPr/>
        </p:nvSpPr>
        <p:spPr>
          <a:xfrm>
            <a:off x="4912468" y="4151210"/>
            <a:ext cx="2369558" cy="288092"/>
          </a:xfrm>
          <a:prstGeom prst="rect">
            <a:avLst/>
          </a:prstGeom>
        </p:spPr>
        <p:txBody>
          <a:bodyPr wrap="none">
            <a:spAutoFit/>
          </a:bodyPr>
          <a:lstStyle/>
          <a:p>
            <a:pPr marL="0" marR="0" lvl="0" indent="0" algn="ctr" defTabSz="914400" rtl="0" eaLnBrk="1" fontAlgn="auto" latinLnBrk="0" hangingPunct="1">
              <a:lnSpc>
                <a:spcPct val="106000"/>
              </a:lnSpc>
              <a:spcBef>
                <a:spcPts val="0"/>
              </a:spcBef>
              <a:spcAft>
                <a:spcPts val="0"/>
              </a:spcAft>
              <a:buClrTx/>
              <a:buSzTx/>
              <a:buFontTx/>
              <a:buNone/>
              <a:tabLst/>
              <a:defRPr/>
            </a:pPr>
            <a:r>
              <a:rPr kumimoji="0" lang="en-IN" sz="1200" b="1" i="0" u="none" strike="noStrike" kern="0" cap="none" spc="0" normalizeH="0" baseline="0" noProof="0" dirty="0">
                <a:ln>
                  <a:noFill/>
                </a:ln>
                <a:solidFill>
                  <a:srgbClr val="F26921"/>
                </a:solidFill>
                <a:effectLst/>
                <a:uLnTx/>
                <a:uFillTx/>
                <a:latin typeface="Arial" panose="020B0604020202020204" pitchFamily="34" charset="0"/>
                <a:cs typeface="Arial" panose="020B0604020202020204" pitchFamily="34" charset="0"/>
              </a:rPr>
              <a:t>Key Management Committees</a:t>
            </a:r>
          </a:p>
        </p:txBody>
      </p:sp>
      <p:sp>
        <p:nvSpPr>
          <p:cNvPr id="17" name="Title 1"/>
          <p:cNvSpPr>
            <a:spLocks noGrp="1"/>
          </p:cNvSpPr>
          <p:nvPr>
            <p:ph type="title"/>
          </p:nvPr>
        </p:nvSpPr>
        <p:spPr>
          <a:xfrm>
            <a:off x="2803321" y="173044"/>
            <a:ext cx="6585358" cy="1208336"/>
          </a:xfrm>
        </p:spPr>
        <p:txBody>
          <a:bodyPr anchor="ctr">
            <a:normAutofit/>
          </a:bodyPr>
          <a:lstStyle/>
          <a:p>
            <a:pPr algn="ctr"/>
            <a:r>
              <a:rPr lang="en-US" sz="2800" dirty="0">
                <a:solidFill>
                  <a:srgbClr val="FF7429"/>
                </a:solidFill>
                <a:latin typeface="Arial" panose="020B0604020202020204" pitchFamily="34" charset="0"/>
                <a:cs typeface="Arial" panose="020B0604020202020204" pitchFamily="34" charset="0"/>
              </a:rPr>
              <a:t>Robust Governance Structure &amp;</a:t>
            </a:r>
            <a:br>
              <a:rPr lang="en-US" sz="2800" dirty="0">
                <a:solidFill>
                  <a:srgbClr val="FF7429"/>
                </a:solidFill>
                <a:latin typeface="Arial" panose="020B0604020202020204" pitchFamily="34" charset="0"/>
                <a:cs typeface="Arial" panose="020B0604020202020204" pitchFamily="34" charset="0"/>
              </a:rPr>
            </a:br>
            <a:r>
              <a:rPr lang="en-US" sz="2800" dirty="0">
                <a:solidFill>
                  <a:srgbClr val="FF7429"/>
                </a:solidFill>
                <a:latin typeface="Arial" panose="020B0604020202020204" pitchFamily="34" charset="0"/>
                <a:cs typeface="Arial" panose="020B0604020202020204" pitchFamily="34" charset="0"/>
              </a:rPr>
              <a:t>Risk Management Framework </a:t>
            </a: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34120" y="108976"/>
            <a:ext cx="369993" cy="512298"/>
          </a:xfrm>
          <a:prstGeom prst="rect">
            <a:avLst/>
          </a:prstGeom>
        </p:spPr>
      </p:pic>
      <p:pic>
        <p:nvPicPr>
          <p:cNvPr id="20" name="Picture 19"/>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27408" y="63256"/>
            <a:ext cx="2255520" cy="410094"/>
          </a:xfrm>
          <a:prstGeom prst="rect">
            <a:avLst/>
          </a:prstGeom>
        </p:spPr>
      </p:pic>
    </p:spTree>
    <p:extLst>
      <p:ext uri="{BB962C8B-B14F-4D97-AF65-F5344CB8AC3E}">
        <p14:creationId xmlns:p14="http://schemas.microsoft.com/office/powerpoint/2010/main" val="2481278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4120" y="108976"/>
            <a:ext cx="369993" cy="51229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4120" y="108976"/>
            <a:ext cx="369993" cy="512298"/>
          </a:xfrm>
          <a:prstGeom prst="rect">
            <a:avLst/>
          </a:prstGeom>
        </p:spPr>
      </p:pic>
      <p:sp>
        <p:nvSpPr>
          <p:cNvPr id="9" name="Title 3">
            <a:extLst>
              <a:ext uri="{FF2B5EF4-FFF2-40B4-BE49-F238E27FC236}">
                <a16:creationId xmlns:a16="http://schemas.microsoft.com/office/drawing/2014/main" id="{3B625EAE-3091-4391-B804-9CC79B961F57}"/>
              </a:ext>
            </a:extLst>
          </p:cNvPr>
          <p:cNvSpPr txBox="1">
            <a:spLocks/>
          </p:cNvSpPr>
          <p:nvPr/>
        </p:nvSpPr>
        <p:spPr>
          <a:xfrm>
            <a:off x="8303702" y="2699794"/>
            <a:ext cx="3888298" cy="2224138"/>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pPr lvl="0">
              <a:lnSpc>
                <a:spcPct val="100000"/>
              </a:lnSpc>
              <a:spcBef>
                <a:spcPts val="800"/>
              </a:spcBef>
              <a:spcAft>
                <a:spcPts val="800"/>
              </a:spcAft>
              <a:defRPr/>
            </a:pPr>
            <a:r>
              <a:rPr lang="en-ZA" sz="6600" dirty="0">
                <a:solidFill>
                  <a:srgbClr val="FFFFFF"/>
                </a:solidFill>
                <a:latin typeface="Arial" panose="020B0604020202020204" pitchFamily="34" charset="0"/>
                <a:cs typeface="Arial" panose="020B0604020202020204" pitchFamily="34" charset="0"/>
              </a:rPr>
              <a:t>Business Strategy</a:t>
            </a:r>
          </a:p>
        </p:txBody>
      </p:sp>
      <p:cxnSp>
        <p:nvCxnSpPr>
          <p:cNvPr id="10" name="Straight Connector 9"/>
          <p:cNvCxnSpPr/>
          <p:nvPr/>
        </p:nvCxnSpPr>
        <p:spPr>
          <a:xfrm>
            <a:off x="8213879" y="1601612"/>
            <a:ext cx="0" cy="3322320"/>
          </a:xfrm>
          <a:prstGeom prst="line">
            <a:avLst/>
          </a:prstGeom>
          <a:ln>
            <a:solidFill>
              <a:srgbClr val="F2692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426430" y="1499465"/>
            <a:ext cx="697627" cy="1200329"/>
          </a:xfrm>
          <a:prstGeom prst="rect">
            <a:avLst/>
          </a:prstGeom>
        </p:spPr>
        <p:txBody>
          <a:bodyPr wrap="none">
            <a:spAutoFit/>
          </a:bodyPr>
          <a:lstStyle/>
          <a:p>
            <a:pPr algn="r"/>
            <a:r>
              <a:rPr lang="en-ZA" sz="7200" b="1" dirty="0">
                <a:solidFill>
                  <a:srgbClr val="F26921"/>
                </a:solidFill>
                <a:latin typeface="Arial" panose="020B0604020202020204" pitchFamily="34" charset="0"/>
                <a:cs typeface="Arial" panose="020B0604020202020204" pitchFamily="34" charset="0"/>
              </a:rPr>
              <a:t>4</a:t>
            </a:r>
            <a:endParaRPr lang="en-US" sz="7200" b="1"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4"/>
          <a:srcRect l="29267" t="5493" r="21938" b="11316"/>
          <a:stretch/>
        </p:blipFill>
        <p:spPr>
          <a:xfrm>
            <a:off x="0" y="0"/>
            <a:ext cx="7151076" cy="6858000"/>
          </a:xfrm>
          <a:prstGeom prst="rect">
            <a:avLst/>
          </a:prstGeom>
        </p:spPr>
      </p:pic>
      <p:pic>
        <p:nvPicPr>
          <p:cNvPr id="15" name="Picture 1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99410" y="1775921"/>
            <a:ext cx="3560793" cy="647416"/>
          </a:xfrm>
          <a:prstGeom prst="rect">
            <a:avLst/>
          </a:prstGeom>
        </p:spPr>
      </p:pic>
    </p:spTree>
    <p:extLst>
      <p:ext uri="{BB962C8B-B14F-4D97-AF65-F5344CB8AC3E}">
        <p14:creationId xmlns:p14="http://schemas.microsoft.com/office/powerpoint/2010/main" val="926166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2726975440"/>
              </p:ext>
            </p:extLst>
          </p:nvPr>
        </p:nvGraphicFramePr>
        <p:xfrm>
          <a:off x="-1" y="844586"/>
          <a:ext cx="12192000" cy="3299149"/>
        </p:xfrm>
        <a:graphic>
          <a:graphicData uri="http://schemas.openxmlformats.org/drawingml/2006/table">
            <a:tbl>
              <a:tblPr firstRow="1" bandRow="1">
                <a:tableStyleId>{2D5ABB26-0587-4C30-8999-92F81FD0307C}</a:tableStyleId>
              </a:tblPr>
              <a:tblGrid>
                <a:gridCol w="4064000">
                  <a:extLst>
                    <a:ext uri="{9D8B030D-6E8A-4147-A177-3AD203B41FA5}">
                      <a16:colId xmlns:a16="http://schemas.microsoft.com/office/drawing/2014/main" val="4242456066"/>
                    </a:ext>
                  </a:extLst>
                </a:gridCol>
                <a:gridCol w="4064000">
                  <a:extLst>
                    <a:ext uri="{9D8B030D-6E8A-4147-A177-3AD203B41FA5}">
                      <a16:colId xmlns:a16="http://schemas.microsoft.com/office/drawing/2014/main" val="1223381299"/>
                    </a:ext>
                  </a:extLst>
                </a:gridCol>
                <a:gridCol w="4064000">
                  <a:extLst>
                    <a:ext uri="{9D8B030D-6E8A-4147-A177-3AD203B41FA5}">
                      <a16:colId xmlns:a16="http://schemas.microsoft.com/office/drawing/2014/main" val="2785775808"/>
                    </a:ext>
                  </a:extLst>
                </a:gridCol>
              </a:tblGrid>
              <a:tr h="342095">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dirty="0">
                          <a:ln>
                            <a:noFill/>
                          </a:ln>
                          <a:solidFill>
                            <a:srgbClr val="F26921"/>
                          </a:solidFill>
                          <a:effectLst/>
                          <a:uLnTx/>
                          <a:uFillTx/>
                          <a:latin typeface="Arial" panose="020B0604020202020204" pitchFamily="34" charset="0"/>
                          <a:ea typeface="+mn-ea"/>
                          <a:cs typeface="Arial" panose="020B0604020202020204" pitchFamily="34" charset="0"/>
                        </a:rPr>
                        <a:t>Wholesale Banking</a:t>
                      </a:r>
                      <a:endParaRPr kumimoji="0" lang="fr-FR" sz="1600" b="1" i="1" u="none" strike="noStrike" kern="0" cap="none" spc="0" normalizeH="0" baseline="0" noProof="0" dirty="0">
                        <a:ln>
                          <a:noFill/>
                        </a:ln>
                        <a:solidFill>
                          <a:srgbClr val="F26921"/>
                        </a:solidFill>
                        <a:effectLst/>
                        <a:uLnTx/>
                        <a:uFillTx/>
                        <a:latin typeface="Arial" panose="020B0604020202020204" pitchFamily="34" charset="0"/>
                        <a:ea typeface="+mn-ea"/>
                        <a:cs typeface="Arial" panose="020B0604020202020204" pitchFamily="34" charset="0"/>
                      </a:endParaRPr>
                    </a:p>
                  </a:txBody>
                  <a:tcPr>
                    <a:solidFill>
                      <a:srgbClr val="60514F"/>
                    </a:solidFill>
                  </a:tcPr>
                </a:tc>
                <a:tc>
                  <a:txBody>
                    <a:bodyPr/>
                    <a:lstStyle/>
                    <a:p>
                      <a:pPr algn="ctr">
                        <a:lnSpc>
                          <a:spcPct val="100000"/>
                        </a:lnSpc>
                        <a:spcAft>
                          <a:spcPts val="600"/>
                        </a:spcAft>
                      </a:pPr>
                      <a:r>
                        <a:rPr kumimoji="0" lang="en-US" sz="1600" b="1" i="0" u="none" strike="noStrike" kern="0" cap="none" spc="0" normalizeH="0" baseline="0" noProof="0" dirty="0">
                          <a:ln>
                            <a:noFill/>
                          </a:ln>
                          <a:solidFill>
                            <a:srgbClr val="F26921"/>
                          </a:solidFill>
                          <a:effectLst/>
                          <a:uLnTx/>
                          <a:uFillTx/>
                          <a:latin typeface="Arial" panose="020B0604020202020204" pitchFamily="34" charset="0"/>
                          <a:ea typeface="+mn-ea"/>
                          <a:cs typeface="Arial" panose="020B0604020202020204" pitchFamily="34" charset="0"/>
                        </a:rPr>
                        <a:t>Retail Banking</a:t>
                      </a:r>
                      <a:endParaRPr lang="en-US" sz="1600" b="1" dirty="0">
                        <a:solidFill>
                          <a:srgbClr val="F26921"/>
                        </a:solidFill>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dirty="0">
                          <a:ln>
                            <a:noFill/>
                          </a:ln>
                          <a:solidFill>
                            <a:srgbClr val="F26921"/>
                          </a:solidFill>
                          <a:effectLst/>
                          <a:uLnTx/>
                          <a:uFillTx/>
                          <a:latin typeface="Arial" panose="020B0604020202020204" pitchFamily="34" charset="0"/>
                          <a:ea typeface="+mn-ea"/>
                          <a:cs typeface="Arial" panose="020B0604020202020204" pitchFamily="34" charset="0"/>
                        </a:rPr>
                        <a:t>Islamic Banking</a:t>
                      </a:r>
                      <a:endParaRPr kumimoji="0" lang="fr-FR" sz="1600" b="1" i="1" u="none" strike="noStrike" kern="0" cap="none" spc="0" normalizeH="0" baseline="0" noProof="0" dirty="0">
                        <a:ln>
                          <a:noFill/>
                        </a:ln>
                        <a:solidFill>
                          <a:srgbClr val="F26921"/>
                        </a:solidFill>
                        <a:effectLst/>
                        <a:uLnTx/>
                        <a:uFillTx/>
                        <a:latin typeface="Arial" panose="020B0604020202020204" pitchFamily="34" charset="0"/>
                        <a:ea typeface="+mn-ea"/>
                        <a:cs typeface="Arial" panose="020B0604020202020204" pitchFamily="34" charset="0"/>
                      </a:endParaRPr>
                    </a:p>
                  </a:txBody>
                  <a:tcPr>
                    <a:solidFill>
                      <a:srgbClr val="002B50"/>
                    </a:solidFill>
                  </a:tcPr>
                </a:tc>
                <a:extLst>
                  <a:ext uri="{0D108BD9-81ED-4DB2-BD59-A6C34878D82A}">
                    <a16:rowId xmlns:a16="http://schemas.microsoft.com/office/drawing/2014/main" val="1889547651"/>
                  </a:ext>
                </a:extLst>
              </a:tr>
              <a:tr h="2578675">
                <a:tc>
                  <a:txBody>
                    <a:bodyPr/>
                    <a:lstStyle/>
                    <a:p>
                      <a:pPr marL="171450" indent="-171450" algn="just" defTabSz="724251" eaLnBrk="0" hangingPunct="0">
                        <a:lnSpc>
                          <a:spcPct val="100000"/>
                        </a:lnSpc>
                        <a:spcBef>
                          <a:spcPts val="100"/>
                        </a:spcBef>
                        <a:spcAft>
                          <a:spcPts val="600"/>
                        </a:spcAft>
                        <a:buFont typeface="Wingdings" panose="05000000000000000000" pitchFamily="2" charset="2"/>
                        <a:buChar char="§"/>
                        <a:defRPr/>
                      </a:pPr>
                      <a:r>
                        <a:rPr lang="en-US" sz="1050" kern="0" dirty="0">
                          <a:solidFill>
                            <a:schemeClr val="bg1"/>
                          </a:solidFill>
                          <a:latin typeface="Arial" panose="020B0604020202020204" pitchFamily="34" charset="0"/>
                          <a:cs typeface="Arial" panose="020B0604020202020204" pitchFamily="34" charset="0"/>
                        </a:rPr>
                        <a:t>Offers a wide range of financial solutions including but not limited to Project Finance, Working Capital facilities, Transaction Banking (cash management, trade solutions &amp; supply-chain finance), Global Markets (treasury), Investment Banking (corporate finance &amp; advisory and asset management) and digital services to Government Institutions &amp; Agencies, Financial Institutions, Large Business Groups, Mid-Corporates and SMEs. </a:t>
                      </a:r>
                    </a:p>
                    <a:p>
                      <a:pPr marL="171450" indent="-171450" algn="just" defTabSz="724251" eaLnBrk="0" hangingPunct="0">
                        <a:lnSpc>
                          <a:spcPct val="100000"/>
                        </a:lnSpc>
                        <a:spcBef>
                          <a:spcPts val="100"/>
                        </a:spcBef>
                        <a:spcAft>
                          <a:spcPts val="600"/>
                        </a:spcAft>
                        <a:buFont typeface="Wingdings" panose="05000000000000000000" pitchFamily="2" charset="2"/>
                        <a:buChar char="§"/>
                        <a:defRPr/>
                      </a:pPr>
                      <a:r>
                        <a:rPr lang="en-US" sz="1050" kern="0" dirty="0">
                          <a:solidFill>
                            <a:schemeClr val="bg1"/>
                          </a:solidFill>
                          <a:latin typeface="Arial" panose="020B0604020202020204" pitchFamily="34" charset="0"/>
                          <a:cs typeface="Arial" panose="020B0604020202020204" pitchFamily="34" charset="0"/>
                        </a:rPr>
                        <a:t>Extensive global network of banking relationships and partnerships to provide world-class  financial solutions to clients across multiple geographies at competitive rates.</a:t>
                      </a:r>
                    </a:p>
                    <a:p>
                      <a:pPr marL="171450" indent="-171450" algn="just" defTabSz="724251" eaLnBrk="0" hangingPunct="0">
                        <a:lnSpc>
                          <a:spcPct val="100000"/>
                        </a:lnSpc>
                        <a:spcBef>
                          <a:spcPts val="100"/>
                        </a:spcBef>
                        <a:spcAft>
                          <a:spcPts val="600"/>
                        </a:spcAft>
                        <a:buFont typeface="Wingdings" panose="05000000000000000000" pitchFamily="2" charset="2"/>
                        <a:buChar char="§"/>
                        <a:defRPr/>
                      </a:pPr>
                      <a:r>
                        <a:rPr lang="en-US" sz="1050" kern="0" dirty="0">
                          <a:solidFill>
                            <a:schemeClr val="bg1"/>
                          </a:solidFill>
                          <a:latin typeface="Arial" panose="020B0604020202020204" pitchFamily="34" charset="0"/>
                          <a:cs typeface="Arial" panose="020B0604020202020204" pitchFamily="34" charset="0"/>
                        </a:rPr>
                        <a:t>Customized</a:t>
                      </a:r>
                      <a:r>
                        <a:rPr lang="en-US" sz="1050" kern="0" baseline="0" dirty="0">
                          <a:solidFill>
                            <a:schemeClr val="bg1"/>
                          </a:solidFill>
                          <a:latin typeface="Arial" panose="020B0604020202020204" pitchFamily="34" charset="0"/>
                          <a:cs typeface="Arial" panose="020B0604020202020204" pitchFamily="34" charset="0"/>
                        </a:rPr>
                        <a:t> </a:t>
                      </a:r>
                      <a:r>
                        <a:rPr lang="en-US" sz="1050" kern="0" dirty="0">
                          <a:solidFill>
                            <a:schemeClr val="bg1"/>
                          </a:solidFill>
                          <a:latin typeface="Arial" panose="020B0604020202020204" pitchFamily="34" charset="0"/>
                          <a:cs typeface="Arial" panose="020B0604020202020204" pitchFamily="34" charset="0"/>
                        </a:rPr>
                        <a:t>services to meet needs of clients though a team of experienced relationship managers </a:t>
                      </a:r>
                    </a:p>
                  </a:txBody>
                  <a:tcPr>
                    <a:solidFill>
                      <a:srgbClr val="60514F"/>
                    </a:solidFill>
                  </a:tcPr>
                </a:tc>
                <a:tc>
                  <a:txBody>
                    <a:bodyPr/>
                    <a:lstStyle/>
                    <a:p>
                      <a:pPr marL="171450" indent="-171450" algn="just" defTabSz="724251" eaLnBrk="0" hangingPunct="0">
                        <a:lnSpc>
                          <a:spcPct val="100000"/>
                        </a:lnSpc>
                        <a:spcBef>
                          <a:spcPts val="100"/>
                        </a:spcBef>
                        <a:spcAft>
                          <a:spcPts val="600"/>
                        </a:spcAft>
                        <a:buFont typeface="Wingdings" panose="05000000000000000000" pitchFamily="2" charset="2"/>
                        <a:buChar char="§"/>
                        <a:defRPr/>
                      </a:pPr>
                      <a:r>
                        <a:rPr lang="en-US" sz="1050" kern="0" dirty="0">
                          <a:solidFill>
                            <a:schemeClr val="tx1"/>
                          </a:solidFill>
                          <a:latin typeface="Arial" panose="020B0604020202020204" pitchFamily="34" charset="0"/>
                          <a:cs typeface="Arial" panose="020B0604020202020204" pitchFamily="34" charset="0"/>
                        </a:rPr>
                        <a:t>Offers a wide range of products and services that include but limited to personal loans, housing loans to deposit</a:t>
                      </a:r>
                      <a:r>
                        <a:rPr lang="en-US" sz="1050" kern="0" baseline="0" dirty="0">
                          <a:solidFill>
                            <a:schemeClr val="tx1"/>
                          </a:solidFill>
                          <a:latin typeface="Arial" panose="020B0604020202020204" pitchFamily="34" charset="0"/>
                          <a:cs typeface="Arial" panose="020B0604020202020204" pitchFamily="34" charset="0"/>
                        </a:rPr>
                        <a:t> products</a:t>
                      </a:r>
                      <a:r>
                        <a:rPr lang="en-US" sz="1050" kern="0" dirty="0">
                          <a:solidFill>
                            <a:schemeClr val="tx1"/>
                          </a:solidFill>
                          <a:latin typeface="Arial" panose="020B0604020202020204" pitchFamily="34" charset="0"/>
                          <a:cs typeface="Arial" panose="020B0604020202020204" pitchFamily="34" charset="0"/>
                        </a:rPr>
                        <a:t>, credit cards, and fund transfer facilities through physical and digital touchpoints</a:t>
                      </a:r>
                    </a:p>
                    <a:p>
                      <a:pPr marL="171450" indent="-171450" algn="just" defTabSz="724251" eaLnBrk="0" hangingPunct="0">
                        <a:lnSpc>
                          <a:spcPct val="100000"/>
                        </a:lnSpc>
                        <a:spcBef>
                          <a:spcPts val="100"/>
                        </a:spcBef>
                        <a:spcAft>
                          <a:spcPts val="600"/>
                        </a:spcAft>
                        <a:buFont typeface="Wingdings" panose="05000000000000000000" pitchFamily="2" charset="2"/>
                        <a:buChar char="§"/>
                        <a:defRPr/>
                      </a:pPr>
                      <a:r>
                        <a:rPr lang="en-US" sz="1050" kern="0" dirty="0">
                          <a:solidFill>
                            <a:schemeClr val="tx1"/>
                          </a:solidFill>
                          <a:latin typeface="Arial" panose="020B0604020202020204" pitchFamily="34" charset="0"/>
                          <a:cs typeface="Arial" panose="020B0604020202020204" pitchFamily="34" charset="0"/>
                        </a:rPr>
                        <a:t>Offers value propositions across bancassurance, cards, Fx services, digital payments, and wealth management services </a:t>
                      </a:r>
                    </a:p>
                    <a:p>
                      <a:pPr marL="171450" indent="-171450" algn="just" defTabSz="724251" eaLnBrk="0" hangingPunct="0">
                        <a:lnSpc>
                          <a:spcPct val="100000"/>
                        </a:lnSpc>
                        <a:spcBef>
                          <a:spcPts val="100"/>
                        </a:spcBef>
                        <a:spcAft>
                          <a:spcPts val="600"/>
                        </a:spcAft>
                        <a:buFont typeface="Wingdings" panose="05000000000000000000" pitchFamily="2" charset="2"/>
                        <a:buChar char="§"/>
                        <a:defRPr/>
                      </a:pPr>
                      <a:r>
                        <a:rPr lang="en-US" sz="1050" kern="0" dirty="0">
                          <a:solidFill>
                            <a:schemeClr val="tx1"/>
                          </a:solidFill>
                          <a:latin typeface="Arial" panose="020B0604020202020204" pitchFamily="34" charset="0"/>
                          <a:cs typeface="Arial" panose="020B0604020202020204" pitchFamily="34" charset="0"/>
                        </a:rPr>
                        <a:t>Offers compelling Wealth Management value propositions including fiduciary advice, personalized services with highly customized financial solutions and investment products</a:t>
                      </a:r>
                    </a:p>
                    <a:p>
                      <a:pPr marL="171450" lvl="0" indent="-171450" algn="just" defTabSz="724251" eaLnBrk="0" hangingPunct="0">
                        <a:lnSpc>
                          <a:spcPct val="100000"/>
                        </a:lnSpc>
                        <a:spcBef>
                          <a:spcPts val="100"/>
                        </a:spcBef>
                        <a:spcAft>
                          <a:spcPts val="600"/>
                        </a:spcAft>
                        <a:buFont typeface="Wingdings" panose="05000000000000000000" pitchFamily="2" charset="2"/>
                        <a:buChar char="§"/>
                        <a:defRPr/>
                      </a:pPr>
                      <a:r>
                        <a:rPr lang="en-US" sz="1050" kern="0" dirty="0">
                          <a:solidFill>
                            <a:schemeClr val="tx1"/>
                          </a:solidFill>
                          <a:latin typeface="Arial" panose="020B0604020202020204" pitchFamily="34" charset="0"/>
                          <a:cs typeface="Arial" panose="020B0604020202020204" pitchFamily="34" charset="0"/>
                        </a:rPr>
                        <a:t>Established an exclusive strategic alliance with European Financial Group (EFG) to broaden its product ranges and services for its customers with access to global marketplaces and insights. </a:t>
                      </a:r>
                    </a:p>
                  </a:txBody>
                  <a:tcPr>
                    <a:solidFill>
                      <a:schemeClr val="bg1">
                        <a:lumMod val="85000"/>
                      </a:schemeClr>
                    </a:solidFill>
                  </a:tcPr>
                </a:tc>
                <a:tc>
                  <a:txBody>
                    <a:bodyPr/>
                    <a:lstStyle/>
                    <a:p>
                      <a:pPr marL="171450" indent="-171450" algn="just" defTabSz="724251" eaLnBrk="0" hangingPunct="0">
                        <a:lnSpc>
                          <a:spcPct val="100000"/>
                        </a:lnSpc>
                        <a:spcBef>
                          <a:spcPts val="100"/>
                        </a:spcBef>
                        <a:spcAft>
                          <a:spcPts val="600"/>
                        </a:spcAft>
                        <a:buFont typeface="Wingdings" panose="05000000000000000000" pitchFamily="2" charset="2"/>
                        <a:buChar char="§"/>
                        <a:defRPr/>
                      </a:pPr>
                      <a:r>
                        <a:rPr lang="en-US" sz="1050" kern="0" dirty="0">
                          <a:solidFill>
                            <a:schemeClr val="bg1"/>
                          </a:solidFill>
                          <a:latin typeface="Arial" panose="020B0604020202020204" pitchFamily="34" charset="0"/>
                          <a:cs typeface="Arial" panose="020B0604020202020204" pitchFamily="34" charset="0"/>
                        </a:rPr>
                        <a:t>Offers a full range of Islamic banking services and products </a:t>
                      </a:r>
                    </a:p>
                    <a:p>
                      <a:pPr marL="171450" indent="-171450" algn="just" defTabSz="724251" eaLnBrk="0" hangingPunct="0">
                        <a:lnSpc>
                          <a:spcPct val="100000"/>
                        </a:lnSpc>
                        <a:spcBef>
                          <a:spcPts val="100"/>
                        </a:spcBef>
                        <a:spcAft>
                          <a:spcPts val="600"/>
                        </a:spcAft>
                        <a:buFont typeface="Wingdings" panose="05000000000000000000" pitchFamily="2" charset="2"/>
                        <a:buChar char="§"/>
                        <a:defRPr/>
                      </a:pPr>
                      <a:r>
                        <a:rPr lang="en-US" sz="1050" kern="0" dirty="0">
                          <a:solidFill>
                            <a:schemeClr val="bg1"/>
                          </a:solidFill>
                          <a:latin typeface="Arial" panose="020B0604020202020204" pitchFamily="34" charset="0"/>
                          <a:cs typeface="Arial" panose="020B0604020202020204" pitchFamily="34" charset="0"/>
                        </a:rPr>
                        <a:t>Accepts Shariah compliant customer deposits and provides Shariah compliant financing based on Murabaha, Mudaraba, Musharaka, Ijarah, Istisna'a, Salam</a:t>
                      </a:r>
                    </a:p>
                    <a:p>
                      <a:pPr marL="171450" indent="-171450" algn="just" defTabSz="724251" eaLnBrk="0" hangingPunct="0">
                        <a:lnSpc>
                          <a:spcPct val="100000"/>
                        </a:lnSpc>
                        <a:spcBef>
                          <a:spcPts val="100"/>
                        </a:spcBef>
                        <a:spcAft>
                          <a:spcPts val="600"/>
                        </a:spcAft>
                        <a:buFont typeface="Wingdings" panose="05000000000000000000" pitchFamily="2" charset="2"/>
                        <a:buChar char="§"/>
                        <a:defRPr/>
                      </a:pPr>
                      <a:r>
                        <a:rPr lang="en-US" sz="1050" kern="0" dirty="0">
                          <a:solidFill>
                            <a:schemeClr val="bg1"/>
                          </a:solidFill>
                          <a:latin typeface="Arial" panose="020B0604020202020204" pitchFamily="34" charset="0"/>
                          <a:cs typeface="Arial" panose="020B0604020202020204" pitchFamily="34" charset="0"/>
                        </a:rPr>
                        <a:t>Provides commercial banking services, investment and other activities permitted under Islamic Banking Regulatory Framework</a:t>
                      </a:r>
                    </a:p>
                    <a:p>
                      <a:pPr marL="171450" indent="-171450" algn="just" defTabSz="724251" eaLnBrk="0" hangingPunct="0">
                        <a:lnSpc>
                          <a:spcPct val="100000"/>
                        </a:lnSpc>
                        <a:spcBef>
                          <a:spcPts val="100"/>
                        </a:spcBef>
                        <a:spcAft>
                          <a:spcPts val="600"/>
                        </a:spcAft>
                        <a:buFont typeface="Wingdings" panose="05000000000000000000" pitchFamily="2" charset="2"/>
                        <a:buChar char="§"/>
                        <a:defRPr/>
                      </a:pPr>
                      <a:r>
                        <a:rPr lang="en-US" sz="1050" kern="0" dirty="0">
                          <a:solidFill>
                            <a:schemeClr val="bg1"/>
                          </a:solidFill>
                          <a:latin typeface="Arial" panose="020B0604020202020204" pitchFamily="34" charset="0"/>
                          <a:cs typeface="Arial" panose="020B0604020202020204" pitchFamily="34" charset="0"/>
                        </a:rPr>
                        <a:t>Offers to Corporate and SME customers Term Financing, Working Capital Financing, Short-term Financing, Corporate Deposits, Trade Finance, Cash Management Services and Treasury products. </a:t>
                      </a:r>
                    </a:p>
                    <a:p>
                      <a:pPr marL="171450" indent="-171450" algn="just" defTabSz="724251" eaLnBrk="0" hangingPunct="0">
                        <a:lnSpc>
                          <a:spcPct val="100000"/>
                        </a:lnSpc>
                        <a:spcBef>
                          <a:spcPts val="100"/>
                        </a:spcBef>
                        <a:spcAft>
                          <a:spcPts val="600"/>
                        </a:spcAft>
                        <a:buFont typeface="Wingdings" panose="05000000000000000000" pitchFamily="2" charset="2"/>
                        <a:buChar char="§"/>
                        <a:defRPr/>
                      </a:pPr>
                      <a:r>
                        <a:rPr lang="en-US" sz="1050" kern="0" dirty="0">
                          <a:solidFill>
                            <a:schemeClr val="bg1"/>
                          </a:solidFill>
                          <a:latin typeface="Arial" panose="020B0604020202020204" pitchFamily="34" charset="0"/>
                          <a:cs typeface="Arial" panose="020B0604020202020204" pitchFamily="34" charset="0"/>
                        </a:rPr>
                        <a:t>Offers an integrated set of value propositions, including digital banking to HNI customers</a:t>
                      </a:r>
                    </a:p>
                  </a:txBody>
                  <a:tcPr>
                    <a:solidFill>
                      <a:srgbClr val="002B50"/>
                    </a:solidFill>
                  </a:tcPr>
                </a:tc>
                <a:extLst>
                  <a:ext uri="{0D108BD9-81ED-4DB2-BD59-A6C34878D82A}">
                    <a16:rowId xmlns:a16="http://schemas.microsoft.com/office/drawing/2014/main" val="2245799523"/>
                  </a:ext>
                </a:extLst>
              </a:tr>
              <a:tr h="378379">
                <a:tc>
                  <a:txBody>
                    <a:bodyPr/>
                    <a:lstStyle/>
                    <a:p>
                      <a:pPr marL="0" marR="0" lvl="0" indent="0" algn="ctr" defTabSz="724251" rtl="0" eaLnBrk="0" fontAlgn="auto" latinLnBrk="0" hangingPunct="0">
                        <a:lnSpc>
                          <a:spcPct val="100000"/>
                        </a:lnSpc>
                        <a:spcBef>
                          <a:spcPts val="100"/>
                        </a:spcBef>
                        <a:spcAft>
                          <a:spcPts val="600"/>
                        </a:spcAft>
                        <a:buClrTx/>
                        <a:buSzTx/>
                        <a:buFont typeface="Wingdings" panose="05000000000000000000" pitchFamily="2" charset="2"/>
                        <a:buNone/>
                        <a:tabLst/>
                        <a:defRPr/>
                      </a:pPr>
                      <a:r>
                        <a:rPr lang="en-US" sz="1400" b="1" dirty="0">
                          <a:solidFill>
                            <a:srgbClr val="F36B23"/>
                          </a:solidFill>
                        </a:rPr>
                        <a:t>Total Assets (USD</a:t>
                      </a:r>
                      <a:r>
                        <a:rPr lang="en-US" sz="1400" b="1" baseline="0" dirty="0">
                          <a:solidFill>
                            <a:srgbClr val="F36B23"/>
                          </a:solidFill>
                        </a:rPr>
                        <a:t> Bn</a:t>
                      </a:r>
                      <a:r>
                        <a:rPr lang="en-US" sz="1400" b="1" dirty="0">
                          <a:solidFill>
                            <a:srgbClr val="F36B23"/>
                          </a:solidFill>
                        </a:rPr>
                        <a:t>)</a:t>
                      </a:r>
                    </a:p>
                  </a:txBody>
                  <a:tcPr/>
                </a:tc>
                <a:tc>
                  <a:txBody>
                    <a:bodyPr/>
                    <a:lstStyle/>
                    <a:p>
                      <a:pPr marL="0" marR="0" lvl="0" indent="0" algn="ctr" defTabSz="724251" rtl="0" eaLnBrk="0" fontAlgn="auto" latinLnBrk="0" hangingPunct="0">
                        <a:lnSpc>
                          <a:spcPct val="100000"/>
                        </a:lnSpc>
                        <a:spcBef>
                          <a:spcPts val="100"/>
                        </a:spcBef>
                        <a:spcAft>
                          <a:spcPts val="600"/>
                        </a:spcAft>
                        <a:buClrTx/>
                        <a:buSzTx/>
                        <a:buFont typeface="Wingdings" panose="05000000000000000000" pitchFamily="2" charset="2"/>
                        <a:buNone/>
                        <a:tabLst/>
                        <a:defRPr/>
                      </a:pPr>
                      <a:r>
                        <a:rPr lang="en-US" sz="1400" b="1" dirty="0">
                          <a:solidFill>
                            <a:srgbClr val="F36B23"/>
                          </a:solidFill>
                        </a:rPr>
                        <a:t>Total Liabilities (USD</a:t>
                      </a:r>
                      <a:r>
                        <a:rPr lang="en-US" sz="1400" b="1" baseline="0" dirty="0">
                          <a:solidFill>
                            <a:srgbClr val="F36B23"/>
                          </a:solidFill>
                        </a:rPr>
                        <a:t> Bn</a:t>
                      </a:r>
                      <a:r>
                        <a:rPr lang="en-US" sz="1400" b="1" dirty="0">
                          <a:solidFill>
                            <a:srgbClr val="F36B23"/>
                          </a:solidFill>
                        </a:rPr>
                        <a:t>)</a:t>
                      </a:r>
                    </a:p>
                  </a:txBody>
                  <a:tcPr/>
                </a:tc>
                <a:tc>
                  <a:txBody>
                    <a:bodyPr/>
                    <a:lstStyle/>
                    <a:p>
                      <a:pPr marL="0" marR="0" lvl="0" indent="0" algn="ctr" defTabSz="724251" rtl="0" eaLnBrk="0" fontAlgn="auto" latinLnBrk="0" hangingPunct="0">
                        <a:lnSpc>
                          <a:spcPct val="100000"/>
                        </a:lnSpc>
                        <a:spcBef>
                          <a:spcPts val="100"/>
                        </a:spcBef>
                        <a:spcAft>
                          <a:spcPts val="600"/>
                        </a:spcAft>
                        <a:buClrTx/>
                        <a:buSzTx/>
                        <a:buFont typeface="Wingdings" panose="05000000000000000000" pitchFamily="2" charset="2"/>
                        <a:buNone/>
                        <a:tabLst/>
                        <a:defRPr/>
                      </a:pPr>
                      <a:r>
                        <a:rPr lang="en-US" sz="1400" b="1" dirty="0">
                          <a:solidFill>
                            <a:srgbClr val="F36B23"/>
                          </a:solidFill>
                        </a:rPr>
                        <a:t>Net Operating Income (USD</a:t>
                      </a:r>
                      <a:r>
                        <a:rPr lang="en-US" sz="1400" b="1" baseline="0" dirty="0">
                          <a:solidFill>
                            <a:srgbClr val="F36B23"/>
                          </a:solidFill>
                        </a:rPr>
                        <a:t> Mn</a:t>
                      </a:r>
                      <a:r>
                        <a:rPr lang="en-US" sz="1400" b="1" dirty="0">
                          <a:solidFill>
                            <a:srgbClr val="F36B23"/>
                          </a:solidFill>
                        </a:rPr>
                        <a:t>)</a:t>
                      </a:r>
                    </a:p>
                  </a:txBody>
                  <a:tcPr/>
                </a:tc>
                <a:extLst>
                  <a:ext uri="{0D108BD9-81ED-4DB2-BD59-A6C34878D82A}">
                    <a16:rowId xmlns:a16="http://schemas.microsoft.com/office/drawing/2014/main" val="4226147009"/>
                  </a:ext>
                </a:extLst>
              </a:tr>
            </a:tbl>
          </a:graphicData>
        </a:graphic>
      </p:graphicFrame>
      <p:pic>
        <p:nvPicPr>
          <p:cNvPr id="16" name="Picture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785600" y="854746"/>
            <a:ext cx="330916" cy="330916"/>
          </a:xfrm>
          <a:prstGeom prst="rect">
            <a:avLst/>
          </a:prstGeom>
        </p:spPr>
      </p:pic>
      <p:pic>
        <p:nvPicPr>
          <p:cNvPr id="17" name="Picture 1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655866" y="822287"/>
            <a:ext cx="388554" cy="388554"/>
          </a:xfrm>
          <a:prstGeom prst="rect">
            <a:avLst/>
          </a:prstGeom>
        </p:spPr>
      </p:pic>
      <p:pic>
        <p:nvPicPr>
          <p:cNvPr id="18" name="Picture 1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21660" y="854747"/>
            <a:ext cx="395961" cy="331730"/>
          </a:xfrm>
          <a:prstGeom prst="rect">
            <a:avLst/>
          </a:prstGeom>
        </p:spPr>
      </p:pic>
      <p:graphicFrame>
        <p:nvGraphicFramePr>
          <p:cNvPr id="19" name="Chart 18"/>
          <p:cNvGraphicFramePr/>
          <p:nvPr>
            <p:extLst>
              <p:ext uri="{D42A27DB-BD31-4B8C-83A1-F6EECF244321}">
                <p14:modId xmlns:p14="http://schemas.microsoft.com/office/powerpoint/2010/main" val="3830761237"/>
              </p:ext>
            </p:extLst>
          </p:nvPr>
        </p:nvGraphicFramePr>
        <p:xfrm>
          <a:off x="-77672" y="4103686"/>
          <a:ext cx="4122092" cy="279436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Chart 19"/>
          <p:cNvGraphicFramePr/>
          <p:nvPr>
            <p:extLst>
              <p:ext uri="{D42A27DB-BD31-4B8C-83A1-F6EECF244321}">
                <p14:modId xmlns:p14="http://schemas.microsoft.com/office/powerpoint/2010/main" val="2405406357"/>
              </p:ext>
            </p:extLst>
          </p:nvPr>
        </p:nvGraphicFramePr>
        <p:xfrm>
          <a:off x="4122091" y="4063637"/>
          <a:ext cx="4015851" cy="279436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1" name="Chart 20"/>
          <p:cNvGraphicFramePr/>
          <p:nvPr>
            <p:extLst>
              <p:ext uri="{D42A27DB-BD31-4B8C-83A1-F6EECF244321}">
                <p14:modId xmlns:p14="http://schemas.microsoft.com/office/powerpoint/2010/main" val="284700842"/>
              </p:ext>
            </p:extLst>
          </p:nvPr>
        </p:nvGraphicFramePr>
        <p:xfrm>
          <a:off x="8137943" y="4063637"/>
          <a:ext cx="4054056" cy="2794363"/>
        </p:xfrm>
        <a:graphic>
          <a:graphicData uri="http://schemas.openxmlformats.org/drawingml/2006/chart">
            <c:chart xmlns:c="http://schemas.openxmlformats.org/drawingml/2006/chart" xmlns:r="http://schemas.openxmlformats.org/officeDocument/2006/relationships" r:id="rId8"/>
          </a:graphicData>
        </a:graphic>
      </p:graphicFrame>
      <p:sp>
        <p:nvSpPr>
          <p:cNvPr id="22" name="Title 1">
            <a:extLst>
              <a:ext uri="{FF2B5EF4-FFF2-40B4-BE49-F238E27FC236}">
                <a16:creationId xmlns:a16="http://schemas.microsoft.com/office/drawing/2014/main" id="{7BFD9A3E-5902-4F64-8824-E718193810F4}"/>
              </a:ext>
            </a:extLst>
          </p:cNvPr>
          <p:cNvSpPr>
            <a:spLocks noGrp="1"/>
          </p:cNvSpPr>
          <p:nvPr>
            <p:ph type="title"/>
          </p:nvPr>
        </p:nvSpPr>
        <p:spPr>
          <a:xfrm>
            <a:off x="0" y="0"/>
            <a:ext cx="12192000" cy="891737"/>
          </a:xfrm>
        </p:spPr>
        <p:txBody>
          <a:bodyPr anchor="ctr"/>
          <a:lstStyle/>
          <a:p>
            <a:pPr algn="ctr"/>
            <a:r>
              <a:rPr lang="en-ZA" dirty="0">
                <a:solidFill>
                  <a:srgbClr val="F26921"/>
                </a:solidFill>
                <a:latin typeface="Arial" panose="020B0604020202020204" pitchFamily="34" charset="0"/>
                <a:cs typeface="Arial" panose="020B0604020202020204" pitchFamily="34" charset="0"/>
              </a:rPr>
              <a:t>Key Business Lines </a:t>
            </a:r>
          </a:p>
        </p:txBody>
      </p:sp>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34120" y="108976"/>
            <a:ext cx="369993" cy="512298"/>
          </a:xfrm>
          <a:prstGeom prst="rect">
            <a:avLst/>
          </a:prstGeom>
        </p:spPr>
      </p:pic>
      <p:sp>
        <p:nvSpPr>
          <p:cNvPr id="24" name="TextBox 23"/>
          <p:cNvSpPr txBox="1"/>
          <p:nvPr/>
        </p:nvSpPr>
        <p:spPr>
          <a:xfrm>
            <a:off x="-1" y="6581001"/>
            <a:ext cx="29169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As of 31 December 2021</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27408" y="108976"/>
            <a:ext cx="2255520" cy="410094"/>
          </a:xfrm>
          <a:prstGeom prst="rect">
            <a:avLst/>
          </a:prstGeom>
        </p:spPr>
      </p:pic>
    </p:spTree>
    <p:extLst>
      <p:ext uri="{BB962C8B-B14F-4D97-AF65-F5344CB8AC3E}">
        <p14:creationId xmlns:p14="http://schemas.microsoft.com/office/powerpoint/2010/main" val="2467396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rot="16200000">
            <a:off x="-1734041" y="1768839"/>
            <a:ext cx="6847391" cy="3330931"/>
          </a:xfrm>
          <a:prstGeom prst="rect">
            <a:avLst/>
          </a:prstGeom>
          <a:solidFill>
            <a:srgbClr val="D8CDC9">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4" name="Picture 13" descr="image027"/>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8738218" y="1305987"/>
            <a:ext cx="45719" cy="4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50685" y="651190"/>
            <a:ext cx="3171200" cy="6001643"/>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Well-Defined</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Purpose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Clear </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Vision, Values &amp; Strategy</a:t>
            </a:r>
            <a:endParaRPr kumimoji="0" lang="en-GB" sz="1600" b="0" i="0" u="none" strike="noStrike" kern="1200" cap="none" spc="0" normalizeH="0" baseline="0" noProof="0" dirty="0">
              <a:ln/>
              <a:solidFill>
                <a:schemeClr val="bg1"/>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solidFill>
                  <a:schemeClr val="bg1"/>
                </a:solidFill>
                <a:effectLst/>
                <a:uLnTx/>
                <a:uFillTx/>
                <a:latin typeface="Arial" panose="020B0604020202020204" pitchFamily="34" charset="0"/>
                <a:cs typeface="Arial" panose="020B0604020202020204" pitchFamily="34" charset="0"/>
              </a:rPr>
              <a:t>Re-Wired</a:t>
            </a:r>
            <a:r>
              <a:rPr kumimoji="0" lang="en-GB" sz="1600" b="0" i="0" u="none" strike="noStrike" kern="1200" cap="none" spc="0" normalizeH="0" baseline="0" noProof="0" dirty="0">
                <a:ln/>
                <a:solidFill>
                  <a:schemeClr val="bg1"/>
                </a:solidFill>
                <a:effectLst/>
                <a:uLnTx/>
                <a:uFillTx/>
                <a:latin typeface="Arial" panose="020B0604020202020204" pitchFamily="34" charset="0"/>
                <a:cs typeface="Arial" panose="020B0604020202020204" pitchFamily="34" charset="0"/>
              </a:rPr>
              <a:t> Structure &amp; Design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Set</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Management Rhythms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New</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Working environment </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Enhanced</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Governance</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GB" sz="1600" b="0" i="0" u="none" strike="noStrike" kern="1200" cap="none" spc="0" normalizeH="0" baseline="0" noProof="0" dirty="0">
                <a:ln/>
                <a:solidFill>
                  <a:schemeClr val="bg1"/>
                </a:solidFill>
                <a:effectLst/>
                <a:uLnTx/>
                <a:uFillTx/>
                <a:latin typeface="Arial" panose="020B0604020202020204" pitchFamily="34" charset="0"/>
                <a:cs typeface="Arial" panose="020B0604020202020204" pitchFamily="34" charset="0"/>
              </a:rPr>
              <a:t> </a:t>
            </a:r>
            <a:r>
              <a:rPr kumimoji="0" lang="en-GB" sz="1600" b="1" i="0" u="none" strike="noStrike" kern="1200" cap="none" spc="0" normalizeH="0" baseline="0" noProof="0" dirty="0">
                <a:ln/>
                <a:solidFill>
                  <a:schemeClr val="bg1"/>
                </a:solidFill>
                <a:effectLst/>
                <a:uLnTx/>
                <a:uFillTx/>
                <a:latin typeface="Arial" panose="020B0604020202020204" pitchFamily="34" charset="0"/>
                <a:cs typeface="Arial" panose="020B0604020202020204" pitchFamily="34" charset="0"/>
              </a:rPr>
              <a:t>Built</a:t>
            </a:r>
            <a:r>
              <a:rPr kumimoji="0" lang="en-GB" sz="1600" b="0" i="0" u="none" strike="noStrike" kern="1200" cap="none" spc="0" normalizeH="0" baseline="0" noProof="0" dirty="0">
                <a:ln/>
                <a:solidFill>
                  <a:schemeClr val="bg1"/>
                </a:solidFill>
                <a:effectLst/>
                <a:uLnTx/>
                <a:uFillTx/>
                <a:latin typeface="Arial" panose="020B0604020202020204" pitchFamily="34" charset="0"/>
                <a:cs typeface="Arial" panose="020B0604020202020204" pitchFamily="34" charset="0"/>
              </a:rPr>
              <a:t> Capabilities: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solidFill>
                  <a:schemeClr val="bg1"/>
                </a:solidFill>
                <a:effectLst/>
                <a:uLnTx/>
                <a:uFillTx/>
                <a:latin typeface="Arial" panose="020B0604020202020204" pitchFamily="34" charset="0"/>
                <a:cs typeface="Arial" panose="020B0604020202020204" pitchFamily="34" charset="0"/>
              </a:rPr>
              <a:t>P</a:t>
            </a:r>
            <a:r>
              <a:rPr kumimoji="0" lang="en-GB" sz="1600" b="0" i="0" u="none" strike="noStrike" kern="1200" cap="none" spc="0" normalizeH="0" baseline="0" noProof="0" dirty="0">
                <a:ln/>
                <a:solidFill>
                  <a:schemeClr val="bg1"/>
                </a:solidFill>
                <a:effectLst/>
                <a:uLnTx/>
                <a:uFillTx/>
                <a:latin typeface="Arial" panose="020B0604020202020204" pitchFamily="34" charset="0"/>
                <a:cs typeface="Arial" panose="020B0604020202020204" pitchFamily="34" charset="0"/>
              </a:rPr>
              <a:t>eople</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solidFill>
                  <a:schemeClr val="bg1"/>
                </a:solidFill>
                <a:effectLst/>
                <a:uLnTx/>
                <a:uFillTx/>
                <a:latin typeface="Arial" panose="020B0604020202020204" pitchFamily="34" charset="0"/>
                <a:cs typeface="Arial" panose="020B0604020202020204" pitchFamily="34" charset="0"/>
              </a:rPr>
              <a:t>S</a:t>
            </a:r>
            <a:r>
              <a:rPr kumimoji="0" lang="en-GB" sz="1600" b="0" i="0" u="none" strike="noStrike" kern="1200" cap="none" spc="0" normalizeH="0" baseline="0" noProof="0" dirty="0">
                <a:ln/>
                <a:solidFill>
                  <a:schemeClr val="bg1"/>
                </a:solidFill>
                <a:effectLst/>
                <a:uLnTx/>
                <a:uFillTx/>
                <a:latin typeface="Arial" panose="020B0604020202020204" pitchFamily="34" charset="0"/>
                <a:cs typeface="Arial" panose="020B0604020202020204" pitchFamily="34" charset="0"/>
              </a:rPr>
              <a:t>ystems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solidFill>
                  <a:schemeClr val="bg1"/>
                </a:solidFill>
                <a:effectLst/>
                <a:uLnTx/>
                <a:uFillTx/>
                <a:latin typeface="Arial" panose="020B0604020202020204" pitchFamily="34" charset="0"/>
                <a:cs typeface="Arial" panose="020B0604020202020204" pitchFamily="34" charset="0"/>
              </a:rPr>
              <a:t>P</a:t>
            </a:r>
            <a:r>
              <a:rPr kumimoji="0" lang="en-GB" sz="1600" b="0" i="0" u="none" strike="noStrike" kern="1200" cap="none" spc="0" normalizeH="0" baseline="0" noProof="0" dirty="0">
                <a:ln/>
                <a:solidFill>
                  <a:schemeClr val="bg1"/>
                </a:solidFill>
                <a:effectLst/>
                <a:uLnTx/>
                <a:uFillTx/>
                <a:latin typeface="Arial" panose="020B0604020202020204" pitchFamily="34" charset="0"/>
                <a:cs typeface="Arial" panose="020B0604020202020204" pitchFamily="34" charset="0"/>
              </a:rPr>
              <a:t>rocesses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Built</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Technology Platforms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Set</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Clear Digital Roadmap</a:t>
            </a:r>
            <a:endParaRPr kumimoji="0" lang="en-GB" sz="1600" b="0" i="0" u="none" strike="noStrike" kern="1200" cap="none" spc="0" normalizeH="0" baseline="0" noProof="0" dirty="0">
              <a:ln/>
              <a:solidFill>
                <a:schemeClr val="bg1"/>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Transformed</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Brand</a:t>
            </a:r>
          </a:p>
        </p:txBody>
      </p:sp>
      <p:sp>
        <p:nvSpPr>
          <p:cNvPr id="17" name="Title 1"/>
          <p:cNvSpPr>
            <a:spLocks noGrp="1"/>
          </p:cNvSpPr>
          <p:nvPr>
            <p:ph type="title"/>
          </p:nvPr>
        </p:nvSpPr>
        <p:spPr>
          <a:xfrm>
            <a:off x="3322559" y="3538"/>
            <a:ext cx="8869440" cy="757839"/>
          </a:xfrm>
        </p:spPr>
        <p:txBody>
          <a:bodyPr anchor="ctr">
            <a:normAutofit/>
          </a:bodyPr>
          <a:lstStyle/>
          <a:p>
            <a:pPr algn="ctr"/>
            <a:r>
              <a:rPr lang="en-ZA" sz="2800" b="1" dirty="0">
                <a:solidFill>
                  <a:srgbClr val="FE6B00"/>
                </a:solidFill>
                <a:latin typeface="Arial" panose="020B0604020202020204" pitchFamily="34" charset="0"/>
                <a:cs typeface="Arial" panose="020B0604020202020204" pitchFamily="34" charset="0"/>
              </a:rPr>
              <a:t>Developed a well defined strategic path</a:t>
            </a:r>
            <a:endParaRPr lang="en-US" sz="2800" b="1" dirty="0">
              <a:solidFill>
                <a:srgbClr val="FE6B00"/>
              </a:solidFill>
              <a:latin typeface="Arial" panose="020B0604020202020204" pitchFamily="34" charset="0"/>
              <a:cs typeface="Arial" panose="020B0604020202020204" pitchFamily="34" charset="0"/>
            </a:endParaRPr>
          </a:p>
        </p:txBody>
      </p:sp>
      <p:sp>
        <p:nvSpPr>
          <p:cNvPr id="18" name="TextBox 17"/>
          <p:cNvSpPr txBox="1"/>
          <p:nvPr/>
        </p:nvSpPr>
        <p:spPr>
          <a:xfrm>
            <a:off x="3490422" y="2078705"/>
            <a:ext cx="870157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To be a world-leading Omani service company, that helps customers, communities and people to prosper and grow</a:t>
            </a:r>
          </a:p>
        </p:txBody>
      </p:sp>
      <p:sp>
        <p:nvSpPr>
          <p:cNvPr id="22" name="TextBox 21"/>
          <p:cNvSpPr txBox="1"/>
          <p:nvPr/>
        </p:nvSpPr>
        <p:spPr>
          <a:xfrm rot="16200000">
            <a:off x="3398663" y="3421180"/>
            <a:ext cx="12611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Pillars</a:t>
            </a:r>
          </a:p>
        </p:txBody>
      </p:sp>
      <p:grpSp>
        <p:nvGrpSpPr>
          <p:cNvPr id="23" name="Group 22"/>
          <p:cNvGrpSpPr/>
          <p:nvPr/>
        </p:nvGrpSpPr>
        <p:grpSpPr>
          <a:xfrm>
            <a:off x="4148624" y="2947919"/>
            <a:ext cx="7692357" cy="1361158"/>
            <a:chOff x="4008950" y="2947919"/>
            <a:chExt cx="7692357" cy="1361158"/>
          </a:xfrm>
        </p:grpSpPr>
        <p:sp>
          <p:nvSpPr>
            <p:cNvPr id="24" name="Title 1"/>
            <p:cNvSpPr txBox="1">
              <a:spLocks/>
            </p:cNvSpPr>
            <p:nvPr/>
          </p:nvSpPr>
          <p:spPr>
            <a:xfrm>
              <a:off x="5576396" y="3891910"/>
              <a:ext cx="1251319" cy="417167"/>
            </a:xfrm>
            <a:prstGeom prst="rect">
              <a:avLst/>
            </a:prstGeom>
          </p:spPr>
          <p:txBody>
            <a:bodyPr/>
            <a:lstStyle>
              <a:lvl1pPr algn="l" defTabSz="914400" rtl="0" eaLnBrk="1" latinLnBrk="0" hangingPunct="1">
                <a:lnSpc>
                  <a:spcPct val="90000"/>
                </a:lnSpc>
                <a:spcBef>
                  <a:spcPct val="0"/>
                </a:spcBef>
                <a:buNone/>
                <a:defRPr sz="4400" kern="1200">
                  <a:solidFill>
                    <a:srgbClr val="FF6B0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6B00"/>
                  </a:solidFill>
                  <a:effectLst/>
                  <a:uLnTx/>
                  <a:uFillTx/>
                  <a:latin typeface="Arial" panose="020B0604020202020204" pitchFamily="34" charset="0"/>
                  <a:cs typeface="Arial" panose="020B0604020202020204" pitchFamily="34" charset="0"/>
                </a:rPr>
                <a:t>Promise</a:t>
              </a:r>
            </a:p>
          </p:txBody>
        </p:sp>
        <p:grpSp>
          <p:nvGrpSpPr>
            <p:cNvPr id="25" name="Group 24"/>
            <p:cNvGrpSpPr/>
            <p:nvPr/>
          </p:nvGrpSpPr>
          <p:grpSpPr>
            <a:xfrm>
              <a:off x="8952919" y="2993884"/>
              <a:ext cx="1326004" cy="1240184"/>
              <a:chOff x="6956911" y="4526455"/>
              <a:chExt cx="1326004" cy="1240184"/>
            </a:xfrm>
          </p:grpSpPr>
          <p:sp>
            <p:nvSpPr>
              <p:cNvPr id="36" name="TextBox 35">
                <a:extLst>
                  <a:ext uri="{FF2B5EF4-FFF2-40B4-BE49-F238E27FC236}">
                    <a16:creationId xmlns:a16="http://schemas.microsoft.com/office/drawing/2014/main" id="{BCDF3806-AC34-4132-8667-6D6C60A442E7}"/>
                  </a:ext>
                </a:extLst>
              </p:cNvPr>
              <p:cNvSpPr txBox="1"/>
              <p:nvPr/>
            </p:nvSpPr>
            <p:spPr>
              <a:xfrm>
                <a:off x="6956911" y="5397307"/>
                <a:ext cx="1326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b="0" i="0" u="none" strike="noStrike" kern="1200" cap="none" spc="0" normalizeH="0" baseline="0" noProof="0" dirty="0">
                    <a:ln>
                      <a:noFill/>
                    </a:ln>
                    <a:solidFill>
                      <a:srgbClr val="FF6B00"/>
                    </a:solidFill>
                    <a:effectLst/>
                    <a:uLnTx/>
                    <a:uFillTx/>
                    <a:latin typeface="Arial" panose="020B0604020202020204" pitchFamily="34" charset="0"/>
                    <a:cs typeface="Arial" panose="020B0604020202020204" pitchFamily="34" charset="0"/>
                  </a:rPr>
                  <a:t>Personality</a:t>
                </a:r>
              </a:p>
            </p:txBody>
          </p: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4941" y="4526455"/>
                <a:ext cx="1039491" cy="879569"/>
              </a:xfrm>
              <a:prstGeom prst="rect">
                <a:avLst/>
              </a:prstGeom>
            </p:spPr>
          </p:pic>
        </p:grpSp>
        <p:grpSp>
          <p:nvGrpSpPr>
            <p:cNvPr id="26" name="Group 25"/>
            <p:cNvGrpSpPr/>
            <p:nvPr/>
          </p:nvGrpSpPr>
          <p:grpSpPr>
            <a:xfrm>
              <a:off x="10362479" y="3056906"/>
              <a:ext cx="1338828" cy="1168031"/>
              <a:chOff x="8444925" y="4598608"/>
              <a:chExt cx="1338828" cy="1168031"/>
            </a:xfrm>
          </p:grpSpPr>
          <p:sp>
            <p:nvSpPr>
              <p:cNvPr id="34" name="TextBox 33">
                <a:extLst>
                  <a:ext uri="{FF2B5EF4-FFF2-40B4-BE49-F238E27FC236}">
                    <a16:creationId xmlns:a16="http://schemas.microsoft.com/office/drawing/2014/main" id="{88A96D51-BC7D-45C0-8BE8-64C52E7C5E77}"/>
                  </a:ext>
                </a:extLst>
              </p:cNvPr>
              <p:cNvSpPr txBox="1"/>
              <p:nvPr/>
            </p:nvSpPr>
            <p:spPr>
              <a:xfrm>
                <a:off x="8444925" y="5397307"/>
                <a:ext cx="1338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b="0" i="0" u="none" strike="noStrike" kern="1200" cap="none" spc="0" normalizeH="0" baseline="0" noProof="0" dirty="0">
                    <a:ln>
                      <a:noFill/>
                    </a:ln>
                    <a:solidFill>
                      <a:srgbClr val="FF6B00"/>
                    </a:solidFill>
                    <a:effectLst/>
                    <a:uLnTx/>
                    <a:uFillTx/>
                    <a:latin typeface="Arial" panose="020B0604020202020204" pitchFamily="34" charset="0"/>
                    <a:cs typeface="Arial" panose="020B0604020202020204" pitchFamily="34" charset="0"/>
                  </a:rPr>
                  <a:t>Experience</a:t>
                </a:r>
              </a:p>
            </p:txBody>
          </p:sp>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6236" y="4598608"/>
                <a:ext cx="941052" cy="789527"/>
              </a:xfrm>
              <a:prstGeom prst="rect">
                <a:avLst/>
              </a:prstGeom>
            </p:spPr>
          </p:pic>
        </p:grpSp>
        <p:grpSp>
          <p:nvGrpSpPr>
            <p:cNvPr id="27" name="Group 26"/>
            <p:cNvGrpSpPr/>
            <p:nvPr/>
          </p:nvGrpSpPr>
          <p:grpSpPr>
            <a:xfrm>
              <a:off x="7161726" y="3029774"/>
              <a:ext cx="1457182" cy="1279303"/>
              <a:chOff x="5299681" y="4535171"/>
              <a:chExt cx="1457182" cy="1279303"/>
            </a:xfrm>
          </p:grpSpPr>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0991" y="4535171"/>
                <a:ext cx="1034563" cy="862136"/>
              </a:xfrm>
              <a:prstGeom prst="rect">
                <a:avLst/>
              </a:prstGeom>
            </p:spPr>
          </p:pic>
          <p:sp>
            <p:nvSpPr>
              <p:cNvPr id="33" name="Title 1"/>
              <p:cNvSpPr txBox="1">
                <a:spLocks/>
              </p:cNvSpPr>
              <p:nvPr/>
            </p:nvSpPr>
            <p:spPr>
              <a:xfrm>
                <a:off x="5299681" y="5397307"/>
                <a:ext cx="1457182" cy="417167"/>
              </a:xfrm>
              <a:prstGeom prst="rect">
                <a:avLst/>
              </a:prstGeom>
            </p:spPr>
            <p:txBody>
              <a:bodyPr/>
              <a:lstStyle>
                <a:lvl1pPr algn="l" defTabSz="914400" rtl="0" eaLnBrk="1" latinLnBrk="0" hangingPunct="1">
                  <a:lnSpc>
                    <a:spcPct val="90000"/>
                  </a:lnSpc>
                  <a:spcBef>
                    <a:spcPct val="0"/>
                  </a:spcBef>
                  <a:buNone/>
                  <a:defRPr sz="4400" kern="1200">
                    <a:solidFill>
                      <a:srgbClr val="FF6B0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6B00"/>
                    </a:solidFill>
                    <a:effectLst/>
                    <a:uLnTx/>
                    <a:uFillTx/>
                    <a:latin typeface="Arial" panose="020B0604020202020204" pitchFamily="34" charset="0"/>
                    <a:cs typeface="Arial" panose="020B0604020202020204" pitchFamily="34" charset="0"/>
                  </a:rPr>
                  <a:t>Principles</a:t>
                </a:r>
              </a:p>
            </p:txBody>
          </p:sp>
        </p:grpSp>
        <p:grpSp>
          <p:nvGrpSpPr>
            <p:cNvPr id="28" name="Group 27"/>
            <p:cNvGrpSpPr/>
            <p:nvPr/>
          </p:nvGrpSpPr>
          <p:grpSpPr>
            <a:xfrm>
              <a:off x="4008950" y="3036470"/>
              <a:ext cx="1251319" cy="1242998"/>
              <a:chOff x="2277827" y="2913667"/>
              <a:chExt cx="1251319" cy="1242998"/>
            </a:xfrm>
          </p:grpSpPr>
          <p:sp>
            <p:nvSpPr>
              <p:cNvPr id="30" name="Title 1"/>
              <p:cNvSpPr txBox="1">
                <a:spLocks/>
              </p:cNvSpPr>
              <p:nvPr/>
            </p:nvSpPr>
            <p:spPr>
              <a:xfrm>
                <a:off x="2277827" y="3739498"/>
                <a:ext cx="1251319" cy="417167"/>
              </a:xfrm>
              <a:prstGeom prst="rect">
                <a:avLst/>
              </a:prstGeom>
            </p:spPr>
            <p:txBody>
              <a:bodyPr/>
              <a:lstStyle>
                <a:lvl1pPr algn="l" defTabSz="914400" rtl="0" eaLnBrk="1" latinLnBrk="0" hangingPunct="1">
                  <a:lnSpc>
                    <a:spcPct val="90000"/>
                  </a:lnSpc>
                  <a:spcBef>
                    <a:spcPct val="0"/>
                  </a:spcBef>
                  <a:buNone/>
                  <a:defRPr sz="4400" kern="1200">
                    <a:solidFill>
                      <a:srgbClr val="FF6B0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6B00"/>
                    </a:solidFill>
                    <a:effectLst/>
                    <a:uLnTx/>
                    <a:uFillTx/>
                    <a:latin typeface="Arial" panose="020B0604020202020204" pitchFamily="34" charset="0"/>
                    <a:cs typeface="Arial" panose="020B0604020202020204" pitchFamily="34" charset="0"/>
                  </a:rPr>
                  <a:t>Purpose</a:t>
                </a:r>
              </a:p>
            </p:txBody>
          </p:sp>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3089" y="2913667"/>
                <a:ext cx="500794" cy="794837"/>
              </a:xfrm>
              <a:prstGeom prst="rect">
                <a:avLst/>
              </a:prstGeom>
            </p:spPr>
          </p:pic>
        </p:grpSp>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07616" y="2947919"/>
              <a:ext cx="1006763" cy="1006763"/>
            </a:xfrm>
            <a:prstGeom prst="rect">
              <a:avLst/>
            </a:prstGeom>
          </p:spPr>
        </p:pic>
      </p:grpSp>
      <p:sp>
        <p:nvSpPr>
          <p:cNvPr id="38" name="TextBox 37"/>
          <p:cNvSpPr txBox="1"/>
          <p:nvPr/>
        </p:nvSpPr>
        <p:spPr>
          <a:xfrm rot="16200000">
            <a:off x="3091605" y="5142222"/>
            <a:ext cx="18387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Strategic Themes</a:t>
            </a:r>
          </a:p>
        </p:txBody>
      </p:sp>
      <p:graphicFrame>
        <p:nvGraphicFramePr>
          <p:cNvPr id="39" name="Diagram 38"/>
          <p:cNvGraphicFramePr/>
          <p:nvPr>
            <p:extLst>
              <p:ext uri="{D42A27DB-BD31-4B8C-83A1-F6EECF244321}">
                <p14:modId xmlns:p14="http://schemas.microsoft.com/office/powerpoint/2010/main" val="3302463927"/>
              </p:ext>
            </p:extLst>
          </p:nvPr>
        </p:nvGraphicFramePr>
        <p:xfrm>
          <a:off x="4671282" y="4309077"/>
          <a:ext cx="7163287" cy="248335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41" name="Group 40"/>
          <p:cNvGrpSpPr/>
          <p:nvPr/>
        </p:nvGrpSpPr>
        <p:grpSpPr>
          <a:xfrm>
            <a:off x="7198909" y="709072"/>
            <a:ext cx="1284604" cy="1251435"/>
            <a:chOff x="5352028" y="952266"/>
            <a:chExt cx="1284604" cy="1251435"/>
          </a:xfrm>
        </p:grpSpPr>
        <p:sp>
          <p:nvSpPr>
            <p:cNvPr id="42" name="Title 1"/>
            <p:cNvSpPr txBox="1">
              <a:spLocks/>
            </p:cNvSpPr>
            <p:nvPr/>
          </p:nvSpPr>
          <p:spPr>
            <a:xfrm>
              <a:off x="5520565" y="1786534"/>
              <a:ext cx="947530" cy="417167"/>
            </a:xfrm>
            <a:prstGeom prst="rect">
              <a:avLst/>
            </a:prstGeom>
          </p:spPr>
          <p:txBody>
            <a:bodyPr/>
            <a:lstStyle>
              <a:lvl1pPr algn="l" defTabSz="914400" rtl="0" eaLnBrk="1" latinLnBrk="0" hangingPunct="1">
                <a:lnSpc>
                  <a:spcPct val="90000"/>
                </a:lnSpc>
                <a:spcBef>
                  <a:spcPct val="0"/>
                </a:spcBef>
                <a:buNone/>
                <a:defRPr sz="4400" kern="1200">
                  <a:solidFill>
                    <a:srgbClr val="FF6B0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6B00"/>
                  </a:solidFill>
                  <a:effectLst/>
                  <a:uLnTx/>
                  <a:uFillTx/>
                  <a:latin typeface="Arial" panose="020B0604020202020204" pitchFamily="34" charset="0"/>
                  <a:cs typeface="Arial" panose="020B0604020202020204" pitchFamily="34" charset="0"/>
                </a:rPr>
                <a:t>Vision</a:t>
              </a:r>
            </a:p>
          </p:txBody>
        </p:sp>
        <p:pic>
          <p:nvPicPr>
            <p:cNvPr id="43" name="Picture 4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52028" y="952266"/>
              <a:ext cx="1284604" cy="975526"/>
            </a:xfrm>
            <a:prstGeom prst="rect">
              <a:avLst/>
            </a:prstGeom>
          </p:spPr>
        </p:pic>
      </p:grpSp>
      <p:pic>
        <p:nvPicPr>
          <p:cNvPr id="44" name="Picture 43"/>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27408" y="108976"/>
            <a:ext cx="2255520" cy="410094"/>
          </a:xfrm>
          <a:prstGeom prst="rect">
            <a:avLst/>
          </a:prstGeom>
        </p:spPr>
      </p:pic>
    </p:spTree>
    <p:extLst>
      <p:ext uri="{BB962C8B-B14F-4D97-AF65-F5344CB8AC3E}">
        <p14:creationId xmlns:p14="http://schemas.microsoft.com/office/powerpoint/2010/main" val="598895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fade">
                                      <p:cBhvr>
                                        <p:cTn id="31" dur="500"/>
                                        <p:tgtEl>
                                          <p:spTgt spid="16">
                                            <p:txEl>
                                              <p:pRg st="0" end="0"/>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6">
                                            <p:txEl>
                                              <p:pRg st="1" end="1"/>
                                            </p:txEl>
                                          </p:spTgt>
                                        </p:tgtEl>
                                        <p:attrNameLst>
                                          <p:attrName>style.visibility</p:attrName>
                                        </p:attrNameLst>
                                      </p:cBhvr>
                                      <p:to>
                                        <p:strVal val="visible"/>
                                      </p:to>
                                    </p:set>
                                    <p:animEffect transition="in" filter="fade">
                                      <p:cBhvr>
                                        <p:cTn id="35" dur="500"/>
                                        <p:tgtEl>
                                          <p:spTgt spid="16">
                                            <p:txEl>
                                              <p:pRg st="1" end="1"/>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6">
                                            <p:txEl>
                                              <p:pRg st="2" end="2"/>
                                            </p:txEl>
                                          </p:spTgt>
                                        </p:tgtEl>
                                        <p:attrNameLst>
                                          <p:attrName>style.visibility</p:attrName>
                                        </p:attrNameLst>
                                      </p:cBhvr>
                                      <p:to>
                                        <p:strVal val="visible"/>
                                      </p:to>
                                    </p:set>
                                    <p:animEffect transition="in" filter="fade">
                                      <p:cBhvr>
                                        <p:cTn id="39" dur="500"/>
                                        <p:tgtEl>
                                          <p:spTgt spid="16">
                                            <p:txEl>
                                              <p:pRg st="2" end="2"/>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6">
                                            <p:txEl>
                                              <p:pRg st="3" end="3"/>
                                            </p:txEl>
                                          </p:spTgt>
                                        </p:tgtEl>
                                        <p:attrNameLst>
                                          <p:attrName>style.visibility</p:attrName>
                                        </p:attrNameLst>
                                      </p:cBhvr>
                                      <p:to>
                                        <p:strVal val="visible"/>
                                      </p:to>
                                    </p:set>
                                    <p:animEffect transition="in" filter="fade">
                                      <p:cBhvr>
                                        <p:cTn id="43" dur="500"/>
                                        <p:tgtEl>
                                          <p:spTgt spid="16">
                                            <p:txEl>
                                              <p:pRg st="3" end="3"/>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6">
                                            <p:txEl>
                                              <p:pRg st="4" end="4"/>
                                            </p:txEl>
                                          </p:spTgt>
                                        </p:tgtEl>
                                        <p:attrNameLst>
                                          <p:attrName>style.visibility</p:attrName>
                                        </p:attrNameLst>
                                      </p:cBhvr>
                                      <p:to>
                                        <p:strVal val="visible"/>
                                      </p:to>
                                    </p:set>
                                    <p:animEffect transition="in" filter="fade">
                                      <p:cBhvr>
                                        <p:cTn id="47" dur="500"/>
                                        <p:tgtEl>
                                          <p:spTgt spid="16">
                                            <p:txEl>
                                              <p:pRg st="4" end="4"/>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6">
                                            <p:txEl>
                                              <p:pRg st="5" end="5"/>
                                            </p:txEl>
                                          </p:spTgt>
                                        </p:tgtEl>
                                        <p:attrNameLst>
                                          <p:attrName>style.visibility</p:attrName>
                                        </p:attrNameLst>
                                      </p:cBhvr>
                                      <p:to>
                                        <p:strVal val="visible"/>
                                      </p:to>
                                    </p:set>
                                    <p:animEffect transition="in" filter="fade">
                                      <p:cBhvr>
                                        <p:cTn id="51" dur="500"/>
                                        <p:tgtEl>
                                          <p:spTgt spid="16">
                                            <p:txEl>
                                              <p:pRg st="5" end="5"/>
                                            </p:tx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6">
                                            <p:txEl>
                                              <p:pRg st="6" end="6"/>
                                            </p:txEl>
                                          </p:spTgt>
                                        </p:tgtEl>
                                        <p:attrNameLst>
                                          <p:attrName>style.visibility</p:attrName>
                                        </p:attrNameLst>
                                      </p:cBhvr>
                                      <p:to>
                                        <p:strVal val="visible"/>
                                      </p:to>
                                    </p:set>
                                    <p:animEffect transition="in" filter="fade">
                                      <p:cBhvr>
                                        <p:cTn id="55" dur="500"/>
                                        <p:tgtEl>
                                          <p:spTgt spid="16">
                                            <p:txEl>
                                              <p:pRg st="6" end="6"/>
                                            </p:tx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6">
                                            <p:txEl>
                                              <p:pRg st="7" end="7"/>
                                            </p:txEl>
                                          </p:spTgt>
                                        </p:tgtEl>
                                        <p:attrNameLst>
                                          <p:attrName>style.visibility</p:attrName>
                                        </p:attrNameLst>
                                      </p:cBhvr>
                                      <p:to>
                                        <p:strVal val="visible"/>
                                      </p:to>
                                    </p:set>
                                    <p:animEffect transition="in" filter="fade">
                                      <p:cBhvr>
                                        <p:cTn id="59" dur="500"/>
                                        <p:tgtEl>
                                          <p:spTgt spid="16">
                                            <p:txEl>
                                              <p:pRg st="7" end="7"/>
                                            </p:txEl>
                                          </p:spTgt>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6">
                                            <p:txEl>
                                              <p:pRg st="8" end="8"/>
                                            </p:txEl>
                                          </p:spTgt>
                                        </p:tgtEl>
                                        <p:attrNameLst>
                                          <p:attrName>style.visibility</p:attrName>
                                        </p:attrNameLst>
                                      </p:cBhvr>
                                      <p:to>
                                        <p:strVal val="visible"/>
                                      </p:to>
                                    </p:set>
                                    <p:animEffect transition="in" filter="fade">
                                      <p:cBhvr>
                                        <p:cTn id="63" dur="500"/>
                                        <p:tgtEl>
                                          <p:spTgt spid="16">
                                            <p:txEl>
                                              <p:pRg st="8" end="8"/>
                                            </p:txEl>
                                          </p:spTgt>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16">
                                            <p:txEl>
                                              <p:pRg st="9" end="9"/>
                                            </p:txEl>
                                          </p:spTgt>
                                        </p:tgtEl>
                                        <p:attrNameLst>
                                          <p:attrName>style.visibility</p:attrName>
                                        </p:attrNameLst>
                                      </p:cBhvr>
                                      <p:to>
                                        <p:strVal val="visible"/>
                                      </p:to>
                                    </p:set>
                                    <p:animEffect transition="in" filter="fade">
                                      <p:cBhvr>
                                        <p:cTn id="67" dur="500"/>
                                        <p:tgtEl>
                                          <p:spTgt spid="16">
                                            <p:txEl>
                                              <p:pRg st="9" end="9"/>
                                            </p:txEl>
                                          </p:spTgt>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16">
                                            <p:txEl>
                                              <p:pRg st="10" end="10"/>
                                            </p:txEl>
                                          </p:spTgt>
                                        </p:tgtEl>
                                        <p:attrNameLst>
                                          <p:attrName>style.visibility</p:attrName>
                                        </p:attrNameLst>
                                      </p:cBhvr>
                                      <p:to>
                                        <p:strVal val="visible"/>
                                      </p:to>
                                    </p:set>
                                    <p:animEffect transition="in" filter="fade">
                                      <p:cBhvr>
                                        <p:cTn id="71" dur="500"/>
                                        <p:tgtEl>
                                          <p:spTgt spid="16">
                                            <p:txEl>
                                              <p:pRg st="10" end="10"/>
                                            </p:txEl>
                                          </p:spTgt>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16">
                                            <p:txEl>
                                              <p:pRg st="11" end="11"/>
                                            </p:txEl>
                                          </p:spTgt>
                                        </p:tgtEl>
                                        <p:attrNameLst>
                                          <p:attrName>style.visibility</p:attrName>
                                        </p:attrNameLst>
                                      </p:cBhvr>
                                      <p:to>
                                        <p:strVal val="visible"/>
                                      </p:to>
                                    </p:set>
                                    <p:animEffect transition="in" filter="fade">
                                      <p:cBhvr>
                                        <p:cTn id="75" dur="500"/>
                                        <p:tgtEl>
                                          <p:spTgt spid="16">
                                            <p:txEl>
                                              <p:pRg st="11" end="11"/>
                                            </p:txEl>
                                          </p:spTgt>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16">
                                            <p:txEl>
                                              <p:pRg st="12" end="12"/>
                                            </p:txEl>
                                          </p:spTgt>
                                        </p:tgtEl>
                                        <p:attrNameLst>
                                          <p:attrName>style.visibility</p:attrName>
                                        </p:attrNameLst>
                                      </p:cBhvr>
                                      <p:to>
                                        <p:strVal val="visible"/>
                                      </p:to>
                                    </p:set>
                                    <p:animEffect transition="in" filter="fade">
                                      <p:cBhvr>
                                        <p:cTn id="79" dur="500"/>
                                        <p:tgtEl>
                                          <p:spTgt spid="1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8" grpId="0"/>
      <p:bldP spid="22" grpId="0"/>
      <p:bldP spid="38" grpId="0"/>
      <p:bldGraphic spid="39"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350688" y="1522194"/>
            <a:ext cx="3997738" cy="1287664"/>
            <a:chOff x="350688" y="1522194"/>
            <a:chExt cx="3997738" cy="1287664"/>
          </a:xfrm>
        </p:grpSpPr>
        <p:pic>
          <p:nvPicPr>
            <p:cNvPr id="44" name="Picture 4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76172" y="1656044"/>
              <a:ext cx="1172254" cy="1153814"/>
            </a:xfrm>
            <a:prstGeom prst="rect">
              <a:avLst/>
            </a:prstGeom>
          </p:spPr>
        </p:pic>
        <p:sp>
          <p:nvSpPr>
            <p:cNvPr id="45" name="Rectangle 44"/>
            <p:cNvSpPr/>
            <p:nvPr/>
          </p:nvSpPr>
          <p:spPr>
            <a:xfrm>
              <a:off x="350688" y="1522194"/>
              <a:ext cx="2934335" cy="10980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6B00"/>
                  </a:solidFill>
                  <a:effectLst/>
                  <a:uLnTx/>
                  <a:uFillTx/>
                  <a:latin typeface="Arial" panose="020B0604020202020204" pitchFamily="34" charset="0"/>
                  <a:cs typeface="Arial" panose="020B0604020202020204" pitchFamily="34" charset="0"/>
                </a:rPr>
                <a:t>Re-imagine Banking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6B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solidFill>
                    <a:prstClr val="white"/>
                  </a:solidFill>
                  <a:effectLst/>
                  <a:uLnTx/>
                  <a:uFillTx/>
                  <a:latin typeface="Arial" panose="020B0604020202020204" pitchFamily="34" charset="0"/>
                  <a:cs typeface="Arial" panose="020B0604020202020204" pitchFamily="34" charset="0"/>
                </a:rPr>
                <a:t>Scope – beyond banking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solidFill>
                    <a:prstClr val="white"/>
                  </a:solidFill>
                  <a:effectLst/>
                  <a:uLnTx/>
                  <a:uFillTx/>
                  <a:latin typeface="Arial" panose="020B0604020202020204" pitchFamily="34" charset="0"/>
                  <a:cs typeface="Arial" panose="020B0604020202020204" pitchFamily="34" charset="0"/>
                </a:rPr>
                <a:t>Ecosystem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solidFill>
                    <a:prstClr val="white"/>
                  </a:solidFill>
                  <a:effectLst/>
                  <a:uLnTx/>
                  <a:uFillTx/>
                  <a:latin typeface="Arial" panose="020B0604020202020204" pitchFamily="34" charset="0"/>
                  <a:cs typeface="Arial" panose="020B0604020202020204" pitchFamily="34" charset="0"/>
                </a:rPr>
                <a:t>Business Model</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6" name="Group 5"/>
          <p:cNvGrpSpPr/>
          <p:nvPr/>
        </p:nvGrpSpPr>
        <p:grpSpPr>
          <a:xfrm>
            <a:off x="8141211" y="1517078"/>
            <a:ext cx="4113819" cy="1295414"/>
            <a:chOff x="8141211" y="1517078"/>
            <a:chExt cx="4113819" cy="1295414"/>
          </a:xfrm>
        </p:grpSpPr>
        <p:pic>
          <p:nvPicPr>
            <p:cNvPr id="47" name="Picture 4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41211" y="1656044"/>
              <a:ext cx="1172254" cy="1156448"/>
            </a:xfrm>
            <a:prstGeom prst="rect">
              <a:avLst/>
            </a:prstGeom>
          </p:spPr>
        </p:pic>
        <p:sp>
          <p:nvSpPr>
            <p:cNvPr id="48" name="Rectangle 47"/>
            <p:cNvSpPr/>
            <p:nvPr/>
          </p:nvSpPr>
          <p:spPr>
            <a:xfrm>
              <a:off x="9320695" y="1517078"/>
              <a:ext cx="2934335" cy="10980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6B00"/>
                  </a:solidFill>
                  <a:effectLst/>
                  <a:uLnTx/>
                  <a:uFillTx/>
                  <a:latin typeface="Arial" panose="020B0604020202020204" pitchFamily="34" charset="0"/>
                  <a:cs typeface="Arial" panose="020B0604020202020204" pitchFamily="34" charset="0"/>
                </a:rPr>
                <a:t>Re-evaluate Value Chains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6B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BI, Analytics &amp; Product Development </a:t>
              </a:r>
              <a:endParaRPr kumimoji="0" lang="en-GB" sz="1600" b="0" i="0" u="none" strike="noStrike" kern="1200" cap="none" spc="0" normalizeH="0" baseline="0" noProof="0" dirty="0">
                <a:ln/>
                <a:solidFill>
                  <a:prstClr val="white"/>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Operations Management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solidFill>
                    <a:prstClr val="white"/>
                  </a:solidFill>
                  <a:effectLst/>
                  <a:uLnTx/>
                  <a:uFillTx/>
                  <a:latin typeface="Arial" panose="020B0604020202020204" pitchFamily="34" charset="0"/>
                  <a:cs typeface="Arial" panose="020B0604020202020204" pitchFamily="34" charset="0"/>
                </a:rPr>
                <a:t>Distributions &amp; networks </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5" name="Group 4"/>
          <p:cNvGrpSpPr/>
          <p:nvPr/>
        </p:nvGrpSpPr>
        <p:grpSpPr>
          <a:xfrm>
            <a:off x="281476" y="4302536"/>
            <a:ext cx="4046651" cy="1153814"/>
            <a:chOff x="281476" y="4302536"/>
            <a:chExt cx="4046651" cy="1153814"/>
          </a:xfrm>
        </p:grpSpPr>
        <p:pic>
          <p:nvPicPr>
            <p:cNvPr id="50" name="Picture 4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55873" y="4302536"/>
              <a:ext cx="1172254" cy="1153814"/>
            </a:xfrm>
            <a:prstGeom prst="rect">
              <a:avLst/>
            </a:prstGeom>
          </p:spPr>
        </p:pic>
        <p:sp>
          <p:nvSpPr>
            <p:cNvPr id="51" name="Rectangle 50"/>
            <p:cNvSpPr/>
            <p:nvPr/>
          </p:nvSpPr>
          <p:spPr>
            <a:xfrm>
              <a:off x="281476" y="4302536"/>
              <a:ext cx="3072760" cy="10980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6B00"/>
                  </a:solidFill>
                  <a:effectLst/>
                  <a:uLnTx/>
                  <a:uFillTx/>
                  <a:latin typeface="Arial" panose="020B0604020202020204" pitchFamily="34" charset="0"/>
                  <a:cs typeface="Arial" panose="020B0604020202020204" pitchFamily="34" charset="0"/>
                </a:rPr>
                <a:t>Re-connect with Customers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6B00"/>
                  </a:solidFill>
                  <a:effectLst/>
                  <a:uLnTx/>
                  <a:uFillTx/>
                  <a:latin typeface="Arial" panose="020B0604020202020204" pitchFamily="34" charset="0"/>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solidFill>
                    <a:prstClr val="white"/>
                  </a:solidFill>
                  <a:effectLst/>
                  <a:uLnTx/>
                  <a:uFillTx/>
                  <a:latin typeface="Arial" panose="020B0604020202020204" pitchFamily="34" charset="0"/>
                  <a:cs typeface="Arial" panose="020B0604020202020204" pitchFamily="34" charset="0"/>
                </a:rPr>
                <a:t>Journeys / customer 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solidFill>
                    <a:prstClr val="white"/>
                  </a:solidFill>
                  <a:effectLst/>
                  <a:uLnTx/>
                  <a:uFillTx/>
                  <a:latin typeface="Arial" panose="020B0604020202020204" pitchFamily="34" charset="0"/>
                  <a:cs typeface="Arial" panose="020B0604020202020204" pitchFamily="34" charset="0"/>
                </a:rPr>
                <a:t>Engaging &amp; communicating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solidFill>
                    <a:prstClr val="white"/>
                  </a:solidFill>
                  <a:effectLst/>
                  <a:uLnTx/>
                  <a:uFillTx/>
                  <a:latin typeface="Arial" panose="020B0604020202020204" pitchFamily="34" charset="0"/>
                  <a:cs typeface="Arial" panose="020B0604020202020204" pitchFamily="34" charset="0"/>
                </a:rPr>
                <a:t>Managing &amp; leveraging relationships</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52" name="Group 51"/>
          <p:cNvGrpSpPr/>
          <p:nvPr/>
        </p:nvGrpSpPr>
        <p:grpSpPr>
          <a:xfrm>
            <a:off x="8176603" y="4302536"/>
            <a:ext cx="4174154" cy="1284910"/>
            <a:chOff x="6664298" y="4336189"/>
            <a:chExt cx="5499127" cy="1692771"/>
          </a:xfrm>
        </p:grpSpPr>
        <p:pic>
          <p:nvPicPr>
            <p:cNvPr id="53" name="Picture 5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64298" y="4336189"/>
              <a:ext cx="1544355" cy="1520062"/>
            </a:xfrm>
            <a:prstGeom prst="rect">
              <a:avLst/>
            </a:prstGeom>
          </p:spPr>
        </p:pic>
        <p:sp>
          <p:nvSpPr>
            <p:cNvPr id="54" name="Rectangle 53"/>
            <p:cNvSpPr/>
            <p:nvPr/>
          </p:nvSpPr>
          <p:spPr>
            <a:xfrm>
              <a:off x="8170553" y="4336189"/>
              <a:ext cx="3992872" cy="16927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6B00"/>
                  </a:solidFill>
                  <a:effectLst/>
                  <a:uLnTx/>
                  <a:uFillTx/>
                  <a:latin typeface="Arial" panose="020B0604020202020204" pitchFamily="34" charset="0"/>
                  <a:cs typeface="Arial" panose="020B0604020202020204" pitchFamily="34" charset="0"/>
                </a:rPr>
                <a:t>Re-build the Organization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6B00"/>
                  </a:solidFill>
                  <a:effectLst/>
                  <a:uLnTx/>
                  <a:uFillTx/>
                  <a:latin typeface="Arial" panose="020B0604020202020204" pitchFamily="34" charset="0"/>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solidFill>
                    <a:prstClr val="white"/>
                  </a:solidFill>
                  <a:effectLst/>
                  <a:uLnTx/>
                  <a:uFillTx/>
                  <a:latin typeface="Arial" panose="020B0604020202020204" pitchFamily="34" charset="0"/>
                  <a:cs typeface="Arial" panose="020B0604020202020204" pitchFamily="34" charset="0"/>
                </a:rPr>
                <a:t>Structure &amp; Alignment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solidFill>
                    <a:prstClr val="white"/>
                  </a:solidFill>
                  <a:effectLst/>
                  <a:uLnTx/>
                  <a:uFillTx/>
                  <a:latin typeface="Arial" panose="020B0604020202020204" pitchFamily="34" charset="0"/>
                  <a:cs typeface="Arial" panose="020B0604020202020204" pitchFamily="34" charset="0"/>
                </a:rPr>
                <a:t>Capabilities – People, Systems &amp; Processes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solidFill>
                    <a:prstClr val="white"/>
                  </a:solidFill>
                  <a:effectLst/>
                  <a:uLnTx/>
                  <a:uFillTx/>
                  <a:latin typeface="Arial" panose="020B0604020202020204" pitchFamily="34" charset="0"/>
                  <a:cs typeface="Arial" panose="020B0604020202020204" pitchFamily="34" charset="0"/>
                </a:rPr>
                <a:t>Learning &amp; development </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55" name="Title 1"/>
          <p:cNvSpPr>
            <a:spLocks noGrp="1"/>
          </p:cNvSpPr>
          <p:nvPr>
            <p:ph type="title"/>
          </p:nvPr>
        </p:nvSpPr>
        <p:spPr>
          <a:xfrm>
            <a:off x="3621938" y="108976"/>
            <a:ext cx="5105400" cy="646232"/>
          </a:xfrm>
        </p:spPr>
        <p:txBody>
          <a:bodyPr>
            <a:normAutofit fontScale="90000"/>
          </a:bodyPr>
          <a:lstStyle/>
          <a:p>
            <a:pPr algn="ctr"/>
            <a:r>
              <a:rPr lang="en-US" sz="3200" dirty="0">
                <a:solidFill>
                  <a:srgbClr val="F26921"/>
                </a:solidFill>
                <a:latin typeface="Arial" panose="020B0604020202020204" pitchFamily="34" charset="0"/>
                <a:cs typeface="Arial" panose="020B0604020202020204" pitchFamily="34" charset="0"/>
              </a:rPr>
              <a:t>Staying Relevant &amp; Resilient in the New Age </a:t>
            </a:r>
          </a:p>
        </p:txBody>
      </p:sp>
      <p:pic>
        <p:nvPicPr>
          <p:cNvPr id="56" name="Picture 55">
            <a:extLst>
              <a:ext uri="{FF2B5EF4-FFF2-40B4-BE49-F238E27FC236}">
                <a16:creationId xmlns:a16="http://schemas.microsoft.com/office/drawing/2014/main" id="{2075EDA8-5E0E-AB80-CBA9-6FCBBD3ACF4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236179" y="1656044"/>
            <a:ext cx="4090326" cy="4065252"/>
          </a:xfrm>
          <a:prstGeom prst="rect">
            <a:avLst/>
          </a:prstGeom>
        </p:spPr>
      </p:pic>
      <p:pic>
        <p:nvPicPr>
          <p:cNvPr id="57" name="Picture 56"/>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27408" y="108976"/>
            <a:ext cx="2255520" cy="410094"/>
          </a:xfrm>
          <a:prstGeom prst="rect">
            <a:avLst/>
          </a:prstGeom>
        </p:spPr>
      </p:pic>
    </p:spTree>
    <p:extLst>
      <p:ext uri="{BB962C8B-B14F-4D97-AF65-F5344CB8AC3E}">
        <p14:creationId xmlns:p14="http://schemas.microsoft.com/office/powerpoint/2010/main" val="1804674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250"/>
                                        <p:tgtEl>
                                          <p:spTgt spid="5"/>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250"/>
                                        <p:tgtEl>
                                          <p:spTgt spid="6"/>
                                        </p:tgtEl>
                                      </p:cBhvr>
                                    </p:animEffect>
                                  </p:childTnLst>
                                </p:cTn>
                              </p:par>
                            </p:childTnLst>
                          </p:cTn>
                        </p:par>
                        <p:par>
                          <p:cTn id="16" fill="hold">
                            <p:stCondLst>
                              <p:cond delay="3750"/>
                            </p:stCondLst>
                            <p:childTnLst>
                              <p:par>
                                <p:cTn id="17" presetID="10" presetClass="entr" presetSubtype="0" fill="hold"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1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D0D90F9-27A5-401D-84AE-7F4AA1C0E5EC}"/>
              </a:ext>
            </a:extLst>
          </p:cNvPr>
          <p:cNvSpPr txBox="1"/>
          <p:nvPr/>
        </p:nvSpPr>
        <p:spPr>
          <a:xfrm>
            <a:off x="0" y="1200396"/>
            <a:ext cx="12148298" cy="830997"/>
          </a:xfrm>
          <a:prstGeom prst="rect">
            <a:avLst/>
          </a:prstGeom>
          <a:noFill/>
        </p:spPr>
        <p:txBody>
          <a:bodyPr wrap="square" rtlCol="0">
            <a:spAutoFit/>
          </a:bodyPr>
          <a:lstStyle/>
          <a:p>
            <a:pPr lvl="0" algn="ctr">
              <a:defRPr/>
            </a:pPr>
            <a:r>
              <a:rPr lang="en-US" sz="4800" b="1" dirty="0">
                <a:solidFill>
                  <a:srgbClr val="FE6B00"/>
                </a:solidFill>
                <a:latin typeface="Arial" panose="020B0604020202020204" pitchFamily="34" charset="0"/>
                <a:cs typeface="Arial" panose="020B0604020202020204" pitchFamily="34" charset="0"/>
              </a:rPr>
              <a:t>Strategic Growth Priorities </a:t>
            </a:r>
            <a:endParaRPr kumimoji="0" lang="en-GB" sz="4000" b="1" i="0" u="none" strike="noStrike" kern="1200" cap="none" spc="0" normalizeH="0" baseline="0" noProof="0" dirty="0">
              <a:ln>
                <a:noFill/>
              </a:ln>
              <a:solidFill>
                <a:srgbClr val="FE6B00"/>
              </a:solidFill>
              <a:effectLst/>
              <a:uLnTx/>
              <a:uFillTx/>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714882095"/>
              </p:ext>
            </p:extLst>
          </p:nvPr>
        </p:nvGraphicFramePr>
        <p:xfrm>
          <a:off x="457201" y="2499360"/>
          <a:ext cx="11233896" cy="3337560"/>
        </p:xfrm>
        <a:graphic>
          <a:graphicData uri="http://schemas.openxmlformats.org/drawingml/2006/table">
            <a:tbl>
              <a:tblPr firstRow="1" bandRow="1">
                <a:tableStyleId>{2D5ABB26-0587-4C30-8999-92F81FD0307C}</a:tableStyleId>
              </a:tblPr>
              <a:tblGrid>
                <a:gridCol w="3744632">
                  <a:extLst>
                    <a:ext uri="{9D8B030D-6E8A-4147-A177-3AD203B41FA5}">
                      <a16:colId xmlns:a16="http://schemas.microsoft.com/office/drawing/2014/main" val="2391902537"/>
                    </a:ext>
                  </a:extLst>
                </a:gridCol>
                <a:gridCol w="3744632">
                  <a:extLst>
                    <a:ext uri="{9D8B030D-6E8A-4147-A177-3AD203B41FA5}">
                      <a16:colId xmlns:a16="http://schemas.microsoft.com/office/drawing/2014/main" val="4026315156"/>
                    </a:ext>
                  </a:extLst>
                </a:gridCol>
                <a:gridCol w="3744632">
                  <a:extLst>
                    <a:ext uri="{9D8B030D-6E8A-4147-A177-3AD203B41FA5}">
                      <a16:colId xmlns:a16="http://schemas.microsoft.com/office/drawing/2014/main" val="2877437282"/>
                    </a:ext>
                  </a:extLst>
                </a:gridCol>
              </a:tblGrid>
              <a:tr h="3337560">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noProof="1">
                          <a:solidFill>
                            <a:srgbClr val="FE6B00"/>
                          </a:solidFill>
                          <a:latin typeface="Arial" panose="020B0604020202020204" pitchFamily="34" charset="0"/>
                          <a:cs typeface="Arial" panose="020B0604020202020204" pitchFamily="34" charset="0"/>
                        </a:rPr>
                        <a:t>Scaling up beyond borders </a:t>
                      </a:r>
                      <a:endParaRPr kumimoji="0" lang="en-US" sz="2800" u="none" strike="noStrike" kern="1200" cap="none" spc="0" normalizeH="0" baseline="0" noProof="1">
                        <a:ln>
                          <a:noFill/>
                        </a:ln>
                        <a:solidFill>
                          <a:srgbClr val="FE6B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u="none" strike="noStrike" kern="1200" cap="none" spc="0" normalizeH="0" baseline="0" noProof="1">
                        <a:ln>
                          <a:noFill/>
                        </a:ln>
                        <a:solidFill>
                          <a:schemeClr val="bg1"/>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noProof="1">
                          <a:solidFill>
                            <a:schemeClr val="bg1"/>
                          </a:solidFill>
                          <a:latin typeface="Arial" panose="020B0604020202020204" pitchFamily="34" charset="0"/>
                          <a:cs typeface="Arial" panose="020B0604020202020204" pitchFamily="34" charset="0"/>
                        </a:rPr>
                        <a:t>Setting up branch in</a:t>
                      </a:r>
                      <a:r>
                        <a:rPr kumimoji="0" lang="en-US" sz="2800" u="none" strike="noStrike" kern="1200" cap="none" spc="0" normalizeH="0" baseline="0" noProof="1">
                          <a:ln>
                            <a:noFill/>
                          </a:ln>
                          <a:solidFill>
                            <a:schemeClr val="bg1"/>
                          </a:solidFill>
                          <a:effectLst/>
                          <a:uLnTx/>
                          <a:uFillTx/>
                          <a:latin typeface="Arial" panose="020B0604020202020204" pitchFamily="34" charset="0"/>
                          <a:cs typeface="Arial" panose="020B0604020202020204" pitchFamily="34" charset="0"/>
                        </a:rPr>
                        <a:t> Saudi Arabia</a:t>
                      </a:r>
                      <a:endParaRPr kumimoji="0" lang="en-US" sz="2800" b="1" i="0" u="none" strike="noStrike" kern="1200" cap="none" spc="0" normalizeH="0" baseline="0" noProof="1">
                        <a:ln>
                          <a:noFill/>
                        </a:ln>
                        <a:solidFill>
                          <a:schemeClr val="bg1"/>
                        </a:solidFill>
                        <a:effectLst/>
                        <a:uLnTx/>
                        <a:uFillTx/>
                        <a:latin typeface="Arial" panose="020B0604020202020204" pitchFamily="34" charset="0"/>
                        <a:ea typeface="+mn-ea"/>
                        <a:cs typeface="Arial" panose="020B0604020202020204" pitchFamily="34" charset="0"/>
                      </a:endParaRPr>
                    </a:p>
                  </a:txBody>
                  <a:tcPr>
                    <a:lnR w="12700" cap="flat" cmpd="sng" algn="ctr">
                      <a:solidFill>
                        <a:srgbClr val="FE6B00"/>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dirty="0">
                          <a:solidFill>
                            <a:srgbClr val="FE6B00"/>
                          </a:solidFill>
                          <a:latin typeface="Arial" panose="020B0604020202020204" pitchFamily="34" charset="0"/>
                          <a:cs typeface="Arial" panose="020B0604020202020204" pitchFamily="34" charset="0"/>
                        </a:rPr>
                        <a:t>Strengthening Capital Base </a:t>
                      </a:r>
                      <a:endParaRPr kumimoji="0" lang="en-US" sz="2800" u="none" strike="noStrike" kern="1200" cap="none" spc="0" normalizeH="0" baseline="0" noProof="0" dirty="0">
                        <a:ln>
                          <a:noFill/>
                        </a:ln>
                        <a:solidFill>
                          <a:srgbClr val="FE6B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indent="0" algn="ctr">
                        <a:buFont typeface="Arial" panose="020B0604020202020204" pitchFamily="34" charset="0"/>
                        <a:buNone/>
                        <a:defRPr/>
                      </a:pPr>
                      <a:r>
                        <a:rPr kumimoji="0" lang="en-US" sz="28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Rights Issue of OMR 160M and Perpetual of OMR 50M (green shoe of OMR 25M)</a:t>
                      </a:r>
                    </a:p>
                  </a:txBody>
                  <a:tcPr>
                    <a:lnL w="12700" cap="flat" cmpd="sng" algn="ctr">
                      <a:solidFill>
                        <a:srgbClr val="FE6B00"/>
                      </a:solidFill>
                      <a:prstDash val="solid"/>
                      <a:round/>
                      <a:headEnd type="none" w="med" len="med"/>
                      <a:tailEnd type="none" w="med" len="med"/>
                    </a:lnL>
                    <a:lnR w="12700" cap="flat" cmpd="sng" algn="ctr">
                      <a:solidFill>
                        <a:srgbClr val="FE6B00"/>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dirty="0">
                          <a:solidFill>
                            <a:srgbClr val="FE6B00"/>
                          </a:solidFill>
                          <a:latin typeface="Arial" panose="020B0604020202020204" pitchFamily="34" charset="0"/>
                          <a:cs typeface="Arial" panose="020B0604020202020204" pitchFamily="34" charset="0"/>
                        </a:rPr>
                        <a:t>Solidifying Domestic Presence </a:t>
                      </a:r>
                      <a:endParaRPr kumimoji="0" lang="en-US" sz="2800" u="none" strike="noStrike" kern="1200" cap="none" spc="0" normalizeH="0" baseline="0" noProof="0" dirty="0">
                        <a:ln>
                          <a:noFill/>
                        </a:ln>
                        <a:solidFill>
                          <a:srgbClr val="FE6B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Pursuing inorganic growth opportunities </a:t>
                      </a:r>
                    </a:p>
                  </a:txBody>
                  <a:tcPr>
                    <a:lnL w="12700" cap="flat" cmpd="sng" algn="ctr">
                      <a:solidFill>
                        <a:srgbClr val="FE6B00"/>
                      </a:solidFill>
                      <a:prstDash val="solid"/>
                      <a:round/>
                      <a:headEnd type="none" w="med" len="med"/>
                      <a:tailEnd type="none" w="med" len="med"/>
                    </a:lnL>
                  </a:tcPr>
                </a:tc>
                <a:extLst>
                  <a:ext uri="{0D108BD9-81ED-4DB2-BD59-A6C34878D82A}">
                    <a16:rowId xmlns:a16="http://schemas.microsoft.com/office/drawing/2014/main" val="201061645"/>
                  </a:ext>
                </a:extLst>
              </a:tr>
            </a:tbl>
          </a:graphicData>
        </a:graphic>
      </p:graphicFrame>
      <p:pic>
        <p:nvPicPr>
          <p:cNvPr id="15" name="Picture 1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7408" y="108976"/>
            <a:ext cx="2255520" cy="410094"/>
          </a:xfrm>
          <a:prstGeom prst="rect">
            <a:avLst/>
          </a:prstGeom>
        </p:spPr>
      </p:pic>
    </p:spTree>
    <p:extLst>
      <p:ext uri="{BB962C8B-B14F-4D97-AF65-F5344CB8AC3E}">
        <p14:creationId xmlns:p14="http://schemas.microsoft.com/office/powerpoint/2010/main" val="3823452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595461" y="304387"/>
            <a:ext cx="5274220" cy="796111"/>
          </a:xfrm>
        </p:spPr>
        <p:txBody>
          <a:bodyPr>
            <a:normAutofit fontScale="90000"/>
          </a:bodyPr>
          <a:lstStyle/>
          <a:p>
            <a:pPr algn="ctr"/>
            <a:r>
              <a:rPr lang="en-US" sz="3200" b="1" dirty="0">
                <a:solidFill>
                  <a:srgbClr val="F26921"/>
                </a:solidFill>
                <a:latin typeface="Arial" panose="020B0604020202020204" pitchFamily="34" charset="0"/>
                <a:cs typeface="Arial" panose="020B0604020202020204" pitchFamily="34" charset="0"/>
              </a:rPr>
              <a:t>Environmental, Social &amp; Governance (ESG)</a:t>
            </a:r>
          </a:p>
        </p:txBody>
      </p:sp>
      <p:grpSp>
        <p:nvGrpSpPr>
          <p:cNvPr id="10" name="Group 9"/>
          <p:cNvGrpSpPr/>
          <p:nvPr/>
        </p:nvGrpSpPr>
        <p:grpSpPr>
          <a:xfrm>
            <a:off x="6242658" y="1238671"/>
            <a:ext cx="5827422" cy="5619329"/>
            <a:chOff x="6242658" y="1238671"/>
            <a:chExt cx="5827422" cy="5619329"/>
          </a:xfrm>
        </p:grpSpPr>
        <p:sp>
          <p:nvSpPr>
            <p:cNvPr id="6" name="Rectangle 5"/>
            <p:cNvSpPr/>
            <p:nvPr/>
          </p:nvSpPr>
          <p:spPr>
            <a:xfrm>
              <a:off x="6242658" y="2718405"/>
              <a:ext cx="5827422" cy="4139595"/>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GB" sz="2400" b="1" i="0" u="none" strike="noStrike" kern="1200" cap="none" spc="0" normalizeH="0" baseline="0" noProof="0" dirty="0">
                  <a:ln>
                    <a:noFill/>
                  </a:ln>
                  <a:solidFill>
                    <a:srgbClr val="FF6B00"/>
                  </a:solidFill>
                  <a:effectLst/>
                  <a:uLnTx/>
                  <a:uFillTx/>
                  <a:latin typeface="Arial" panose="020B0604020202020204" pitchFamily="34" charset="0"/>
                  <a:cs typeface="Arial" panose="020B0604020202020204" pitchFamily="34" charset="0"/>
                </a:rPr>
                <a:t>Strategic focus</a:t>
              </a:r>
            </a:p>
            <a:p>
              <a:pPr marR="0" lvl="0" algn="ctr" defTabSz="914400" rtl="0" eaLnBrk="1" fontAlgn="auto" latinLnBrk="0" hangingPunct="1">
                <a:lnSpc>
                  <a:spcPct val="100000"/>
                </a:lnSpc>
                <a:spcBef>
                  <a:spcPts val="0"/>
                </a:spcBef>
                <a:spcAft>
                  <a:spcPts val="0"/>
                </a:spcAft>
                <a:buClrTx/>
                <a:buSzTx/>
                <a:tabLst/>
                <a:defRPr/>
              </a:pPr>
              <a:endParaRPr kumimoji="0" lang="en-GB" sz="1600" b="0" i="0" u="none" strike="noStrike" kern="1200" cap="none" spc="0" normalizeH="0" baseline="0" noProof="0" dirty="0">
                <a:ln>
                  <a:noFill/>
                </a:ln>
                <a:solidFill>
                  <a:srgbClr val="FF6B00"/>
                </a:solidFill>
                <a:effectLst/>
                <a:uLnTx/>
                <a:uFillTx/>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solidFill>
                    <a:prstClr val="white"/>
                  </a:solidFill>
                  <a:effectLst/>
                  <a:uLnTx/>
                  <a:uFillTx/>
                  <a:latin typeface="Arial" panose="020B0604020202020204" pitchFamily="34" charset="0"/>
                  <a:cs typeface="Arial" panose="020B0604020202020204" pitchFamily="34" charset="0"/>
                </a:rPr>
                <a:t>Support and enable the Sultanate </a:t>
              </a:r>
              <a:r>
                <a:rPr kumimoji="0" lang="en-GB" sz="1600" b="0" i="0" u="none" strike="noStrike" kern="1200" cap="none" spc="0" normalizeH="0" baseline="0" noProof="0" dirty="0">
                  <a:ln/>
                  <a:solidFill>
                    <a:schemeClr val="bg1"/>
                  </a:solidFill>
                  <a:effectLst/>
                  <a:uLnTx/>
                  <a:uFillTx/>
                  <a:latin typeface="Arial" panose="020B0604020202020204" pitchFamily="34" charset="0"/>
                  <a:cs typeface="Arial" panose="020B0604020202020204" pitchFamily="34" charset="0"/>
                </a:rPr>
                <a:t>of </a:t>
              </a:r>
              <a:r>
                <a:rPr kumimoji="0" lang="en-GB" sz="1600" i="0" u="none" strike="noStrike" kern="1200" cap="none" spc="0" normalizeH="0" baseline="0" noProof="0" dirty="0">
                  <a:ln/>
                  <a:solidFill>
                    <a:schemeClr val="bg1"/>
                  </a:solidFill>
                  <a:effectLst/>
                  <a:uLnTx/>
                  <a:uFillTx/>
                  <a:latin typeface="Arial" panose="020B0604020202020204" pitchFamily="34" charset="0"/>
                  <a:cs typeface="Arial" panose="020B0604020202020204" pitchFamily="34" charset="0"/>
                </a:rPr>
                <a:t>Oman’s </a:t>
              </a:r>
              <a:r>
                <a:rPr kumimoji="0" lang="en-GB" sz="1600" b="1" i="0" u="none" strike="noStrike" kern="1200" cap="none" spc="0" normalizeH="0" baseline="0" noProof="0" dirty="0">
                  <a:ln/>
                  <a:solidFill>
                    <a:srgbClr val="F26921"/>
                  </a:solidFill>
                  <a:effectLst/>
                  <a:uLnTx/>
                  <a:uFillTx/>
                  <a:latin typeface="Arial" panose="020B0604020202020204" pitchFamily="34" charset="0"/>
                  <a:cs typeface="Arial" panose="020B0604020202020204" pitchFamily="34" charset="0"/>
                </a:rPr>
                <a:t>2040 Vision </a:t>
              </a:r>
              <a:r>
                <a:rPr kumimoji="0" lang="en-GB" sz="1600" b="0" i="0" u="none" strike="noStrike" kern="1200" cap="none" spc="0" normalizeH="0" baseline="0" noProof="0" dirty="0">
                  <a:ln/>
                  <a:solidFill>
                    <a:prstClr val="white"/>
                  </a:solidFill>
                  <a:effectLst/>
                  <a:uLnTx/>
                  <a:uFillTx/>
                  <a:latin typeface="Arial" panose="020B0604020202020204" pitchFamily="34" charset="0"/>
                  <a:cs typeface="Arial" panose="020B0604020202020204" pitchFamily="34" charset="0"/>
                </a:rPr>
                <a:t>of economic diversification (35% of total revenue generated from non-oil sources); </a:t>
              </a:r>
              <a:r>
                <a:rPr kumimoji="0" lang="en-GB"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sustainable development through the development of socially responsible, inclusive and eco-friendly sectors</a:t>
              </a: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Supporting the Sultanate of Oman’s commitments to the Paris Climate Agreement and the UN’s Sustainable Development Goals</a:t>
              </a: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solidFill>
                    <a:prstClr val="white"/>
                  </a:solidFill>
                  <a:effectLst/>
                  <a:uLnTx/>
                  <a:uFillTx/>
                  <a:latin typeface="Arial" panose="020B0604020202020204" pitchFamily="34" charset="0"/>
                  <a:cs typeface="Arial" panose="020B0604020202020204" pitchFamily="34" charset="0"/>
                </a:rPr>
                <a:t>Drive Oman’s ESG agenda and create value for Sohar International’s stakeholders through development of a market leading ESG Framework, ensuring effective ESG risk management, and identifying sustainable financing solutions for customers.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7059" y="1238671"/>
              <a:ext cx="1484379" cy="1240539"/>
            </a:xfrm>
            <a:prstGeom prst="rect">
              <a:avLst/>
            </a:prstGeom>
          </p:spPr>
        </p:pic>
      </p:grpSp>
      <p:grpSp>
        <p:nvGrpSpPr>
          <p:cNvPr id="2" name="Group 1"/>
          <p:cNvGrpSpPr/>
          <p:nvPr/>
        </p:nvGrpSpPr>
        <p:grpSpPr>
          <a:xfrm>
            <a:off x="106680" y="1339693"/>
            <a:ext cx="5827422" cy="4133312"/>
            <a:chOff x="106680" y="1339693"/>
            <a:chExt cx="5827422" cy="4133312"/>
          </a:xfrm>
        </p:grpSpPr>
        <p:sp>
          <p:nvSpPr>
            <p:cNvPr id="5" name="Rectangle 4"/>
            <p:cNvSpPr/>
            <p:nvPr/>
          </p:nvSpPr>
          <p:spPr>
            <a:xfrm>
              <a:off x="106680" y="2718405"/>
              <a:ext cx="5827422" cy="27546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6B00"/>
                  </a:solidFill>
                  <a:effectLst/>
                  <a:uLnTx/>
                  <a:uFillTx/>
                  <a:latin typeface="Arial" panose="020B0604020202020204" pitchFamily="34" charset="0"/>
                  <a:cs typeface="Arial" panose="020B0604020202020204" pitchFamily="34" charset="0"/>
                </a:rPr>
                <a:t>Highly committed market leader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6B00"/>
                </a:solidFill>
                <a:effectLst/>
                <a:uLnTx/>
                <a:uFillTx/>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solidFill>
                    <a:prstClr val="white"/>
                  </a:solidFill>
                  <a:effectLst/>
                  <a:uLnTx/>
                  <a:uFillTx/>
                  <a:latin typeface="Arial" panose="020B0604020202020204" pitchFamily="34" charset="0"/>
                  <a:cs typeface="Arial" panose="020B0604020202020204" pitchFamily="34" charset="0"/>
                </a:rPr>
                <a:t>Sohar International demonstrates its commitment to ESG through appointment of Head of ESG (the first and only bank in Oman to do so).</a:t>
              </a: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solidFill>
                    <a:prstClr val="white"/>
                  </a:solidFill>
                  <a:effectLst/>
                  <a:uLnTx/>
                  <a:uFillTx/>
                  <a:latin typeface="Arial" panose="020B0604020202020204" pitchFamily="34" charset="0"/>
                  <a:cs typeface="Arial" panose="020B0604020202020204" pitchFamily="34" charset="0"/>
                </a:rPr>
                <a:t>Highest level of accountability for ESG now established. </a:t>
              </a: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solidFill>
                    <a:prstClr val="white"/>
                  </a:solidFill>
                  <a:effectLst/>
                  <a:uLnTx/>
                  <a:uFillTx/>
                  <a:latin typeface="Arial" panose="020B0604020202020204" pitchFamily="34" charset="0"/>
                  <a:cs typeface="Arial" panose="020B0604020202020204" pitchFamily="34" charset="0"/>
                </a:rPr>
                <a:t>Management reporting lines for Head of ESG firmly established through CEO and responsible Board Committee.</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1961" y="1339693"/>
              <a:ext cx="1363500" cy="1139517"/>
            </a:xfrm>
            <a:prstGeom prst="rect">
              <a:avLst/>
            </a:prstGeom>
          </p:spPr>
        </p:pic>
      </p:grpSp>
      <p:pic>
        <p:nvPicPr>
          <p:cNvPr id="9" name="Pictur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7408" y="108976"/>
            <a:ext cx="2255520" cy="410094"/>
          </a:xfrm>
          <a:prstGeom prst="rect">
            <a:avLst/>
          </a:prstGeom>
        </p:spPr>
      </p:pic>
    </p:spTree>
    <p:extLst>
      <p:ext uri="{BB962C8B-B14F-4D97-AF65-F5344CB8AC3E}">
        <p14:creationId xmlns:p14="http://schemas.microsoft.com/office/powerpoint/2010/main" val="3760165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0" name="Title 1"/>
          <p:cNvSpPr>
            <a:spLocks noGrp="1"/>
          </p:cNvSpPr>
          <p:nvPr>
            <p:ph type="title"/>
          </p:nvPr>
        </p:nvSpPr>
        <p:spPr>
          <a:xfrm>
            <a:off x="745514" y="764739"/>
            <a:ext cx="5631014" cy="718727"/>
          </a:xfrm>
        </p:spPr>
        <p:txBody>
          <a:bodyPr anchor="ctr">
            <a:normAutofit fontScale="90000"/>
          </a:bodyPr>
          <a:lstStyle/>
          <a:p>
            <a:pPr algn="ctr"/>
            <a:r>
              <a:rPr lang="en-US" sz="4400" b="0" dirty="0">
                <a:solidFill>
                  <a:srgbClr val="FE6B00"/>
                </a:solidFill>
                <a:latin typeface="Arial" panose="020B0604020202020204" pitchFamily="34" charset="0"/>
                <a:cs typeface="Arial" panose="020B0604020202020204" pitchFamily="34" charset="0"/>
              </a:rPr>
              <a:t>Delivering on Promises</a:t>
            </a:r>
          </a:p>
        </p:txBody>
      </p:sp>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6445" y="108976"/>
            <a:ext cx="369993" cy="512298"/>
          </a:xfrm>
          <a:prstGeom prst="rect">
            <a:avLst/>
          </a:prstGeom>
        </p:spPr>
      </p:pic>
      <p:cxnSp>
        <p:nvCxnSpPr>
          <p:cNvPr id="48" name="Straight Connector 47"/>
          <p:cNvCxnSpPr/>
          <p:nvPr/>
        </p:nvCxnSpPr>
        <p:spPr>
          <a:xfrm flipV="1">
            <a:off x="413849" y="3491608"/>
            <a:ext cx="10860512" cy="20634"/>
          </a:xfrm>
          <a:prstGeom prst="line">
            <a:avLst/>
          </a:prstGeom>
          <a:ln w="57150">
            <a:solidFill>
              <a:srgbClr val="241E2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86589" y="1755675"/>
            <a:ext cx="1191802" cy="2278675"/>
            <a:chOff x="86589" y="1646949"/>
            <a:chExt cx="1191802" cy="2654506"/>
          </a:xfrm>
        </p:grpSpPr>
        <p:sp>
          <p:nvSpPr>
            <p:cNvPr id="5" name="Rectangle 4"/>
            <p:cNvSpPr/>
            <p:nvPr/>
          </p:nvSpPr>
          <p:spPr>
            <a:xfrm>
              <a:off x="88030" y="1646949"/>
              <a:ext cx="1190361" cy="1203507"/>
            </a:xfrm>
            <a:prstGeom prst="rect">
              <a:avLst/>
            </a:prstGeom>
            <a:noFill/>
            <a:ln>
              <a:solidFill>
                <a:srgbClr val="F36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Birth of Bank Sohar</a:t>
              </a:r>
            </a:p>
          </p:txBody>
        </p:sp>
        <p:sp>
          <p:nvSpPr>
            <p:cNvPr id="6" name="Oval 5"/>
            <p:cNvSpPr/>
            <p:nvPr/>
          </p:nvSpPr>
          <p:spPr>
            <a:xfrm>
              <a:off x="269943" y="3513399"/>
              <a:ext cx="292217" cy="311596"/>
            </a:xfrm>
            <a:prstGeom prst="ellipse">
              <a:avLst/>
            </a:prstGeom>
            <a:solidFill>
              <a:srgbClr val="F2692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6"/>
            <p:cNvSpPr/>
            <p:nvPr/>
          </p:nvSpPr>
          <p:spPr>
            <a:xfrm>
              <a:off x="86589" y="4004830"/>
              <a:ext cx="658925" cy="296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26921"/>
                  </a:solidFill>
                  <a:effectLst/>
                  <a:uLnTx/>
                  <a:uFillTx/>
                  <a:latin typeface="Arial" panose="020B0604020202020204" pitchFamily="34" charset="0"/>
                  <a:cs typeface="Arial" panose="020B0604020202020204" pitchFamily="34" charset="0"/>
                </a:rPr>
                <a:t>2007</a:t>
              </a:r>
            </a:p>
          </p:txBody>
        </p:sp>
        <p:cxnSp>
          <p:nvCxnSpPr>
            <p:cNvPr id="27" name="Straight Connector 26"/>
            <p:cNvCxnSpPr/>
            <p:nvPr/>
          </p:nvCxnSpPr>
          <p:spPr>
            <a:xfrm>
              <a:off x="413849" y="2850456"/>
              <a:ext cx="4404" cy="66294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939355" y="3041511"/>
            <a:ext cx="970289" cy="2619140"/>
            <a:chOff x="939355" y="3144863"/>
            <a:chExt cx="970289" cy="3051126"/>
          </a:xfrm>
        </p:grpSpPr>
        <p:sp>
          <p:nvSpPr>
            <p:cNvPr id="8" name="Oval 7"/>
            <p:cNvSpPr/>
            <p:nvPr/>
          </p:nvSpPr>
          <p:spPr>
            <a:xfrm>
              <a:off x="1278391" y="3513399"/>
              <a:ext cx="292217" cy="311596"/>
            </a:xfrm>
            <a:prstGeom prst="ellipse">
              <a:avLst/>
            </a:prstGeom>
            <a:solidFill>
              <a:srgbClr val="F2692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ectangle 8"/>
            <p:cNvSpPr/>
            <p:nvPr/>
          </p:nvSpPr>
          <p:spPr>
            <a:xfrm>
              <a:off x="1095037" y="3144863"/>
              <a:ext cx="658925" cy="296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26921"/>
                  </a:solidFill>
                  <a:effectLst/>
                  <a:uLnTx/>
                  <a:uFillTx/>
                  <a:latin typeface="Arial" panose="020B0604020202020204" pitchFamily="34" charset="0"/>
                  <a:cs typeface="Arial" panose="020B0604020202020204" pitchFamily="34" charset="0"/>
                </a:rPr>
                <a:t>2009</a:t>
              </a:r>
            </a:p>
          </p:txBody>
        </p:sp>
        <p:sp>
          <p:nvSpPr>
            <p:cNvPr id="26" name="Rectangle 25"/>
            <p:cNvSpPr/>
            <p:nvPr/>
          </p:nvSpPr>
          <p:spPr>
            <a:xfrm>
              <a:off x="939355" y="4686992"/>
              <a:ext cx="970289" cy="1508997"/>
            </a:xfrm>
            <a:prstGeom prst="rect">
              <a:avLst/>
            </a:prstGeom>
            <a:noFill/>
            <a:ln>
              <a:solidFill>
                <a:srgbClr val="F36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Achieved  “break-even” profit</a:t>
              </a:r>
            </a:p>
          </p:txBody>
        </p:sp>
        <p:cxnSp>
          <p:nvCxnSpPr>
            <p:cNvPr id="28" name="Straight Connector 27"/>
            <p:cNvCxnSpPr/>
            <p:nvPr/>
          </p:nvCxnSpPr>
          <p:spPr>
            <a:xfrm>
              <a:off x="1422118" y="3824995"/>
              <a:ext cx="4762" cy="86199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1850040" y="1763897"/>
            <a:ext cx="1127941" cy="2270453"/>
            <a:chOff x="1850040" y="1656527"/>
            <a:chExt cx="1127941" cy="2644928"/>
          </a:xfrm>
        </p:grpSpPr>
        <p:sp>
          <p:nvSpPr>
            <p:cNvPr id="10" name="Oval 9"/>
            <p:cNvSpPr/>
            <p:nvPr/>
          </p:nvSpPr>
          <p:spPr>
            <a:xfrm>
              <a:off x="2115771" y="3513399"/>
              <a:ext cx="292217" cy="311596"/>
            </a:xfrm>
            <a:prstGeom prst="ellipse">
              <a:avLst/>
            </a:prstGeom>
            <a:solidFill>
              <a:srgbClr val="F2692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ectangle 10"/>
            <p:cNvSpPr/>
            <p:nvPr/>
          </p:nvSpPr>
          <p:spPr>
            <a:xfrm>
              <a:off x="1932417" y="4004830"/>
              <a:ext cx="658925" cy="296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26921"/>
                  </a:solidFill>
                  <a:effectLst/>
                  <a:uLnTx/>
                  <a:uFillTx/>
                  <a:latin typeface="Arial" panose="020B0604020202020204" pitchFamily="34" charset="0"/>
                  <a:cs typeface="Arial" panose="020B0604020202020204" pitchFamily="34" charset="0"/>
                </a:rPr>
                <a:t>2012</a:t>
              </a:r>
            </a:p>
          </p:txBody>
        </p:sp>
        <p:sp>
          <p:nvSpPr>
            <p:cNvPr id="29" name="Rectangle 28"/>
            <p:cNvSpPr/>
            <p:nvPr/>
          </p:nvSpPr>
          <p:spPr>
            <a:xfrm>
              <a:off x="1850040" y="1656527"/>
              <a:ext cx="1127941" cy="1203507"/>
            </a:xfrm>
            <a:prstGeom prst="rect">
              <a:avLst/>
            </a:prstGeom>
            <a:noFill/>
            <a:ln>
              <a:solidFill>
                <a:srgbClr val="F36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Named “Fastest Growing Bank” in Oman</a:t>
              </a:r>
            </a:p>
          </p:txBody>
        </p:sp>
        <p:cxnSp>
          <p:nvCxnSpPr>
            <p:cNvPr id="30" name="Straight Connector 29"/>
            <p:cNvCxnSpPr/>
            <p:nvPr/>
          </p:nvCxnSpPr>
          <p:spPr>
            <a:xfrm>
              <a:off x="2261026" y="2860034"/>
              <a:ext cx="1706" cy="65336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2926097" y="3042268"/>
            <a:ext cx="952913" cy="2618383"/>
            <a:chOff x="2926097" y="3145745"/>
            <a:chExt cx="952913" cy="3050244"/>
          </a:xfrm>
        </p:grpSpPr>
        <p:sp>
          <p:nvSpPr>
            <p:cNvPr id="12" name="Oval 11"/>
            <p:cNvSpPr/>
            <p:nvPr/>
          </p:nvSpPr>
          <p:spPr>
            <a:xfrm>
              <a:off x="3246487" y="3513399"/>
              <a:ext cx="292217" cy="311596"/>
            </a:xfrm>
            <a:prstGeom prst="ellipse">
              <a:avLst/>
            </a:prstGeom>
            <a:solidFill>
              <a:srgbClr val="F2692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Rectangle 12"/>
            <p:cNvSpPr/>
            <p:nvPr/>
          </p:nvSpPr>
          <p:spPr>
            <a:xfrm>
              <a:off x="3063133" y="3145745"/>
              <a:ext cx="658925" cy="296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26921"/>
                  </a:solidFill>
                  <a:effectLst/>
                  <a:uLnTx/>
                  <a:uFillTx/>
                  <a:latin typeface="Arial" panose="020B0604020202020204" pitchFamily="34" charset="0"/>
                  <a:cs typeface="Arial" panose="020B0604020202020204" pitchFamily="34" charset="0"/>
                </a:rPr>
                <a:t>2013</a:t>
              </a:r>
            </a:p>
          </p:txBody>
        </p:sp>
        <p:sp>
          <p:nvSpPr>
            <p:cNvPr id="31" name="Rectangle 30"/>
            <p:cNvSpPr/>
            <p:nvPr/>
          </p:nvSpPr>
          <p:spPr>
            <a:xfrm>
              <a:off x="2926097" y="4686992"/>
              <a:ext cx="952913" cy="1508997"/>
            </a:xfrm>
            <a:prstGeom prst="rect">
              <a:avLst/>
            </a:prstGeom>
            <a:noFill/>
            <a:ln>
              <a:solidFill>
                <a:srgbClr val="F36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Launch of Sohar Islamic</a:t>
              </a:r>
            </a:p>
          </p:txBody>
        </p:sp>
        <p:cxnSp>
          <p:nvCxnSpPr>
            <p:cNvPr id="32" name="Straight Connector 31"/>
            <p:cNvCxnSpPr/>
            <p:nvPr/>
          </p:nvCxnSpPr>
          <p:spPr>
            <a:xfrm>
              <a:off x="3387880" y="3824995"/>
              <a:ext cx="9431" cy="86199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3758857" y="1758643"/>
            <a:ext cx="1157682" cy="2275707"/>
            <a:chOff x="3758857" y="1650406"/>
            <a:chExt cx="1157682" cy="2651049"/>
          </a:xfrm>
        </p:grpSpPr>
        <p:sp>
          <p:nvSpPr>
            <p:cNvPr id="14" name="Oval 13"/>
            <p:cNvSpPr/>
            <p:nvPr/>
          </p:nvSpPr>
          <p:spPr>
            <a:xfrm>
              <a:off x="4062364" y="3513399"/>
              <a:ext cx="292217" cy="311596"/>
            </a:xfrm>
            <a:prstGeom prst="ellipse">
              <a:avLst/>
            </a:prstGeom>
            <a:solidFill>
              <a:srgbClr val="F2692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ectangle 14"/>
            <p:cNvSpPr/>
            <p:nvPr/>
          </p:nvSpPr>
          <p:spPr>
            <a:xfrm>
              <a:off x="3879010" y="4004830"/>
              <a:ext cx="658925" cy="296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26921"/>
                  </a:solidFill>
                  <a:effectLst/>
                  <a:uLnTx/>
                  <a:uFillTx/>
                  <a:latin typeface="Arial" panose="020B0604020202020204" pitchFamily="34" charset="0"/>
                  <a:cs typeface="Arial" panose="020B0604020202020204" pitchFamily="34" charset="0"/>
                </a:rPr>
                <a:t>2015</a:t>
              </a:r>
            </a:p>
          </p:txBody>
        </p:sp>
        <p:sp>
          <p:nvSpPr>
            <p:cNvPr id="33" name="Rectangle 32"/>
            <p:cNvSpPr/>
            <p:nvPr/>
          </p:nvSpPr>
          <p:spPr>
            <a:xfrm>
              <a:off x="3758857" y="1650406"/>
              <a:ext cx="1157682" cy="1203507"/>
            </a:xfrm>
            <a:prstGeom prst="rect">
              <a:avLst/>
            </a:prstGeom>
            <a:noFill/>
            <a:ln>
              <a:solidFill>
                <a:srgbClr val="F36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Recognized as the best Financial Brand in Oman</a:t>
              </a:r>
            </a:p>
          </p:txBody>
        </p:sp>
        <p:cxnSp>
          <p:nvCxnSpPr>
            <p:cNvPr id="34" name="Straight Connector 33"/>
            <p:cNvCxnSpPr/>
            <p:nvPr/>
          </p:nvCxnSpPr>
          <p:spPr>
            <a:xfrm flipH="1">
              <a:off x="4205818" y="2853913"/>
              <a:ext cx="5308" cy="65948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4719359" y="3033662"/>
            <a:ext cx="1007031" cy="2611662"/>
            <a:chOff x="4719359" y="3135719"/>
            <a:chExt cx="1007031" cy="3042414"/>
          </a:xfrm>
        </p:grpSpPr>
        <p:sp>
          <p:nvSpPr>
            <p:cNvPr id="16" name="Oval 15"/>
            <p:cNvSpPr/>
            <p:nvPr/>
          </p:nvSpPr>
          <p:spPr>
            <a:xfrm>
              <a:off x="5175356" y="3513399"/>
              <a:ext cx="292217" cy="311596"/>
            </a:xfrm>
            <a:prstGeom prst="ellipse">
              <a:avLst/>
            </a:prstGeom>
            <a:solidFill>
              <a:srgbClr val="F2692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Rectangle 16"/>
            <p:cNvSpPr/>
            <p:nvPr/>
          </p:nvSpPr>
          <p:spPr>
            <a:xfrm>
              <a:off x="4992002" y="3135719"/>
              <a:ext cx="658925" cy="296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26921"/>
                  </a:solidFill>
                  <a:effectLst/>
                  <a:uLnTx/>
                  <a:uFillTx/>
                  <a:latin typeface="Arial" panose="020B0604020202020204" pitchFamily="34" charset="0"/>
                  <a:cs typeface="Arial" panose="020B0604020202020204" pitchFamily="34" charset="0"/>
                </a:rPr>
                <a:t>2016</a:t>
              </a:r>
            </a:p>
          </p:txBody>
        </p:sp>
        <p:sp>
          <p:nvSpPr>
            <p:cNvPr id="35" name="Rectangle 34"/>
            <p:cNvSpPr/>
            <p:nvPr/>
          </p:nvSpPr>
          <p:spPr>
            <a:xfrm>
              <a:off x="4719359" y="4669136"/>
              <a:ext cx="1007031" cy="1508997"/>
            </a:xfrm>
            <a:prstGeom prst="rect">
              <a:avLst/>
            </a:prstGeom>
            <a:noFill/>
            <a:ln>
              <a:solidFill>
                <a:srgbClr val="F36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Launch of Mobile Banking</a:t>
              </a:r>
            </a:p>
          </p:txBody>
        </p:sp>
        <p:cxnSp>
          <p:nvCxnSpPr>
            <p:cNvPr id="36" name="Straight Connector 35"/>
            <p:cNvCxnSpPr/>
            <p:nvPr/>
          </p:nvCxnSpPr>
          <p:spPr>
            <a:xfrm flipH="1">
              <a:off x="5321385" y="3824995"/>
              <a:ext cx="158" cy="84414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5583894" y="1744144"/>
            <a:ext cx="1316874" cy="2290206"/>
            <a:chOff x="5583894" y="1633516"/>
            <a:chExt cx="1316874" cy="2667939"/>
          </a:xfrm>
        </p:grpSpPr>
        <p:sp>
          <p:nvSpPr>
            <p:cNvPr id="18" name="Oval 17"/>
            <p:cNvSpPr/>
            <p:nvPr/>
          </p:nvSpPr>
          <p:spPr>
            <a:xfrm>
              <a:off x="5897267" y="3513399"/>
              <a:ext cx="292217" cy="311596"/>
            </a:xfrm>
            <a:prstGeom prst="ellipse">
              <a:avLst/>
            </a:prstGeom>
            <a:solidFill>
              <a:srgbClr val="F2692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 name="Rectangle 18"/>
            <p:cNvSpPr/>
            <p:nvPr/>
          </p:nvSpPr>
          <p:spPr>
            <a:xfrm>
              <a:off x="5713913" y="4004830"/>
              <a:ext cx="658925" cy="296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26921"/>
                  </a:solidFill>
                  <a:effectLst/>
                  <a:uLnTx/>
                  <a:uFillTx/>
                  <a:latin typeface="Arial" panose="020B0604020202020204" pitchFamily="34" charset="0"/>
                  <a:cs typeface="Arial" panose="020B0604020202020204" pitchFamily="34" charset="0"/>
                </a:rPr>
                <a:t>2017</a:t>
              </a:r>
            </a:p>
          </p:txBody>
        </p:sp>
        <p:sp>
          <p:nvSpPr>
            <p:cNvPr id="37" name="Rectangle 36"/>
            <p:cNvSpPr/>
            <p:nvPr/>
          </p:nvSpPr>
          <p:spPr>
            <a:xfrm>
              <a:off x="5583894" y="1633516"/>
              <a:ext cx="1316874" cy="1203507"/>
            </a:xfrm>
            <a:prstGeom prst="rect">
              <a:avLst/>
            </a:prstGeom>
            <a:noFill/>
            <a:ln>
              <a:solidFill>
                <a:srgbClr val="F36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Celebrated a decade of Banking Excellence</a:t>
              </a:r>
            </a:p>
          </p:txBody>
        </p:sp>
        <p:cxnSp>
          <p:nvCxnSpPr>
            <p:cNvPr id="38" name="Straight Connector 37"/>
            <p:cNvCxnSpPr/>
            <p:nvPr/>
          </p:nvCxnSpPr>
          <p:spPr>
            <a:xfrm>
              <a:off x="6039430" y="2837023"/>
              <a:ext cx="7891" cy="67637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6035203" y="3039056"/>
            <a:ext cx="1797007" cy="2606267"/>
            <a:chOff x="6035203" y="3142003"/>
            <a:chExt cx="1797007" cy="3036130"/>
          </a:xfrm>
        </p:grpSpPr>
        <p:sp>
          <p:nvSpPr>
            <p:cNvPr id="20" name="Oval 19"/>
            <p:cNvSpPr/>
            <p:nvPr/>
          </p:nvSpPr>
          <p:spPr>
            <a:xfrm>
              <a:off x="7089133" y="3513399"/>
              <a:ext cx="292217" cy="311596"/>
            </a:xfrm>
            <a:prstGeom prst="ellipse">
              <a:avLst/>
            </a:prstGeom>
            <a:solidFill>
              <a:srgbClr val="F2692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Rectangle 20"/>
            <p:cNvSpPr/>
            <p:nvPr/>
          </p:nvSpPr>
          <p:spPr>
            <a:xfrm>
              <a:off x="6905779" y="3142003"/>
              <a:ext cx="658925" cy="296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26921"/>
                  </a:solidFill>
                  <a:effectLst/>
                  <a:uLnTx/>
                  <a:uFillTx/>
                  <a:latin typeface="Arial" panose="020B0604020202020204" pitchFamily="34" charset="0"/>
                  <a:cs typeface="Arial" panose="020B0604020202020204" pitchFamily="34" charset="0"/>
                </a:rPr>
                <a:t>2018</a:t>
              </a:r>
            </a:p>
          </p:txBody>
        </p:sp>
        <p:sp>
          <p:nvSpPr>
            <p:cNvPr id="39" name="Rectangle 38"/>
            <p:cNvSpPr/>
            <p:nvPr/>
          </p:nvSpPr>
          <p:spPr>
            <a:xfrm>
              <a:off x="6035203" y="4669136"/>
              <a:ext cx="1797007" cy="1508997"/>
            </a:xfrm>
            <a:prstGeom prst="rect">
              <a:avLst/>
            </a:prstGeom>
            <a:noFill/>
            <a:ln>
              <a:solidFill>
                <a:srgbClr val="F36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Appointed new CEO</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Rebranded to Sohar International</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Redefined a new growth path</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Delivered market leading financial performance</a:t>
              </a:r>
            </a:p>
          </p:txBody>
        </p:sp>
        <p:cxnSp>
          <p:nvCxnSpPr>
            <p:cNvPr id="40" name="Straight Connector 39"/>
            <p:cNvCxnSpPr/>
            <p:nvPr/>
          </p:nvCxnSpPr>
          <p:spPr>
            <a:xfrm flipH="1">
              <a:off x="7233103" y="3759983"/>
              <a:ext cx="4277" cy="90915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7124445" y="1086628"/>
            <a:ext cx="2268351" cy="2947722"/>
            <a:chOff x="7124445" y="867553"/>
            <a:chExt cx="2268351" cy="3433902"/>
          </a:xfrm>
        </p:grpSpPr>
        <p:sp>
          <p:nvSpPr>
            <p:cNvPr id="22" name="Oval 21"/>
            <p:cNvSpPr/>
            <p:nvPr/>
          </p:nvSpPr>
          <p:spPr>
            <a:xfrm>
              <a:off x="8185781" y="3513399"/>
              <a:ext cx="292217" cy="311596"/>
            </a:xfrm>
            <a:prstGeom prst="ellipse">
              <a:avLst/>
            </a:prstGeom>
            <a:solidFill>
              <a:srgbClr val="F2692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Rectangle 22"/>
            <p:cNvSpPr/>
            <p:nvPr/>
          </p:nvSpPr>
          <p:spPr>
            <a:xfrm>
              <a:off x="8002427" y="4004830"/>
              <a:ext cx="658925" cy="296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26921"/>
                  </a:solidFill>
                  <a:effectLst/>
                  <a:uLnTx/>
                  <a:uFillTx/>
                  <a:latin typeface="Arial" panose="020B0604020202020204" pitchFamily="34" charset="0"/>
                  <a:cs typeface="Arial" panose="020B0604020202020204" pitchFamily="34" charset="0"/>
                </a:rPr>
                <a:t>2019</a:t>
              </a:r>
            </a:p>
          </p:txBody>
        </p:sp>
        <p:cxnSp>
          <p:nvCxnSpPr>
            <p:cNvPr id="41" name="Straight Connector 40"/>
            <p:cNvCxnSpPr/>
            <p:nvPr/>
          </p:nvCxnSpPr>
          <p:spPr>
            <a:xfrm>
              <a:off x="8331889" y="2830408"/>
              <a:ext cx="0" cy="717188"/>
            </a:xfrm>
            <a:prstGeom prst="line">
              <a:avLst/>
            </a:prstGeom>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7124445" y="867553"/>
              <a:ext cx="2268351" cy="1962856"/>
            </a:xfrm>
            <a:prstGeom prst="rect">
              <a:avLst/>
            </a:prstGeom>
            <a:noFill/>
            <a:ln>
              <a:solidFill>
                <a:srgbClr val="F36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Implementation of the 5-year Strategy</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Increased capital by OMR140 M</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Delivered market leading financial results</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Established a strategic alliance with EFG</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Launched the first e-wallet (eFloos)</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Strengthened the leadership team</a:t>
              </a:r>
            </a:p>
          </p:txBody>
        </p:sp>
      </p:grpSp>
      <p:grpSp>
        <p:nvGrpSpPr>
          <p:cNvPr id="62" name="Group 61"/>
          <p:cNvGrpSpPr/>
          <p:nvPr/>
        </p:nvGrpSpPr>
        <p:grpSpPr>
          <a:xfrm>
            <a:off x="8002427" y="3043289"/>
            <a:ext cx="1859203" cy="2602034"/>
            <a:chOff x="8002427" y="3146934"/>
            <a:chExt cx="1859203" cy="3031199"/>
          </a:xfrm>
        </p:grpSpPr>
        <p:sp>
          <p:nvSpPr>
            <p:cNvPr id="24" name="Oval 23"/>
            <p:cNvSpPr/>
            <p:nvPr/>
          </p:nvSpPr>
          <p:spPr>
            <a:xfrm>
              <a:off x="9147970" y="3513399"/>
              <a:ext cx="292217" cy="311596"/>
            </a:xfrm>
            <a:prstGeom prst="ellipse">
              <a:avLst/>
            </a:prstGeom>
            <a:solidFill>
              <a:srgbClr val="F2692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 name="Rectangle 24"/>
            <p:cNvSpPr/>
            <p:nvPr/>
          </p:nvSpPr>
          <p:spPr>
            <a:xfrm>
              <a:off x="8964616" y="3146934"/>
              <a:ext cx="658925" cy="296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26921"/>
                  </a:solidFill>
                  <a:effectLst/>
                  <a:uLnTx/>
                  <a:uFillTx/>
                  <a:latin typeface="Arial" panose="020B0604020202020204" pitchFamily="34" charset="0"/>
                  <a:cs typeface="Arial" panose="020B0604020202020204" pitchFamily="34" charset="0"/>
                </a:rPr>
                <a:t>2020</a:t>
              </a:r>
            </a:p>
          </p:txBody>
        </p:sp>
        <p:sp>
          <p:nvSpPr>
            <p:cNvPr id="43" name="Rectangle 42"/>
            <p:cNvSpPr/>
            <p:nvPr/>
          </p:nvSpPr>
          <p:spPr>
            <a:xfrm>
              <a:off x="8002427" y="4644798"/>
              <a:ext cx="1859203" cy="1533335"/>
            </a:xfrm>
            <a:prstGeom prst="rect">
              <a:avLst/>
            </a:prstGeom>
            <a:noFill/>
            <a:ln>
              <a:solidFill>
                <a:srgbClr val="F36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Weathered impacts of COVID</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Differentiated our capabilities</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Launch of robust digital platforms</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Awarded Best Performing Bank in Oman (The Banker magazine) </a:t>
              </a:r>
            </a:p>
          </p:txBody>
        </p:sp>
        <p:cxnSp>
          <p:nvCxnSpPr>
            <p:cNvPr id="44" name="Straight Connector 43"/>
            <p:cNvCxnSpPr/>
            <p:nvPr/>
          </p:nvCxnSpPr>
          <p:spPr>
            <a:xfrm>
              <a:off x="9294078" y="3824995"/>
              <a:ext cx="0" cy="81980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9579402" y="1086628"/>
            <a:ext cx="2097597" cy="2947722"/>
            <a:chOff x="9579402" y="867553"/>
            <a:chExt cx="2097597" cy="3433902"/>
          </a:xfrm>
        </p:grpSpPr>
        <p:sp>
          <p:nvSpPr>
            <p:cNvPr id="46" name="Rectangle 45"/>
            <p:cNvSpPr/>
            <p:nvPr/>
          </p:nvSpPr>
          <p:spPr>
            <a:xfrm>
              <a:off x="10136710" y="4004830"/>
              <a:ext cx="658925" cy="296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26921"/>
                  </a:solidFill>
                  <a:effectLst/>
                  <a:uLnTx/>
                  <a:uFillTx/>
                  <a:latin typeface="Arial" panose="020B0604020202020204" pitchFamily="34" charset="0"/>
                  <a:cs typeface="Arial" panose="020B0604020202020204" pitchFamily="34" charset="0"/>
                </a:rPr>
                <a:t>2021</a:t>
              </a:r>
            </a:p>
          </p:txBody>
        </p:sp>
        <p:sp>
          <p:nvSpPr>
            <p:cNvPr id="47" name="Oval 46"/>
            <p:cNvSpPr/>
            <p:nvPr/>
          </p:nvSpPr>
          <p:spPr>
            <a:xfrm>
              <a:off x="10320064" y="3513399"/>
              <a:ext cx="292217" cy="311596"/>
            </a:xfrm>
            <a:prstGeom prst="ellipse">
              <a:avLst/>
            </a:prstGeom>
            <a:solidFill>
              <a:srgbClr val="F2692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 name="Rectangle 48"/>
            <p:cNvSpPr/>
            <p:nvPr/>
          </p:nvSpPr>
          <p:spPr>
            <a:xfrm>
              <a:off x="9579402" y="867553"/>
              <a:ext cx="2097597" cy="1921398"/>
            </a:xfrm>
            <a:prstGeom prst="rect">
              <a:avLst/>
            </a:prstGeom>
            <a:noFill/>
            <a:ln>
              <a:solidFill>
                <a:srgbClr val="F36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Fastest Growing Commercial Bank Award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Covid Response Innovation Award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Best Corporate Bank Award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Awarded the Most Innovative Bank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Most Improved Bank in Profitability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Rights Issue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HCM &amp; TB went Live</a:t>
              </a:r>
            </a:p>
          </p:txBody>
        </p:sp>
        <p:cxnSp>
          <p:nvCxnSpPr>
            <p:cNvPr id="51" name="Straight Connector 50"/>
            <p:cNvCxnSpPr/>
            <p:nvPr/>
          </p:nvCxnSpPr>
          <p:spPr>
            <a:xfrm>
              <a:off x="10462227" y="2788951"/>
              <a:ext cx="7891" cy="72444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a:off x="10007739" y="3046205"/>
            <a:ext cx="2104649" cy="2599118"/>
            <a:chOff x="10007739" y="3150331"/>
            <a:chExt cx="2104649" cy="3027802"/>
          </a:xfrm>
        </p:grpSpPr>
        <p:sp>
          <p:nvSpPr>
            <p:cNvPr id="52" name="Rectangle 51"/>
            <p:cNvSpPr/>
            <p:nvPr/>
          </p:nvSpPr>
          <p:spPr>
            <a:xfrm>
              <a:off x="10007739" y="4629772"/>
              <a:ext cx="2104649" cy="1548361"/>
            </a:xfrm>
            <a:prstGeom prst="rect">
              <a:avLst/>
            </a:prstGeom>
            <a:noFill/>
            <a:ln>
              <a:solidFill>
                <a:srgbClr val="F36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Crossed USD1 Bn in AUM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Named Fastest Growing Commercial Bank &amp; Fastest Growing Bank - Large Banks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Named Best Corporate Bank in Oman &amp; Best Retail Banking in Oman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Created a dedicated unit &amp; resources for ESG</a:t>
              </a:r>
            </a:p>
          </p:txBody>
        </p:sp>
        <p:sp>
          <p:nvSpPr>
            <p:cNvPr id="53" name="Oval 52"/>
            <p:cNvSpPr/>
            <p:nvPr/>
          </p:nvSpPr>
          <p:spPr>
            <a:xfrm>
              <a:off x="11128253" y="3513399"/>
              <a:ext cx="292217" cy="311596"/>
            </a:xfrm>
            <a:prstGeom prst="ellipse">
              <a:avLst/>
            </a:prstGeom>
            <a:solidFill>
              <a:srgbClr val="F2692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Rectangle 53"/>
            <p:cNvSpPr/>
            <p:nvPr/>
          </p:nvSpPr>
          <p:spPr>
            <a:xfrm>
              <a:off x="10944899" y="3150331"/>
              <a:ext cx="658925" cy="296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26921"/>
                  </a:solidFill>
                  <a:effectLst/>
                  <a:uLnTx/>
                  <a:uFillTx/>
                  <a:latin typeface="Arial" panose="020B0604020202020204" pitchFamily="34" charset="0"/>
                  <a:cs typeface="Arial" panose="020B0604020202020204" pitchFamily="34" charset="0"/>
                </a:rPr>
                <a:t>2022</a:t>
              </a:r>
            </a:p>
          </p:txBody>
        </p:sp>
        <p:cxnSp>
          <p:nvCxnSpPr>
            <p:cNvPr id="55" name="Straight Connector 54"/>
            <p:cNvCxnSpPr/>
            <p:nvPr/>
          </p:nvCxnSpPr>
          <p:spPr>
            <a:xfrm flipV="1">
              <a:off x="11274361" y="3669198"/>
              <a:ext cx="0" cy="9756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66" name="Oval 65">
            <a:extLst>
              <a:ext uri="{FF2B5EF4-FFF2-40B4-BE49-F238E27FC236}">
                <a16:creationId xmlns:a16="http://schemas.microsoft.com/office/drawing/2014/main" id="{9DC8347E-57F2-DD4E-C8B7-5FCF98C9C919}"/>
              </a:ext>
            </a:extLst>
          </p:cNvPr>
          <p:cNvSpPr/>
          <p:nvPr/>
        </p:nvSpPr>
        <p:spPr>
          <a:xfrm>
            <a:off x="86588" y="5840010"/>
            <a:ext cx="2521661" cy="760154"/>
          </a:xfrm>
          <a:prstGeom prst="ellipse">
            <a:avLst/>
          </a:prstGeom>
          <a:solidFill>
            <a:srgbClr val="FE6B00">
              <a:alpha val="30000"/>
            </a:srgbClr>
          </a:soli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PHASE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INCEPTION</a:t>
            </a:r>
            <a:endParaRPr kumimoji="0" lang="en-GB" sz="15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8" name="Oval 67">
            <a:extLst>
              <a:ext uri="{FF2B5EF4-FFF2-40B4-BE49-F238E27FC236}">
                <a16:creationId xmlns:a16="http://schemas.microsoft.com/office/drawing/2014/main" id="{4D5A654B-44F1-CC0D-D72D-083F2DE2CEE8}"/>
              </a:ext>
            </a:extLst>
          </p:cNvPr>
          <p:cNvSpPr/>
          <p:nvPr/>
        </p:nvSpPr>
        <p:spPr>
          <a:xfrm>
            <a:off x="6223779" y="5840009"/>
            <a:ext cx="2868791" cy="760154"/>
          </a:xfrm>
          <a:prstGeom prst="ellipse">
            <a:avLst/>
          </a:prstGeom>
          <a:solidFill>
            <a:srgbClr val="FE6B00">
              <a:alpha val="30000"/>
            </a:srgbClr>
          </a:soli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PHASE 3 TRANSFORMATION</a:t>
            </a:r>
            <a:endParaRPr kumimoji="0" lang="en-GB" sz="15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0" name="Oval 69">
            <a:extLst>
              <a:ext uri="{FF2B5EF4-FFF2-40B4-BE49-F238E27FC236}">
                <a16:creationId xmlns:a16="http://schemas.microsoft.com/office/drawing/2014/main" id="{DE02AC17-A6CC-09BC-510D-C00B46EE1399}"/>
              </a:ext>
            </a:extLst>
          </p:cNvPr>
          <p:cNvSpPr/>
          <p:nvPr/>
        </p:nvSpPr>
        <p:spPr>
          <a:xfrm>
            <a:off x="3014396" y="5861399"/>
            <a:ext cx="2803236" cy="760154"/>
          </a:xfrm>
          <a:prstGeom prst="ellipse">
            <a:avLst/>
          </a:prstGeom>
          <a:solidFill>
            <a:srgbClr val="FE6B00">
              <a:alpha val="30000"/>
            </a:srgbClr>
          </a:soli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PHASE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STABILIZATION</a:t>
            </a:r>
            <a:endParaRPr kumimoji="0" lang="en-GB" sz="15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2" name="Oval 71">
            <a:extLst>
              <a:ext uri="{FF2B5EF4-FFF2-40B4-BE49-F238E27FC236}">
                <a16:creationId xmlns:a16="http://schemas.microsoft.com/office/drawing/2014/main" id="{8EFAB2D2-276D-A4B9-558F-A4E57091A60D}"/>
              </a:ext>
            </a:extLst>
          </p:cNvPr>
          <p:cNvSpPr/>
          <p:nvPr/>
        </p:nvSpPr>
        <p:spPr>
          <a:xfrm>
            <a:off x="9498717" y="5861400"/>
            <a:ext cx="2613671" cy="760154"/>
          </a:xfrm>
          <a:prstGeom prst="ellipse">
            <a:avLst/>
          </a:prstGeom>
          <a:solidFill>
            <a:srgbClr val="FE6B00">
              <a:alpha val="30000"/>
            </a:srgbClr>
          </a:soli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PHASE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GROWTH</a:t>
            </a:r>
            <a:endParaRPr kumimoji="0" lang="en-GB" sz="15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73" name="Picture 7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7408" y="108976"/>
            <a:ext cx="2255520" cy="410094"/>
          </a:xfrm>
          <a:prstGeom prst="rect">
            <a:avLst/>
          </a:prstGeom>
        </p:spPr>
      </p:pic>
    </p:spTree>
    <p:extLst>
      <p:ext uri="{BB962C8B-B14F-4D97-AF65-F5344CB8AC3E}">
        <p14:creationId xmlns:p14="http://schemas.microsoft.com/office/powerpoint/2010/main" val="1840487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750"/>
                                        <p:tgtEl>
                                          <p:spTgt spid="56"/>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750"/>
                                        <p:tgtEl>
                                          <p:spTgt spid="57"/>
                                        </p:tgtEl>
                                      </p:cBhvr>
                                    </p:animEffect>
                                  </p:childTnLst>
                                </p:cTn>
                              </p:par>
                            </p:childTnLst>
                          </p:cTn>
                        </p:par>
                        <p:par>
                          <p:cTn id="24" fill="hold">
                            <p:stCondLst>
                              <p:cond delay="3750"/>
                            </p:stCondLst>
                            <p:childTnLst>
                              <p:par>
                                <p:cTn id="25" presetID="10" presetClass="entr" presetSubtype="0" fill="hold" nodeType="after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750"/>
                                        <p:tgtEl>
                                          <p:spTgt spid="58"/>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750"/>
                                        <p:tgtEl>
                                          <p:spTgt spid="59"/>
                                        </p:tgtEl>
                                      </p:cBhvr>
                                    </p:animEffect>
                                  </p:childTnLst>
                                </p:cTn>
                              </p:par>
                            </p:childTnLst>
                          </p:cTn>
                        </p:par>
                        <p:par>
                          <p:cTn id="32" fill="hold">
                            <p:stCondLst>
                              <p:cond delay="5250"/>
                            </p:stCondLst>
                            <p:childTnLst>
                              <p:par>
                                <p:cTn id="33" presetID="10" presetClass="entr" presetSubtype="0" fill="hold" nodeType="after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750"/>
                                        <p:tgtEl>
                                          <p:spTgt spid="60"/>
                                        </p:tgtEl>
                                      </p:cBhvr>
                                    </p:animEffect>
                                  </p:childTnLst>
                                </p:cTn>
                              </p:par>
                            </p:childTnLst>
                          </p:cTn>
                        </p:par>
                        <p:par>
                          <p:cTn id="36" fill="hold">
                            <p:stCondLst>
                              <p:cond delay="6000"/>
                            </p:stCondLst>
                            <p:childTnLst>
                              <p:par>
                                <p:cTn id="37" presetID="10" presetClass="entr" presetSubtype="0" fill="hold" nodeType="after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750"/>
                                        <p:tgtEl>
                                          <p:spTgt spid="61"/>
                                        </p:tgtEl>
                                      </p:cBhvr>
                                    </p:animEffect>
                                  </p:childTnLst>
                                </p:cTn>
                              </p:par>
                            </p:childTnLst>
                          </p:cTn>
                        </p:par>
                        <p:par>
                          <p:cTn id="40" fill="hold">
                            <p:stCondLst>
                              <p:cond delay="6750"/>
                            </p:stCondLst>
                            <p:childTnLst>
                              <p:par>
                                <p:cTn id="41" presetID="10" presetClass="entr" presetSubtype="0" fill="hold" nodeType="after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750"/>
                                        <p:tgtEl>
                                          <p:spTgt spid="62"/>
                                        </p:tgtEl>
                                      </p:cBhvr>
                                    </p:animEffect>
                                  </p:childTnLst>
                                </p:cTn>
                              </p:par>
                            </p:childTnLst>
                          </p:cTn>
                        </p:par>
                        <p:par>
                          <p:cTn id="44" fill="hold">
                            <p:stCondLst>
                              <p:cond delay="7500"/>
                            </p:stCondLst>
                            <p:childTnLst>
                              <p:par>
                                <p:cTn id="45" presetID="10" presetClass="entr" presetSubtype="0" fill="hold" nodeType="after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fade">
                                      <p:cBhvr>
                                        <p:cTn id="47" dur="750"/>
                                        <p:tgtEl>
                                          <p:spTgt spid="63"/>
                                        </p:tgtEl>
                                      </p:cBhvr>
                                    </p:animEffect>
                                  </p:childTnLst>
                                </p:cTn>
                              </p:par>
                            </p:childTnLst>
                          </p:cTn>
                        </p:par>
                        <p:par>
                          <p:cTn id="48" fill="hold">
                            <p:stCondLst>
                              <p:cond delay="8250"/>
                            </p:stCondLst>
                            <p:childTnLst>
                              <p:par>
                                <p:cTn id="49" presetID="10" presetClass="entr" presetSubtype="0" fill="hold" nodeType="after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fade">
                                      <p:cBhvr>
                                        <p:cTn id="51" dur="750"/>
                                        <p:tgtEl>
                                          <p:spTgt spid="64"/>
                                        </p:tgtEl>
                                      </p:cBhvr>
                                    </p:animEffect>
                                  </p:childTnLst>
                                </p:cTn>
                              </p:par>
                            </p:childTnLst>
                          </p:cTn>
                        </p:par>
                        <p:par>
                          <p:cTn id="52" fill="hold">
                            <p:stCondLst>
                              <p:cond delay="9000"/>
                            </p:stCondLst>
                            <p:childTnLst>
                              <p:par>
                                <p:cTn id="53" presetID="10" presetClass="entr" presetSubtype="0" fill="hold" grpId="0" nodeType="afterEffect">
                                  <p:stCondLst>
                                    <p:cond delay="0"/>
                                  </p:stCondLst>
                                  <p:childTnLst>
                                    <p:set>
                                      <p:cBhvr>
                                        <p:cTn id="54" dur="1" fill="hold">
                                          <p:stCondLst>
                                            <p:cond delay="0"/>
                                          </p:stCondLst>
                                        </p:cTn>
                                        <p:tgtEl>
                                          <p:spTgt spid="66"/>
                                        </p:tgtEl>
                                        <p:attrNameLst>
                                          <p:attrName>style.visibility</p:attrName>
                                        </p:attrNameLst>
                                      </p:cBhvr>
                                      <p:to>
                                        <p:strVal val="visible"/>
                                      </p:to>
                                    </p:set>
                                    <p:animEffect transition="in" filter="fade">
                                      <p:cBhvr>
                                        <p:cTn id="55" dur="750"/>
                                        <p:tgtEl>
                                          <p:spTgt spid="66"/>
                                        </p:tgtEl>
                                      </p:cBhvr>
                                    </p:animEffect>
                                  </p:childTnLst>
                                </p:cTn>
                              </p:par>
                            </p:childTnLst>
                          </p:cTn>
                        </p:par>
                        <p:par>
                          <p:cTn id="56" fill="hold">
                            <p:stCondLst>
                              <p:cond delay="9750"/>
                            </p:stCondLst>
                            <p:childTnLst>
                              <p:par>
                                <p:cTn id="57" presetID="10" presetClass="entr" presetSubtype="0" fill="hold" grpId="0" nodeType="after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fade">
                                      <p:cBhvr>
                                        <p:cTn id="59" dur="750"/>
                                        <p:tgtEl>
                                          <p:spTgt spid="70"/>
                                        </p:tgtEl>
                                      </p:cBhvr>
                                    </p:animEffect>
                                  </p:childTnLst>
                                </p:cTn>
                              </p:par>
                            </p:childTnLst>
                          </p:cTn>
                        </p:par>
                        <p:par>
                          <p:cTn id="60" fill="hold">
                            <p:stCondLst>
                              <p:cond delay="10500"/>
                            </p:stCondLst>
                            <p:childTnLst>
                              <p:par>
                                <p:cTn id="61" presetID="10" presetClass="entr" presetSubtype="0" fill="hold" grpId="0" nodeType="afterEffect">
                                  <p:stCondLst>
                                    <p:cond delay="0"/>
                                  </p:stCondLst>
                                  <p:childTnLst>
                                    <p:set>
                                      <p:cBhvr>
                                        <p:cTn id="62" dur="1" fill="hold">
                                          <p:stCondLst>
                                            <p:cond delay="0"/>
                                          </p:stCondLst>
                                        </p:cTn>
                                        <p:tgtEl>
                                          <p:spTgt spid="68"/>
                                        </p:tgtEl>
                                        <p:attrNameLst>
                                          <p:attrName>style.visibility</p:attrName>
                                        </p:attrNameLst>
                                      </p:cBhvr>
                                      <p:to>
                                        <p:strVal val="visible"/>
                                      </p:to>
                                    </p:set>
                                    <p:animEffect transition="in" filter="fade">
                                      <p:cBhvr>
                                        <p:cTn id="63" dur="750"/>
                                        <p:tgtEl>
                                          <p:spTgt spid="68"/>
                                        </p:tgtEl>
                                      </p:cBhvr>
                                    </p:animEffect>
                                  </p:childTnLst>
                                </p:cTn>
                              </p:par>
                            </p:childTnLst>
                          </p:cTn>
                        </p:par>
                        <p:par>
                          <p:cTn id="64" fill="hold">
                            <p:stCondLst>
                              <p:cond delay="11250"/>
                            </p:stCondLst>
                            <p:childTnLst>
                              <p:par>
                                <p:cTn id="65" presetID="10" presetClass="entr" presetSubtype="0" fill="hold" grpId="0" nodeType="after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75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8" grpId="0" animBg="1"/>
      <p:bldP spid="70" grpId="0" animBg="1"/>
      <p:bldP spid="7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7408" y="108976"/>
            <a:ext cx="2255520" cy="410094"/>
          </a:xfrm>
          <a:prstGeom prst="rect">
            <a:avLst/>
          </a:prstGeom>
        </p:spPr>
      </p:pic>
    </p:spTree>
    <p:extLst>
      <p:ext uri="{BB962C8B-B14F-4D97-AF65-F5344CB8AC3E}">
        <p14:creationId xmlns:p14="http://schemas.microsoft.com/office/powerpoint/2010/main" val="4282650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4120" y="108976"/>
            <a:ext cx="369993" cy="512298"/>
          </a:xfrm>
          <a:prstGeom prst="rect">
            <a:avLst/>
          </a:prstGeom>
        </p:spPr>
      </p:pic>
      <p:pic>
        <p:nvPicPr>
          <p:cNvPr id="3" name="Picture 2"/>
          <p:cNvPicPr>
            <a:picLocks noChangeAspect="1"/>
          </p:cNvPicPr>
          <p:nvPr/>
        </p:nvPicPr>
        <p:blipFill rotWithShape="1">
          <a:blip r:embed="rId4" cstate="hqprint">
            <a:extLst>
              <a:ext uri="{28A0092B-C50C-407E-A947-70E740481C1C}">
                <a14:useLocalDpi xmlns:a14="http://schemas.microsoft.com/office/drawing/2010/main" val="0"/>
              </a:ext>
            </a:extLst>
          </a:blip>
          <a:srcRect l="43868" r="12416"/>
          <a:stretch/>
        </p:blipFill>
        <p:spPr>
          <a:xfrm>
            <a:off x="0" y="0"/>
            <a:ext cx="6298390" cy="6858000"/>
          </a:xfrm>
          <a:prstGeom prst="rect">
            <a:avLst/>
          </a:prstGeom>
        </p:spPr>
      </p:pic>
      <p:sp>
        <p:nvSpPr>
          <p:cNvPr id="7" name="Title 3">
            <a:extLst>
              <a:ext uri="{FF2B5EF4-FFF2-40B4-BE49-F238E27FC236}">
                <a16:creationId xmlns:a16="http://schemas.microsoft.com/office/drawing/2014/main" id="{3B625EAE-3091-4391-B804-9CC79B961F57}"/>
              </a:ext>
            </a:extLst>
          </p:cNvPr>
          <p:cNvSpPr txBox="1">
            <a:spLocks/>
          </p:cNvSpPr>
          <p:nvPr/>
        </p:nvSpPr>
        <p:spPr>
          <a:xfrm>
            <a:off x="7745822" y="3262772"/>
            <a:ext cx="3888298" cy="2224138"/>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pPr>
              <a:lnSpc>
                <a:spcPct val="100000"/>
              </a:lnSpc>
              <a:spcBef>
                <a:spcPts val="800"/>
              </a:spcBef>
              <a:spcAft>
                <a:spcPts val="800"/>
              </a:spcAft>
            </a:pPr>
            <a:r>
              <a:rPr lang="en-ZA" sz="4800" dirty="0">
                <a:solidFill>
                  <a:schemeClr val="bg1"/>
                </a:solidFill>
                <a:latin typeface="Arial" panose="020B0604020202020204" pitchFamily="34" charset="0"/>
                <a:cs typeface="Arial" panose="020B0604020202020204" pitchFamily="34" charset="0"/>
              </a:rPr>
              <a:t>Financial Performance</a:t>
            </a:r>
          </a:p>
        </p:txBody>
      </p:sp>
      <p:cxnSp>
        <p:nvCxnSpPr>
          <p:cNvPr id="8" name="Straight Connector 7"/>
          <p:cNvCxnSpPr/>
          <p:nvPr/>
        </p:nvCxnSpPr>
        <p:spPr>
          <a:xfrm>
            <a:off x="7655999" y="1601612"/>
            <a:ext cx="0" cy="3322320"/>
          </a:xfrm>
          <a:prstGeom prst="line">
            <a:avLst/>
          </a:prstGeom>
          <a:ln>
            <a:solidFill>
              <a:srgbClr val="F2692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868550" y="1499465"/>
            <a:ext cx="697627" cy="1200329"/>
          </a:xfrm>
          <a:prstGeom prst="rect">
            <a:avLst/>
          </a:prstGeom>
        </p:spPr>
        <p:txBody>
          <a:bodyPr wrap="none">
            <a:spAutoFit/>
          </a:bodyPr>
          <a:lstStyle/>
          <a:p>
            <a:pPr algn="r"/>
            <a:r>
              <a:rPr lang="en-ZA" sz="7200" b="1" dirty="0">
                <a:solidFill>
                  <a:srgbClr val="F26921"/>
                </a:solidFill>
                <a:latin typeface="Arial" panose="020B0604020202020204" pitchFamily="34" charset="0"/>
                <a:cs typeface="Arial" panose="020B0604020202020204" pitchFamily="34" charset="0"/>
              </a:rPr>
              <a:t>5</a:t>
            </a:r>
            <a:endParaRPr lang="en-US" sz="7200" b="1"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30643" y="1752108"/>
            <a:ext cx="3822731" cy="695041"/>
          </a:xfrm>
          <a:prstGeom prst="rect">
            <a:avLst/>
          </a:prstGeom>
        </p:spPr>
      </p:pic>
    </p:spTree>
    <p:extLst>
      <p:ext uri="{BB962C8B-B14F-4D97-AF65-F5344CB8AC3E}">
        <p14:creationId xmlns:p14="http://schemas.microsoft.com/office/powerpoint/2010/main" val="654044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B625EAE-3091-4391-B804-9CC79B961F57}"/>
              </a:ext>
            </a:extLst>
          </p:cNvPr>
          <p:cNvSpPr txBox="1">
            <a:spLocks/>
          </p:cNvSpPr>
          <p:nvPr/>
        </p:nvSpPr>
        <p:spPr>
          <a:xfrm>
            <a:off x="4639003" y="2849408"/>
            <a:ext cx="7457747" cy="3086171"/>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pPr marL="457200" indent="-457200">
              <a:lnSpc>
                <a:spcPct val="100000"/>
              </a:lnSpc>
              <a:spcBef>
                <a:spcPts val="800"/>
              </a:spcBef>
              <a:spcAft>
                <a:spcPts val="800"/>
              </a:spcAft>
              <a:buFont typeface="+mj-lt"/>
              <a:buAutoNum type="arabicPeriod"/>
            </a:pPr>
            <a:r>
              <a:rPr lang="en-ZA" sz="2400" dirty="0">
                <a:solidFill>
                  <a:schemeClr val="bg1"/>
                </a:solidFill>
                <a:latin typeface="Arial" panose="020B0604020202020204" pitchFamily="34" charset="0"/>
                <a:cs typeface="Arial" panose="020B0604020202020204" pitchFamily="34" charset="0"/>
              </a:rPr>
              <a:t>Overview: Sohar International </a:t>
            </a:r>
            <a:endParaRPr lang="en-ZA" sz="2400" dirty="0">
              <a:solidFill>
                <a:srgbClr val="FE6B00"/>
              </a:solidFill>
              <a:latin typeface="Arial" panose="020B0604020202020204" pitchFamily="34" charset="0"/>
              <a:cs typeface="Arial" panose="020B0604020202020204" pitchFamily="34" charset="0"/>
            </a:endParaRPr>
          </a:p>
          <a:p>
            <a:pPr marL="457200" indent="-457200">
              <a:lnSpc>
                <a:spcPct val="100000"/>
              </a:lnSpc>
              <a:spcBef>
                <a:spcPts val="800"/>
              </a:spcBef>
              <a:spcAft>
                <a:spcPts val="800"/>
              </a:spcAft>
              <a:buFont typeface="+mj-lt"/>
              <a:buAutoNum type="arabicPeriod"/>
            </a:pPr>
            <a:r>
              <a:rPr lang="en-ZA" sz="2400" dirty="0">
                <a:solidFill>
                  <a:schemeClr val="bg1"/>
                </a:solidFill>
                <a:latin typeface="Arial" panose="020B0604020202020204" pitchFamily="34" charset="0"/>
                <a:cs typeface="Arial" panose="020B0604020202020204" pitchFamily="34" charset="0"/>
              </a:rPr>
              <a:t>Overview: Operating Environment </a:t>
            </a:r>
          </a:p>
          <a:p>
            <a:pPr marL="457200" indent="-457200">
              <a:lnSpc>
                <a:spcPct val="100000"/>
              </a:lnSpc>
              <a:spcBef>
                <a:spcPts val="800"/>
              </a:spcBef>
              <a:spcAft>
                <a:spcPts val="800"/>
              </a:spcAft>
              <a:buFont typeface="+mj-lt"/>
              <a:buAutoNum type="arabicPeriod"/>
            </a:pPr>
            <a:r>
              <a:rPr lang="en-ZA" sz="2400" dirty="0">
                <a:solidFill>
                  <a:schemeClr val="bg1"/>
                </a:solidFill>
                <a:latin typeface="Arial" panose="020B0604020202020204" pitchFamily="34" charset="0"/>
                <a:cs typeface="Arial" panose="020B0604020202020204" pitchFamily="34" charset="0"/>
              </a:rPr>
              <a:t>Overview: Governance &amp; Risk Management Framework  </a:t>
            </a:r>
          </a:p>
          <a:p>
            <a:pPr marL="457200" indent="-457200">
              <a:lnSpc>
                <a:spcPct val="100000"/>
              </a:lnSpc>
              <a:spcBef>
                <a:spcPts val="800"/>
              </a:spcBef>
              <a:spcAft>
                <a:spcPts val="800"/>
              </a:spcAft>
              <a:buFont typeface="+mj-lt"/>
              <a:buAutoNum type="arabicPeriod"/>
            </a:pPr>
            <a:r>
              <a:rPr lang="en-ZA" sz="2400" dirty="0">
                <a:solidFill>
                  <a:schemeClr val="bg1"/>
                </a:solidFill>
                <a:latin typeface="Arial" panose="020B0604020202020204" pitchFamily="34" charset="0"/>
                <a:cs typeface="Arial" panose="020B0604020202020204" pitchFamily="34" charset="0"/>
              </a:rPr>
              <a:t>Business Strategy</a:t>
            </a:r>
          </a:p>
          <a:p>
            <a:pPr marL="457200" indent="-457200">
              <a:lnSpc>
                <a:spcPct val="100000"/>
              </a:lnSpc>
              <a:spcBef>
                <a:spcPts val="800"/>
              </a:spcBef>
              <a:spcAft>
                <a:spcPts val="800"/>
              </a:spcAft>
              <a:buFont typeface="+mj-lt"/>
              <a:buAutoNum type="arabicPeriod"/>
              <a:tabLst>
                <a:tab pos="1604963" algn="l"/>
              </a:tabLst>
            </a:pPr>
            <a:r>
              <a:rPr lang="en-ZA" sz="2400" dirty="0">
                <a:solidFill>
                  <a:schemeClr val="bg1"/>
                </a:solidFill>
                <a:latin typeface="Arial" panose="020B0604020202020204" pitchFamily="34" charset="0"/>
                <a:cs typeface="Arial" panose="020B0604020202020204" pitchFamily="34" charset="0"/>
              </a:rPr>
              <a:t>Financial Performance</a:t>
            </a:r>
            <a:endParaRPr lang="en-ZA" sz="2400" dirty="0">
              <a:solidFill>
                <a:srgbClr val="FE6B00"/>
              </a:solidFill>
              <a:latin typeface="Arial" panose="020B0604020202020204" pitchFamily="34" charset="0"/>
              <a:cs typeface="Arial" panose="020B0604020202020204" pitchFamily="34" charset="0"/>
            </a:endParaRPr>
          </a:p>
        </p:txBody>
      </p:sp>
      <p:cxnSp>
        <p:nvCxnSpPr>
          <p:cNvPr id="4" name="Straight Connector 3"/>
          <p:cNvCxnSpPr>
            <a:cxnSpLocks/>
          </p:cNvCxnSpPr>
          <p:nvPr/>
        </p:nvCxnSpPr>
        <p:spPr>
          <a:xfrm>
            <a:off x="4309745" y="1155032"/>
            <a:ext cx="0" cy="4780547"/>
          </a:xfrm>
          <a:prstGeom prst="line">
            <a:avLst/>
          </a:prstGeom>
          <a:ln>
            <a:solidFill>
              <a:srgbClr val="F2692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216584" y="1299378"/>
            <a:ext cx="3005951" cy="1015663"/>
          </a:xfrm>
          <a:prstGeom prst="rect">
            <a:avLst/>
          </a:prstGeom>
        </p:spPr>
        <p:txBody>
          <a:bodyPr wrap="none">
            <a:spAutoFit/>
          </a:bodyPr>
          <a:lstStyle/>
          <a:p>
            <a:r>
              <a:rPr lang="en-ZA" sz="6000" b="1" dirty="0">
                <a:solidFill>
                  <a:srgbClr val="F26921"/>
                </a:solidFill>
                <a:latin typeface="Arial" panose="020B0604020202020204" pitchFamily="34" charset="0"/>
                <a:cs typeface="Arial" panose="020B0604020202020204" pitchFamily="34" charset="0"/>
              </a:rPr>
              <a:t>Agenda</a:t>
            </a:r>
            <a:endParaRPr lang="en-US" sz="60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4120" y="108976"/>
            <a:ext cx="369993" cy="51229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002" y="1109285"/>
            <a:ext cx="6592877" cy="1205756"/>
          </a:xfrm>
          <a:prstGeom prst="rect">
            <a:avLst/>
          </a:prstGeom>
        </p:spPr>
      </p:pic>
    </p:spTree>
    <p:extLst>
      <p:ext uri="{BB962C8B-B14F-4D97-AF65-F5344CB8AC3E}">
        <p14:creationId xmlns:p14="http://schemas.microsoft.com/office/powerpoint/2010/main" val="1877968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65079859"/>
              </p:ext>
            </p:extLst>
          </p:nvPr>
        </p:nvGraphicFramePr>
        <p:xfrm>
          <a:off x="-2" y="1141325"/>
          <a:ext cx="12187968" cy="3641648"/>
        </p:xfrm>
        <a:graphic>
          <a:graphicData uri="http://schemas.openxmlformats.org/drawingml/2006/table">
            <a:tbl>
              <a:tblPr firstRow="1" bandRow="1">
                <a:tableStyleId>{2D5ABB26-0587-4C30-8999-92F81FD0307C}</a:tableStyleId>
              </a:tblPr>
              <a:tblGrid>
                <a:gridCol w="3046992">
                  <a:extLst>
                    <a:ext uri="{9D8B030D-6E8A-4147-A177-3AD203B41FA5}">
                      <a16:colId xmlns:a16="http://schemas.microsoft.com/office/drawing/2014/main" val="2357862584"/>
                    </a:ext>
                  </a:extLst>
                </a:gridCol>
                <a:gridCol w="3046992">
                  <a:extLst>
                    <a:ext uri="{9D8B030D-6E8A-4147-A177-3AD203B41FA5}">
                      <a16:colId xmlns:a16="http://schemas.microsoft.com/office/drawing/2014/main" val="92602827"/>
                    </a:ext>
                  </a:extLst>
                </a:gridCol>
                <a:gridCol w="3046992">
                  <a:extLst>
                    <a:ext uri="{9D8B030D-6E8A-4147-A177-3AD203B41FA5}">
                      <a16:colId xmlns:a16="http://schemas.microsoft.com/office/drawing/2014/main" val="1609332543"/>
                    </a:ext>
                  </a:extLst>
                </a:gridCol>
                <a:gridCol w="3046992">
                  <a:extLst>
                    <a:ext uri="{9D8B030D-6E8A-4147-A177-3AD203B41FA5}">
                      <a16:colId xmlns:a16="http://schemas.microsoft.com/office/drawing/2014/main" val="3412021408"/>
                    </a:ext>
                  </a:extLst>
                </a:gridCol>
              </a:tblGrid>
              <a:tr h="7057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800" b="0" i="0" dirty="0">
                          <a:solidFill>
                            <a:srgbClr val="FFFFFF"/>
                          </a:solidFill>
                          <a:latin typeface="Calibri Light" panose="020F0302020204030204" pitchFamily="34" charset="0"/>
                          <a:cs typeface="Calibri Light" panose="020F0302020204030204" pitchFamily="34" charset="0"/>
                        </a:rPr>
                        <a:t>(USD millions)</a:t>
                      </a:r>
                    </a:p>
                  </a:txBody>
                  <a:tcPr/>
                </a:tc>
                <a:tc>
                  <a:txBody>
                    <a:bodyPr/>
                    <a:lstStyle/>
                    <a:p>
                      <a:endParaRPr lang="en-US" sz="2800" dirty="0">
                        <a:latin typeface="Arial" panose="020B0604020202020204" pitchFamily="34" charset="0"/>
                        <a:cs typeface="Arial" panose="020B0604020202020204" pitchFamily="34" charset="0"/>
                      </a:endParaRPr>
                    </a:p>
                  </a:txBody>
                  <a:tcPr/>
                </a:tc>
                <a:tc>
                  <a:txBody>
                    <a:bodyPr/>
                    <a:lstStyle/>
                    <a:p>
                      <a:endParaRPr lang="en-US" sz="2800" dirty="0">
                        <a:latin typeface="Arial" panose="020B0604020202020204" pitchFamily="34" charset="0"/>
                        <a:cs typeface="Arial" panose="020B0604020202020204" pitchFamily="34" charset="0"/>
                      </a:endParaRPr>
                    </a:p>
                  </a:txBody>
                  <a:tcPr/>
                </a:tc>
                <a:tc>
                  <a:txBody>
                    <a:bodyPr/>
                    <a:lstStyle/>
                    <a:p>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59614075"/>
                  </a:ext>
                </a:extLst>
              </a:tr>
              <a:tr h="693188">
                <a:tc>
                  <a:txBody>
                    <a:bodyPr/>
                    <a:lstStyle/>
                    <a:p>
                      <a:pPr>
                        <a:defRPr/>
                      </a:pPr>
                      <a:r>
                        <a:rPr lang="en-ZA" sz="2800" b="1" dirty="0">
                          <a:solidFill>
                            <a:srgbClr val="F26921"/>
                          </a:solidFill>
                          <a:latin typeface="Calibri Light" panose="020F0302020204030204" pitchFamily="34" charset="0"/>
                          <a:cs typeface="Calibri Light" panose="020F0302020204030204" pitchFamily="34" charset="0"/>
                        </a:rPr>
                        <a:t>Net Profit</a:t>
                      </a:r>
                    </a:p>
                  </a:txBody>
                  <a:tcPr>
                    <a:solidFill>
                      <a:srgbClr val="000000"/>
                    </a:solidFill>
                  </a:tcPr>
                </a:tc>
                <a:tc>
                  <a:txBody>
                    <a:bodyPr/>
                    <a:lstStyle/>
                    <a:p>
                      <a:endParaRPr lang="en-US" sz="2800" b="1" dirty="0">
                        <a:solidFill>
                          <a:srgbClr val="F26921"/>
                        </a:solidFill>
                        <a:latin typeface="Arial" panose="020B0604020202020204" pitchFamily="34" charset="0"/>
                        <a:cs typeface="Arial" panose="020B0604020202020204" pitchFamily="34" charset="0"/>
                      </a:endParaRPr>
                    </a:p>
                  </a:txBody>
                  <a:tcPr>
                    <a:solidFill>
                      <a:srgbClr val="0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800" b="1" dirty="0">
                          <a:solidFill>
                            <a:srgbClr val="F26921"/>
                          </a:solidFill>
                          <a:latin typeface="Calibri Light" panose="020F0302020204030204" pitchFamily="34" charset="0"/>
                          <a:cs typeface="Calibri Light" panose="020F0302020204030204" pitchFamily="34" charset="0"/>
                        </a:rPr>
                        <a:t>Operating Profit</a:t>
                      </a:r>
                    </a:p>
                  </a:txBody>
                  <a:tcPr>
                    <a:solidFill>
                      <a:srgbClr val="000000"/>
                    </a:solidFill>
                  </a:tcPr>
                </a:tc>
                <a:tc>
                  <a:txBody>
                    <a:bodyPr/>
                    <a:lstStyle/>
                    <a:p>
                      <a:endParaRPr lang="en-US" sz="2800" dirty="0">
                        <a:latin typeface="Arial" panose="020B0604020202020204" pitchFamily="34" charset="0"/>
                        <a:cs typeface="Arial" panose="020B0604020202020204" pitchFamily="34" charset="0"/>
                      </a:endParaRPr>
                    </a:p>
                  </a:txBody>
                  <a:tcPr>
                    <a:solidFill>
                      <a:srgbClr val="000000"/>
                    </a:solidFill>
                  </a:tcPr>
                </a:tc>
                <a:extLst>
                  <a:ext uri="{0D108BD9-81ED-4DB2-BD59-A6C34878D82A}">
                    <a16:rowId xmlns:a16="http://schemas.microsoft.com/office/drawing/2014/main" val="1786388384"/>
                  </a:ext>
                </a:extLst>
              </a:tr>
              <a:tr h="7747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3200" b="1" dirty="0">
                          <a:solidFill>
                            <a:srgbClr val="FFFFFF"/>
                          </a:solidFill>
                          <a:latin typeface="Calibri Light" panose="020F0302020204030204" pitchFamily="34" charset="0"/>
                          <a:cs typeface="Calibri Light" panose="020F0302020204030204" pitchFamily="34" charset="0"/>
                        </a:rPr>
                        <a:t>48.0</a:t>
                      </a:r>
                    </a:p>
                  </a:txBody>
                  <a:tcPr>
                    <a:solidFill>
                      <a:srgbClr val="0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800" dirty="0">
                          <a:solidFill>
                            <a:srgbClr val="00B050"/>
                          </a:solidFill>
                          <a:latin typeface="Calibri Light" panose="020F0302020204030204" pitchFamily="34" charset="0"/>
                          <a:cs typeface="Calibri Light" panose="020F0302020204030204" pitchFamily="34" charset="0"/>
                        </a:rPr>
                        <a:t>21.5%</a:t>
                      </a:r>
                    </a:p>
                  </a:txBody>
                  <a:tcPr>
                    <a:solidFill>
                      <a:srgbClr val="0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3200" b="1" kern="1200" dirty="0">
                          <a:solidFill>
                            <a:srgbClr val="FFFFFF"/>
                          </a:solidFill>
                          <a:latin typeface="Calibri Light" panose="020F0302020204030204" pitchFamily="34" charset="0"/>
                          <a:ea typeface="+mn-ea"/>
                          <a:cs typeface="Calibri Light" panose="020F0302020204030204" pitchFamily="34" charset="0"/>
                        </a:rPr>
                        <a:t>89.5</a:t>
                      </a:r>
                      <a:endParaRPr lang="en-US" sz="3200" b="1" kern="1200" dirty="0">
                        <a:solidFill>
                          <a:srgbClr val="FFFFFF"/>
                        </a:solidFill>
                        <a:latin typeface="Calibri Light" panose="020F0302020204030204" pitchFamily="34" charset="0"/>
                        <a:ea typeface="+mn-ea"/>
                        <a:cs typeface="Calibri Light" panose="020F0302020204030204" pitchFamily="34" charset="0"/>
                      </a:endParaRPr>
                    </a:p>
                  </a:txBody>
                  <a:tcPr>
                    <a:solidFill>
                      <a:srgbClr val="0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800" dirty="0">
                          <a:solidFill>
                            <a:srgbClr val="00B050"/>
                          </a:solidFill>
                          <a:latin typeface="Calibri Light" panose="020F0302020204030204" pitchFamily="34" charset="0"/>
                          <a:cs typeface="Calibri Light" panose="020F0302020204030204" pitchFamily="34" charset="0"/>
                        </a:rPr>
                        <a:t>12.5%</a:t>
                      </a:r>
                    </a:p>
                  </a:txBody>
                  <a:tcPr>
                    <a:solidFill>
                      <a:srgbClr val="000000"/>
                    </a:solidFill>
                  </a:tcPr>
                </a:tc>
                <a:extLst>
                  <a:ext uri="{0D108BD9-81ED-4DB2-BD59-A6C34878D82A}">
                    <a16:rowId xmlns:a16="http://schemas.microsoft.com/office/drawing/2014/main" val="2226205552"/>
                  </a:ext>
                </a:extLst>
              </a:tr>
              <a:tr h="693188">
                <a:tc>
                  <a:txBody>
                    <a:bodyPr/>
                    <a:lstStyle/>
                    <a:p>
                      <a:r>
                        <a:rPr lang="en-ZA" sz="2800" b="1" dirty="0">
                          <a:solidFill>
                            <a:srgbClr val="F26921"/>
                          </a:solidFill>
                          <a:latin typeface="Calibri Light" panose="020F0302020204030204" pitchFamily="34" charset="0"/>
                          <a:cs typeface="Calibri Light" panose="020F0302020204030204" pitchFamily="34" charset="0"/>
                        </a:rPr>
                        <a:t>Loans</a:t>
                      </a:r>
                      <a:endParaRPr lang="en-US" sz="2800" dirty="0">
                        <a:solidFill>
                          <a:srgbClr val="F26921"/>
                        </a:solidFill>
                        <a:latin typeface="Calibri Light" panose="020F0302020204030204" pitchFamily="34" charset="0"/>
                        <a:cs typeface="Calibri Light" panose="020F0302020204030204" pitchFamily="34" charset="0"/>
                      </a:endParaRPr>
                    </a:p>
                  </a:txBody>
                  <a:tcPr>
                    <a:solidFill>
                      <a:srgbClr val="000000"/>
                    </a:solidFill>
                  </a:tcPr>
                </a:tc>
                <a:tc>
                  <a:txBody>
                    <a:bodyPr/>
                    <a:lstStyle/>
                    <a:p>
                      <a:endParaRPr lang="en-US" sz="2800" dirty="0">
                        <a:solidFill>
                          <a:srgbClr val="F26921"/>
                        </a:solidFill>
                        <a:latin typeface="Calibri Light" panose="020F0302020204030204" pitchFamily="34" charset="0"/>
                        <a:cs typeface="Calibri Light" panose="020F0302020204030204" pitchFamily="34" charset="0"/>
                      </a:endParaRPr>
                    </a:p>
                  </a:txBody>
                  <a:tcPr>
                    <a:solidFill>
                      <a:srgbClr val="0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800" b="1" dirty="0">
                          <a:solidFill>
                            <a:srgbClr val="F26921"/>
                          </a:solidFill>
                          <a:latin typeface="Calibri Light" panose="020F0302020204030204" pitchFamily="34" charset="0"/>
                          <a:cs typeface="Calibri Light" panose="020F0302020204030204" pitchFamily="34" charset="0"/>
                        </a:rPr>
                        <a:t>Deposits</a:t>
                      </a:r>
                      <a:endParaRPr lang="en-ZA" sz="2800" dirty="0">
                        <a:solidFill>
                          <a:srgbClr val="F26921"/>
                        </a:solidFill>
                        <a:latin typeface="Calibri Light" panose="020F0302020204030204" pitchFamily="34" charset="0"/>
                        <a:cs typeface="Calibri Light" panose="020F0302020204030204" pitchFamily="34" charset="0"/>
                      </a:endParaRPr>
                    </a:p>
                  </a:txBody>
                  <a:tcPr>
                    <a:solidFill>
                      <a:srgbClr val="000000"/>
                    </a:solidFill>
                  </a:tcPr>
                </a:tc>
                <a:tc>
                  <a:txBody>
                    <a:bodyPr/>
                    <a:lstStyle/>
                    <a:p>
                      <a:endParaRPr lang="en-US" sz="2800" dirty="0">
                        <a:solidFill>
                          <a:srgbClr val="00B050"/>
                        </a:solidFill>
                        <a:latin typeface="Calibri Light" panose="020F0302020204030204" pitchFamily="34" charset="0"/>
                        <a:cs typeface="Calibri Light" panose="020F0302020204030204" pitchFamily="34" charset="0"/>
                      </a:endParaRPr>
                    </a:p>
                  </a:txBody>
                  <a:tcPr>
                    <a:solidFill>
                      <a:srgbClr val="000000"/>
                    </a:solidFill>
                  </a:tcPr>
                </a:tc>
                <a:extLst>
                  <a:ext uri="{0D108BD9-81ED-4DB2-BD59-A6C34878D82A}">
                    <a16:rowId xmlns:a16="http://schemas.microsoft.com/office/drawing/2014/main" val="1175764871"/>
                  </a:ext>
                </a:extLst>
              </a:tr>
              <a:tr h="7747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3200" b="1" kern="1200" dirty="0">
                          <a:solidFill>
                            <a:srgbClr val="FFFFFF"/>
                          </a:solidFill>
                          <a:latin typeface="Calibri Light" panose="020F0302020204030204" pitchFamily="34" charset="0"/>
                          <a:ea typeface="+mn-ea"/>
                          <a:cs typeface="Calibri Light" panose="020F0302020204030204" pitchFamily="34" charset="0"/>
                        </a:rPr>
                        <a:t>7,095 </a:t>
                      </a:r>
                    </a:p>
                  </a:txBody>
                  <a:tcPr>
                    <a:solidFill>
                      <a:srgbClr val="0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800" dirty="0">
                          <a:solidFill>
                            <a:srgbClr val="00B050"/>
                          </a:solidFill>
                          <a:latin typeface="Calibri Light" panose="020F0302020204030204" pitchFamily="34" charset="0"/>
                          <a:cs typeface="Calibri Light" panose="020F0302020204030204" pitchFamily="34" charset="0"/>
                        </a:rPr>
                        <a:t>8.1%</a:t>
                      </a:r>
                    </a:p>
                  </a:txBody>
                  <a:tcPr>
                    <a:solidFill>
                      <a:srgbClr val="0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3200" b="1" kern="1200" dirty="0">
                          <a:solidFill>
                            <a:srgbClr val="FFFFFF"/>
                          </a:solidFill>
                          <a:latin typeface="Calibri Light" panose="020F0302020204030204" pitchFamily="34" charset="0"/>
                          <a:ea typeface="+mn-ea"/>
                          <a:cs typeface="Calibri Light" panose="020F0302020204030204" pitchFamily="34" charset="0"/>
                        </a:rPr>
                        <a:t>6,670</a:t>
                      </a:r>
                      <a:endParaRPr lang="en-US" sz="3200" b="1" kern="1200" dirty="0">
                        <a:solidFill>
                          <a:srgbClr val="FFFFFF"/>
                        </a:solidFill>
                        <a:latin typeface="Calibri Light" panose="020F0302020204030204" pitchFamily="34" charset="0"/>
                        <a:ea typeface="+mn-ea"/>
                        <a:cs typeface="Calibri Light" panose="020F0302020204030204" pitchFamily="34" charset="0"/>
                      </a:endParaRPr>
                    </a:p>
                  </a:txBody>
                  <a:tcPr>
                    <a:solidFill>
                      <a:srgbClr val="0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800" dirty="0">
                          <a:solidFill>
                            <a:srgbClr val="00B050"/>
                          </a:solidFill>
                          <a:latin typeface="Calibri Light" panose="020F0302020204030204" pitchFamily="34" charset="0"/>
                          <a:cs typeface="Calibri Light" panose="020F0302020204030204" pitchFamily="34" charset="0"/>
                        </a:rPr>
                        <a:t>11.5%</a:t>
                      </a:r>
                    </a:p>
                  </a:txBody>
                  <a:tcPr>
                    <a:solidFill>
                      <a:srgbClr val="000000"/>
                    </a:solidFill>
                  </a:tcPr>
                </a:tc>
                <a:extLst>
                  <a:ext uri="{0D108BD9-81ED-4DB2-BD59-A6C34878D82A}">
                    <a16:rowId xmlns:a16="http://schemas.microsoft.com/office/drawing/2014/main" val="4108683151"/>
                  </a:ext>
                </a:extLst>
              </a:tr>
            </a:tbl>
          </a:graphicData>
        </a:graphic>
      </p:graphicFrame>
      <p:sp>
        <p:nvSpPr>
          <p:cNvPr id="11" name="Up Arrow 10"/>
          <p:cNvSpPr/>
          <p:nvPr/>
        </p:nvSpPr>
        <p:spPr>
          <a:xfrm>
            <a:off x="4191000" y="2611629"/>
            <a:ext cx="365760" cy="350520"/>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Up Arrow 11"/>
          <p:cNvSpPr/>
          <p:nvPr/>
        </p:nvSpPr>
        <p:spPr>
          <a:xfrm>
            <a:off x="4191000" y="4081933"/>
            <a:ext cx="365760" cy="350520"/>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Up Arrow 12"/>
          <p:cNvSpPr/>
          <p:nvPr/>
        </p:nvSpPr>
        <p:spPr>
          <a:xfrm>
            <a:off x="10327640" y="2611629"/>
            <a:ext cx="365760" cy="350520"/>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Up Arrow 13"/>
          <p:cNvSpPr/>
          <p:nvPr/>
        </p:nvSpPr>
        <p:spPr>
          <a:xfrm>
            <a:off x="10327640" y="4081933"/>
            <a:ext cx="365760" cy="350520"/>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4004009779"/>
              </p:ext>
            </p:extLst>
          </p:nvPr>
        </p:nvGraphicFramePr>
        <p:xfrm>
          <a:off x="0" y="5208304"/>
          <a:ext cx="12192000" cy="1158240"/>
        </p:xfrm>
        <a:graphic>
          <a:graphicData uri="http://schemas.openxmlformats.org/drawingml/2006/table">
            <a:tbl>
              <a:tblPr firstRow="1" bandRow="1">
                <a:tableStyleId>{2D5ABB26-0587-4C30-8999-92F81FD0307C}</a:tableStyleId>
              </a:tblPr>
              <a:tblGrid>
                <a:gridCol w="1524000">
                  <a:extLst>
                    <a:ext uri="{9D8B030D-6E8A-4147-A177-3AD203B41FA5}">
                      <a16:colId xmlns:a16="http://schemas.microsoft.com/office/drawing/2014/main" val="2453000756"/>
                    </a:ext>
                  </a:extLst>
                </a:gridCol>
                <a:gridCol w="1524000">
                  <a:extLst>
                    <a:ext uri="{9D8B030D-6E8A-4147-A177-3AD203B41FA5}">
                      <a16:colId xmlns:a16="http://schemas.microsoft.com/office/drawing/2014/main" val="945681621"/>
                    </a:ext>
                  </a:extLst>
                </a:gridCol>
                <a:gridCol w="1524000">
                  <a:extLst>
                    <a:ext uri="{9D8B030D-6E8A-4147-A177-3AD203B41FA5}">
                      <a16:colId xmlns:a16="http://schemas.microsoft.com/office/drawing/2014/main" val="1250098802"/>
                    </a:ext>
                  </a:extLst>
                </a:gridCol>
                <a:gridCol w="1524000">
                  <a:extLst>
                    <a:ext uri="{9D8B030D-6E8A-4147-A177-3AD203B41FA5}">
                      <a16:colId xmlns:a16="http://schemas.microsoft.com/office/drawing/2014/main" val="852279058"/>
                    </a:ext>
                  </a:extLst>
                </a:gridCol>
                <a:gridCol w="1524000">
                  <a:extLst>
                    <a:ext uri="{9D8B030D-6E8A-4147-A177-3AD203B41FA5}">
                      <a16:colId xmlns:a16="http://schemas.microsoft.com/office/drawing/2014/main" val="2880727546"/>
                    </a:ext>
                  </a:extLst>
                </a:gridCol>
                <a:gridCol w="1524000">
                  <a:extLst>
                    <a:ext uri="{9D8B030D-6E8A-4147-A177-3AD203B41FA5}">
                      <a16:colId xmlns:a16="http://schemas.microsoft.com/office/drawing/2014/main" val="2767934929"/>
                    </a:ext>
                  </a:extLst>
                </a:gridCol>
                <a:gridCol w="1524000">
                  <a:extLst>
                    <a:ext uri="{9D8B030D-6E8A-4147-A177-3AD203B41FA5}">
                      <a16:colId xmlns:a16="http://schemas.microsoft.com/office/drawing/2014/main" val="570080741"/>
                    </a:ext>
                  </a:extLst>
                </a:gridCol>
                <a:gridCol w="1524000">
                  <a:extLst>
                    <a:ext uri="{9D8B030D-6E8A-4147-A177-3AD203B41FA5}">
                      <a16:colId xmlns:a16="http://schemas.microsoft.com/office/drawing/2014/main" val="76585602"/>
                    </a:ext>
                  </a:extLst>
                </a:gridCol>
              </a:tblGrid>
              <a:tr h="227753">
                <a:tc gridSpan="2">
                  <a:txBody>
                    <a:bodyPr/>
                    <a:lstStyle/>
                    <a:p>
                      <a:pPr algn="ctr"/>
                      <a:r>
                        <a:rPr lang="en-US" sz="2800" b="1" dirty="0">
                          <a:solidFill>
                            <a:srgbClr val="F26921"/>
                          </a:solidFill>
                          <a:latin typeface="Calibri Light" panose="020F0302020204030204" pitchFamily="34" charset="0"/>
                          <a:cs typeface="Calibri Light" panose="020F0302020204030204" pitchFamily="34" charset="0"/>
                        </a:rPr>
                        <a:t>NIM</a:t>
                      </a:r>
                    </a:p>
                  </a:txBody>
                  <a:tcPr anchor="ctr"/>
                </a:tc>
                <a:tc hMerge="1">
                  <a:txBody>
                    <a:bodyPr/>
                    <a:lstStyle/>
                    <a:p>
                      <a:endParaRPr lang="en-US" dirty="0"/>
                    </a:p>
                  </a:txBody>
                  <a:tcPr/>
                </a:tc>
                <a:tc gridSpan="2">
                  <a:txBody>
                    <a:bodyPr/>
                    <a:lstStyle/>
                    <a:p>
                      <a:pPr algn="ctr"/>
                      <a:r>
                        <a:rPr lang="en-US" sz="2800" b="1" dirty="0">
                          <a:solidFill>
                            <a:srgbClr val="F26921"/>
                          </a:solidFill>
                          <a:latin typeface="Calibri Light" panose="020F0302020204030204" pitchFamily="34" charset="0"/>
                          <a:cs typeface="Calibri Light" panose="020F0302020204030204" pitchFamily="34" charset="0"/>
                        </a:rPr>
                        <a:t>Cost / Income</a:t>
                      </a:r>
                    </a:p>
                  </a:txBody>
                  <a:tcPr anchor="ctr"/>
                </a:tc>
                <a:tc hMerge="1">
                  <a:txBody>
                    <a:bodyPr/>
                    <a:lstStyle/>
                    <a:p>
                      <a:endParaRPr lang="en-US" dirty="0"/>
                    </a:p>
                  </a:txBody>
                  <a:tcPr/>
                </a:tc>
                <a:tc gridSpan="2">
                  <a:txBody>
                    <a:bodyPr/>
                    <a:lstStyle/>
                    <a:p>
                      <a:pPr algn="ctr"/>
                      <a:r>
                        <a:rPr lang="en-US" sz="2800" b="1" dirty="0">
                          <a:solidFill>
                            <a:srgbClr val="F26921"/>
                          </a:solidFill>
                          <a:latin typeface="Calibri Light" panose="020F0302020204030204" pitchFamily="34" charset="0"/>
                          <a:cs typeface="Calibri Light" panose="020F0302020204030204" pitchFamily="34" charset="0"/>
                        </a:rPr>
                        <a:t>ROA</a:t>
                      </a:r>
                    </a:p>
                  </a:txBody>
                  <a:tcPr anchor="ctr"/>
                </a:tc>
                <a:tc hMerge="1">
                  <a:txBody>
                    <a:bodyPr/>
                    <a:lstStyle/>
                    <a:p>
                      <a:endParaRPr lang="en-US" dirty="0"/>
                    </a:p>
                  </a:txBody>
                  <a:tcPr/>
                </a:tc>
                <a:tc gridSpan="2">
                  <a:txBody>
                    <a:bodyPr/>
                    <a:lstStyle/>
                    <a:p>
                      <a:pPr algn="ctr"/>
                      <a:r>
                        <a:rPr lang="en-US" sz="2800" b="1" dirty="0">
                          <a:solidFill>
                            <a:srgbClr val="F26921"/>
                          </a:solidFill>
                          <a:latin typeface="Calibri Light" panose="020F0302020204030204" pitchFamily="34" charset="0"/>
                          <a:cs typeface="Calibri Light" panose="020F0302020204030204" pitchFamily="34" charset="0"/>
                        </a:rPr>
                        <a:t>ROE</a:t>
                      </a:r>
                    </a:p>
                  </a:txBody>
                  <a:tcPr anchor="ctr"/>
                </a:tc>
                <a:tc hMerge="1">
                  <a:txBody>
                    <a:bodyPr/>
                    <a:lstStyle/>
                    <a:p>
                      <a:endParaRPr lang="en-US" dirty="0"/>
                    </a:p>
                  </a:txBody>
                  <a:tcPr/>
                </a:tc>
                <a:extLst>
                  <a:ext uri="{0D108BD9-81ED-4DB2-BD59-A6C34878D82A}">
                    <a16:rowId xmlns:a16="http://schemas.microsoft.com/office/drawing/2014/main" val="2533956134"/>
                  </a:ext>
                </a:extLst>
              </a:tr>
              <a:tr h="227753">
                <a:tc>
                  <a:txBody>
                    <a:bodyPr/>
                    <a:lstStyle/>
                    <a:p>
                      <a:r>
                        <a:rPr lang="en-US" sz="3600" b="1" dirty="0">
                          <a:solidFill>
                            <a:schemeClr val="bg1"/>
                          </a:solidFill>
                          <a:latin typeface="Calibri Light" panose="020F0302020204030204" pitchFamily="34" charset="0"/>
                          <a:cs typeface="Calibri Light" panose="020F0302020204030204" pitchFamily="34" charset="0"/>
                        </a:rPr>
                        <a:t>2.44%</a:t>
                      </a:r>
                    </a:p>
                  </a:txBody>
                  <a:tcPr anchor="ctr"/>
                </a:tc>
                <a:tc>
                  <a:txBody>
                    <a:bodyPr/>
                    <a:lstStyle/>
                    <a:p>
                      <a:r>
                        <a:rPr lang="en-US" sz="2400" kern="1200" dirty="0">
                          <a:solidFill>
                            <a:srgbClr val="00B050"/>
                          </a:solidFill>
                          <a:latin typeface="Calibri Light" panose="020F0302020204030204" pitchFamily="34" charset="0"/>
                          <a:ea typeface="+mn-ea"/>
                          <a:cs typeface="Calibri Light" panose="020F0302020204030204" pitchFamily="34" charset="0"/>
                        </a:rPr>
                        <a:t>24bp</a:t>
                      </a:r>
                    </a:p>
                  </a:txBody>
                  <a:tcPr anchor="ctr"/>
                </a:tc>
                <a:tc>
                  <a:txBody>
                    <a:bodyPr/>
                    <a:lstStyle/>
                    <a:p>
                      <a:r>
                        <a:rPr lang="en-US" sz="3600" b="1" kern="1200" dirty="0">
                          <a:solidFill>
                            <a:schemeClr val="bg1"/>
                          </a:solidFill>
                          <a:latin typeface="Calibri Light" panose="020F0302020204030204" pitchFamily="34" charset="0"/>
                          <a:ea typeface="+mn-ea"/>
                          <a:cs typeface="Calibri Light" panose="020F0302020204030204" pitchFamily="34" charset="0"/>
                        </a:rPr>
                        <a:t>43.2%</a:t>
                      </a:r>
                    </a:p>
                  </a:txBody>
                  <a:tcPr anchor="ctr"/>
                </a:tc>
                <a:tc>
                  <a:txBody>
                    <a:bodyPr/>
                    <a:lstStyle/>
                    <a:p>
                      <a:r>
                        <a:rPr lang="en-US" sz="2400" dirty="0">
                          <a:solidFill>
                            <a:srgbClr val="00B050"/>
                          </a:solidFill>
                          <a:latin typeface="Calibri Light" panose="020F0302020204030204" pitchFamily="34" charset="0"/>
                          <a:cs typeface="Calibri Light" panose="020F0302020204030204" pitchFamily="34" charset="0"/>
                        </a:rPr>
                        <a:t>30bp</a:t>
                      </a:r>
                    </a:p>
                  </a:txBody>
                  <a:tcPr anchor="ctr"/>
                </a:tc>
                <a:tc>
                  <a:txBody>
                    <a:bodyPr/>
                    <a:lstStyle/>
                    <a:p>
                      <a:r>
                        <a:rPr lang="en-US" sz="3600" b="1" kern="1200" dirty="0">
                          <a:solidFill>
                            <a:schemeClr val="bg1"/>
                          </a:solidFill>
                          <a:latin typeface="Calibri Light" panose="020F0302020204030204" pitchFamily="34" charset="0"/>
                          <a:ea typeface="+mn-ea"/>
                          <a:cs typeface="Calibri Light" panose="020F0302020204030204" pitchFamily="34" charset="0"/>
                        </a:rPr>
                        <a:t>0.9%</a:t>
                      </a:r>
                    </a:p>
                  </a:txBody>
                  <a:tcPr anchor="ctr"/>
                </a:tc>
                <a:tc>
                  <a:txBody>
                    <a:bodyPr/>
                    <a:lstStyle/>
                    <a:p>
                      <a:r>
                        <a:rPr lang="en-US" sz="2400" dirty="0">
                          <a:solidFill>
                            <a:srgbClr val="00B050"/>
                          </a:solidFill>
                          <a:latin typeface="Calibri Light" panose="020F0302020204030204" pitchFamily="34" charset="0"/>
                          <a:cs typeface="Calibri Light" panose="020F0302020204030204" pitchFamily="34" charset="0"/>
                        </a:rPr>
                        <a:t>10bp</a:t>
                      </a:r>
                    </a:p>
                  </a:txBody>
                  <a:tcPr anchor="ctr"/>
                </a:tc>
                <a:tc>
                  <a:txBody>
                    <a:bodyPr/>
                    <a:lstStyle/>
                    <a:p>
                      <a:pPr marL="0" algn="l" defTabSz="914400" rtl="0" eaLnBrk="1" latinLnBrk="0" hangingPunct="1"/>
                      <a:r>
                        <a:rPr lang="en-US" sz="3600" b="1" kern="1200" dirty="0">
                          <a:solidFill>
                            <a:schemeClr val="bg1"/>
                          </a:solidFill>
                          <a:latin typeface="Calibri Light" panose="020F0302020204030204" pitchFamily="34" charset="0"/>
                          <a:ea typeface="+mn-ea"/>
                          <a:cs typeface="Calibri Light" panose="020F0302020204030204" pitchFamily="34" charset="0"/>
                        </a:rPr>
                        <a:t>  9.3%</a:t>
                      </a:r>
                    </a:p>
                  </a:txBody>
                  <a:tcPr anchor="ctr"/>
                </a:tc>
                <a:tc>
                  <a:txBody>
                    <a:bodyPr/>
                    <a:lstStyle/>
                    <a:p>
                      <a:r>
                        <a:rPr lang="en-US" sz="2400" dirty="0">
                          <a:solidFill>
                            <a:srgbClr val="00B050"/>
                          </a:solidFill>
                          <a:latin typeface="Calibri Light" panose="020F0302020204030204" pitchFamily="34" charset="0"/>
                          <a:cs typeface="Calibri Light" panose="020F0302020204030204" pitchFamily="34" charset="0"/>
                        </a:rPr>
                        <a:t>30bp</a:t>
                      </a:r>
                    </a:p>
                  </a:txBody>
                  <a:tcPr anchor="ctr"/>
                </a:tc>
                <a:extLst>
                  <a:ext uri="{0D108BD9-81ED-4DB2-BD59-A6C34878D82A}">
                    <a16:rowId xmlns:a16="http://schemas.microsoft.com/office/drawing/2014/main" val="2177174646"/>
                  </a:ext>
                </a:extLst>
              </a:tr>
            </a:tbl>
          </a:graphicData>
        </a:graphic>
      </p:graphicFrame>
      <p:sp>
        <p:nvSpPr>
          <p:cNvPr id="17" name="Title 1"/>
          <p:cNvSpPr>
            <a:spLocks noGrp="1"/>
          </p:cNvSpPr>
          <p:nvPr>
            <p:ph type="title"/>
          </p:nvPr>
        </p:nvSpPr>
        <p:spPr>
          <a:xfrm>
            <a:off x="3067021" y="194455"/>
            <a:ext cx="6259860" cy="946870"/>
          </a:xfrm>
        </p:spPr>
        <p:txBody>
          <a:bodyPr anchor="ctr">
            <a:noAutofit/>
          </a:bodyPr>
          <a:lstStyle/>
          <a:p>
            <a:pPr algn="ctr">
              <a:defRPr/>
            </a:pPr>
            <a:r>
              <a:rPr lang="en-ZA" sz="3200" b="0" dirty="0">
                <a:solidFill>
                  <a:srgbClr val="FE6B00"/>
                </a:solidFill>
                <a:latin typeface="Arial" panose="020B0604020202020204" pitchFamily="34" charset="0"/>
                <a:cs typeface="Arial" panose="020B0604020202020204" pitchFamily="34" charset="0"/>
              </a:rPr>
              <a:t>Financial Highlights at a Glance (H1’22 VS  H1’21)</a:t>
            </a:r>
            <a:r>
              <a:rPr lang="en-ZA" sz="3200" b="0" dirty="0">
                <a:solidFill>
                  <a:srgbClr val="E26329"/>
                </a:solidFill>
                <a:latin typeface="Arial" panose="020B0604020202020204" pitchFamily="34" charset="0"/>
                <a:cs typeface="Arial" panose="020B0604020202020204" pitchFamily="34" charset="0"/>
              </a:rPr>
              <a:t/>
            </a:r>
            <a:br>
              <a:rPr lang="en-ZA" sz="3200" b="0" dirty="0">
                <a:solidFill>
                  <a:srgbClr val="E26329"/>
                </a:solidFill>
                <a:latin typeface="Arial" panose="020B0604020202020204" pitchFamily="34" charset="0"/>
                <a:cs typeface="Arial" panose="020B0604020202020204" pitchFamily="34" charset="0"/>
              </a:rPr>
            </a:br>
            <a:r>
              <a:rPr lang="en-ZA" sz="2400" b="0" dirty="0">
                <a:solidFill>
                  <a:srgbClr val="FE6B00"/>
                </a:solidFill>
                <a:latin typeface="Arial" panose="020B0604020202020204" pitchFamily="34" charset="0"/>
                <a:cs typeface="Arial" panose="020B0604020202020204" pitchFamily="34" charset="0"/>
              </a:rPr>
              <a:t>Robust results throughout the cycle </a:t>
            </a:r>
          </a:p>
        </p:txBody>
      </p:sp>
      <p:sp>
        <p:nvSpPr>
          <p:cNvPr id="18" name="Up Arrow 17"/>
          <p:cNvSpPr/>
          <p:nvPr/>
        </p:nvSpPr>
        <p:spPr>
          <a:xfrm flipV="1">
            <a:off x="5473491" y="5906345"/>
            <a:ext cx="277298" cy="265744"/>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 name="Up Arrow 18"/>
          <p:cNvSpPr/>
          <p:nvPr/>
        </p:nvSpPr>
        <p:spPr>
          <a:xfrm>
            <a:off x="8392128" y="5906345"/>
            <a:ext cx="277298" cy="265744"/>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Up Arrow 19"/>
          <p:cNvSpPr/>
          <p:nvPr/>
        </p:nvSpPr>
        <p:spPr>
          <a:xfrm>
            <a:off x="11549605" y="5906345"/>
            <a:ext cx="277298" cy="265744"/>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4120" y="108976"/>
            <a:ext cx="369993" cy="512298"/>
          </a:xfrm>
          <a:prstGeom prst="rect">
            <a:avLst/>
          </a:prstGeom>
        </p:spPr>
      </p:pic>
      <p:sp>
        <p:nvSpPr>
          <p:cNvPr id="22" name="Up Arrow 21"/>
          <p:cNvSpPr/>
          <p:nvPr/>
        </p:nvSpPr>
        <p:spPr>
          <a:xfrm>
            <a:off x="2316014" y="5906345"/>
            <a:ext cx="277298" cy="265744"/>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FDC2EF7-1D46-4648-847F-45833247B368}"/>
              </a:ext>
            </a:extLst>
          </p:cNvPr>
          <p:cNvSpPr/>
          <p:nvPr/>
        </p:nvSpPr>
        <p:spPr>
          <a:xfrm>
            <a:off x="72427" y="5101839"/>
            <a:ext cx="2640650" cy="1486968"/>
          </a:xfrm>
          <a:prstGeom prst="rect">
            <a:avLst/>
          </a:prstGeom>
          <a:noFill/>
          <a:ln>
            <a:solidFill>
              <a:srgbClr val="FE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C185AB1E-AECE-4977-9D8F-9C576E6560B4}"/>
              </a:ext>
            </a:extLst>
          </p:cNvPr>
          <p:cNvSpPr/>
          <p:nvPr/>
        </p:nvSpPr>
        <p:spPr>
          <a:xfrm>
            <a:off x="3067020" y="5101839"/>
            <a:ext cx="2709547" cy="1486968"/>
          </a:xfrm>
          <a:prstGeom prst="rect">
            <a:avLst/>
          </a:prstGeom>
          <a:noFill/>
          <a:ln>
            <a:solidFill>
              <a:srgbClr val="FE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593A730A-2F22-4506-8ABD-AE517C5AE2B0}"/>
              </a:ext>
            </a:extLst>
          </p:cNvPr>
          <p:cNvSpPr/>
          <p:nvPr/>
        </p:nvSpPr>
        <p:spPr>
          <a:xfrm>
            <a:off x="6096430" y="5101839"/>
            <a:ext cx="2709547" cy="1486968"/>
          </a:xfrm>
          <a:prstGeom prst="rect">
            <a:avLst/>
          </a:prstGeom>
          <a:noFill/>
          <a:ln>
            <a:solidFill>
              <a:srgbClr val="FE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0744BDC0-9E59-41F7-B081-976C2FA35DE6}"/>
              </a:ext>
            </a:extLst>
          </p:cNvPr>
          <p:cNvSpPr/>
          <p:nvPr/>
        </p:nvSpPr>
        <p:spPr>
          <a:xfrm>
            <a:off x="9190195" y="5101839"/>
            <a:ext cx="2813918" cy="1486968"/>
          </a:xfrm>
          <a:prstGeom prst="rect">
            <a:avLst/>
          </a:prstGeom>
          <a:noFill/>
          <a:ln>
            <a:solidFill>
              <a:srgbClr val="FE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5721E315-2E4D-4701-A17A-D0572471AC40}"/>
              </a:ext>
            </a:extLst>
          </p:cNvPr>
          <p:cNvSpPr/>
          <p:nvPr/>
        </p:nvSpPr>
        <p:spPr>
          <a:xfrm>
            <a:off x="72427" y="1868145"/>
            <a:ext cx="5704140" cy="1380503"/>
          </a:xfrm>
          <a:prstGeom prst="rect">
            <a:avLst/>
          </a:prstGeom>
          <a:noFill/>
          <a:ln>
            <a:solidFill>
              <a:srgbClr val="FE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6A5102B-2777-4917-8BC6-E6DBBE35FAA7}"/>
              </a:ext>
            </a:extLst>
          </p:cNvPr>
          <p:cNvSpPr/>
          <p:nvPr/>
        </p:nvSpPr>
        <p:spPr>
          <a:xfrm>
            <a:off x="72426" y="3402470"/>
            <a:ext cx="5704141" cy="1380503"/>
          </a:xfrm>
          <a:prstGeom prst="rect">
            <a:avLst/>
          </a:prstGeom>
          <a:noFill/>
          <a:ln>
            <a:solidFill>
              <a:srgbClr val="FE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A43C0956-4EA7-40DC-BBA0-296B1274B3B9}"/>
              </a:ext>
            </a:extLst>
          </p:cNvPr>
          <p:cNvSpPr/>
          <p:nvPr/>
        </p:nvSpPr>
        <p:spPr>
          <a:xfrm>
            <a:off x="6130461" y="1868145"/>
            <a:ext cx="5873652" cy="1380503"/>
          </a:xfrm>
          <a:prstGeom prst="rect">
            <a:avLst/>
          </a:prstGeom>
          <a:noFill/>
          <a:ln>
            <a:solidFill>
              <a:srgbClr val="FE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59BA7ECA-C448-4BB6-9EB8-52751FAF45D2}"/>
              </a:ext>
            </a:extLst>
          </p:cNvPr>
          <p:cNvSpPr/>
          <p:nvPr/>
        </p:nvSpPr>
        <p:spPr>
          <a:xfrm>
            <a:off x="6130196" y="3372316"/>
            <a:ext cx="5873917" cy="1410657"/>
          </a:xfrm>
          <a:prstGeom prst="rect">
            <a:avLst/>
          </a:prstGeom>
          <a:noFill/>
          <a:ln>
            <a:solidFill>
              <a:srgbClr val="FE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249" y="48016"/>
            <a:ext cx="2255520" cy="410094"/>
          </a:xfrm>
          <a:prstGeom prst="rect">
            <a:avLst/>
          </a:prstGeom>
        </p:spPr>
      </p:pic>
    </p:spTree>
    <p:extLst>
      <p:ext uri="{BB962C8B-B14F-4D97-AF65-F5344CB8AC3E}">
        <p14:creationId xmlns:p14="http://schemas.microsoft.com/office/powerpoint/2010/main" val="2421613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8" grpId="0" animBg="1"/>
      <p:bldP spid="19" grpId="0" animBg="1"/>
      <p:bldP spid="20"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488C1C-2593-FB40-B0C6-2A023C379A37}"/>
              </a:ext>
            </a:extLst>
          </p:cNvPr>
          <p:cNvSpPr txBox="1"/>
          <p:nvPr/>
        </p:nvSpPr>
        <p:spPr>
          <a:xfrm>
            <a:off x="181959" y="96648"/>
            <a:ext cx="116718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6B00"/>
                </a:solidFill>
                <a:effectLst/>
                <a:uLnTx/>
                <a:uFillTx/>
                <a:latin typeface="Arial" panose="020B0604020202020204" pitchFamily="34" charset="0"/>
                <a:cs typeface="Arial" panose="020B0604020202020204" pitchFamily="34" charset="0"/>
              </a:rPr>
              <a:t>Earnings &amp; Profitability</a:t>
            </a:r>
          </a:p>
        </p:txBody>
      </p:sp>
      <p:sp>
        <p:nvSpPr>
          <p:cNvPr id="3" name="TextBox 2">
            <a:extLst>
              <a:ext uri="{FF2B5EF4-FFF2-40B4-BE49-F238E27FC236}">
                <a16:creationId xmlns:a16="http://schemas.microsoft.com/office/drawing/2014/main" id="{30DCA139-9D33-EA4A-8206-3A1005345463}"/>
              </a:ext>
            </a:extLst>
          </p:cNvPr>
          <p:cNvSpPr txBox="1"/>
          <p:nvPr/>
        </p:nvSpPr>
        <p:spPr>
          <a:xfrm>
            <a:off x="7442708" y="3981869"/>
            <a:ext cx="269224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36B23"/>
                </a:solidFill>
                <a:effectLst/>
                <a:uLnTx/>
                <a:uFillTx/>
                <a:latin typeface="Arial" panose="020B0604020202020204" pitchFamily="34" charset="0"/>
                <a:cs typeface="Arial" panose="020B0604020202020204" pitchFamily="34" charset="0"/>
              </a:rPr>
              <a:t>Cost to Income %</a:t>
            </a:r>
          </a:p>
        </p:txBody>
      </p:sp>
      <p:graphicFrame>
        <p:nvGraphicFramePr>
          <p:cNvPr id="4" name="Chart 3"/>
          <p:cNvGraphicFramePr/>
          <p:nvPr>
            <p:extLst>
              <p:ext uri="{D42A27DB-BD31-4B8C-83A1-F6EECF244321}">
                <p14:modId xmlns:p14="http://schemas.microsoft.com/office/powerpoint/2010/main" val="137775258"/>
              </p:ext>
            </p:extLst>
          </p:nvPr>
        </p:nvGraphicFramePr>
        <p:xfrm>
          <a:off x="181960" y="3955871"/>
          <a:ext cx="5781960" cy="267715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30DCA139-9D33-EA4A-8206-3A1005345463}"/>
              </a:ext>
            </a:extLst>
          </p:cNvPr>
          <p:cNvSpPr txBox="1"/>
          <p:nvPr/>
        </p:nvSpPr>
        <p:spPr>
          <a:xfrm>
            <a:off x="1393793" y="3981868"/>
            <a:ext cx="32687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36B23"/>
                </a:solidFill>
                <a:effectLst/>
                <a:uLnTx/>
                <a:uFillTx/>
                <a:latin typeface="Arial" panose="020B0604020202020204" pitchFamily="34" charset="0"/>
                <a:cs typeface="Arial" panose="020B0604020202020204" pitchFamily="34" charset="0"/>
              </a:rPr>
              <a:t>Net Interest Margin (NIM) % </a:t>
            </a:r>
          </a:p>
        </p:txBody>
      </p:sp>
      <p:sp>
        <p:nvSpPr>
          <p:cNvPr id="6" name="Slide Number Placeholder 4"/>
          <p:cNvSpPr>
            <a:spLocks noGrp="1"/>
          </p:cNvSpPr>
          <p:nvPr>
            <p:ph type="sldNum" sz="quarter" idx="12"/>
          </p:nvPr>
        </p:nvSpPr>
        <p:spPr>
          <a:xfrm>
            <a:off x="9110592" y="645046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2CED3F-1E65-4041-9B6F-9A4F8342F9E6}" type="slidenum">
              <a:rPr kumimoji="0" lang="en-US" b="0"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aphicFrame>
        <p:nvGraphicFramePr>
          <p:cNvPr id="7" name="Chart 6"/>
          <p:cNvGraphicFramePr/>
          <p:nvPr>
            <p:extLst>
              <p:ext uri="{D42A27DB-BD31-4B8C-83A1-F6EECF244321}">
                <p14:modId xmlns:p14="http://schemas.microsoft.com/office/powerpoint/2010/main" val="4115915016"/>
              </p:ext>
            </p:extLst>
          </p:nvPr>
        </p:nvGraphicFramePr>
        <p:xfrm>
          <a:off x="6107973" y="3968982"/>
          <a:ext cx="5745818" cy="2664047"/>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p:cNvSpPr/>
          <p:nvPr/>
        </p:nvSpPr>
        <p:spPr>
          <a:xfrm>
            <a:off x="181959" y="855888"/>
            <a:ext cx="5781961" cy="2925518"/>
          </a:xfrm>
          <a:prstGeom prst="rect">
            <a:avLst/>
          </a:prstGeom>
          <a:noFill/>
          <a:ln>
            <a:solidFill>
              <a:srgbClr val="F36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25" marR="0" lvl="0" indent="-11112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111125" marR="0" lvl="0" indent="-11112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H1 2022 results reflected a strong rebound in performance  following the challenges</a:t>
            </a:r>
            <a:r>
              <a:rPr kumimoji="0" lang="en-US" sz="12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of 2020 and 2021 with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operating income up by 12% and net profit by 22% versus 1H 2021. </a:t>
            </a:r>
          </a:p>
          <a:p>
            <a:pPr marL="111125" marR="0" lvl="0" indent="-11112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111125" marR="0" lvl="0" indent="-11112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Cost to Income ratio remains below peer group mean  even though the bank continues to invest significantly in technology and people.</a:t>
            </a:r>
          </a:p>
          <a:p>
            <a:pPr marL="111125" marR="0" lvl="0" indent="-11112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111125" marR="0" lvl="0" indent="-11112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Asset yields were impacted as the bank responded t</a:t>
            </a:r>
            <a:r>
              <a:rPr kumimoji="0" lang="en-US" sz="12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o COVID economic impacts including delayed assets re-pricing despite increased credit risk , regulatory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pricing caps on retail lending, interest waivers and interest</a:t>
            </a:r>
            <a:r>
              <a:rPr kumimoji="0" lang="en-US" sz="12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deferments.</a:t>
            </a:r>
          </a:p>
          <a:p>
            <a:pPr marL="111125" marR="0" lvl="0" indent="-11112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111125" marR="0" lvl="0" indent="-11112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Customer deposits grew at a rate of 12% in H1 2022 with CASA seeing growth of 28% thereby supporting the Banks’ lower cost of funding. </a:t>
            </a:r>
            <a:r>
              <a:rPr lang="en-US" sz="1200" dirty="0">
                <a:solidFill>
                  <a:prstClr val="white"/>
                </a:solidFill>
                <a:latin typeface="Arial" panose="020B0604020202020204" pitchFamily="34" charset="0"/>
                <a:cs typeface="Arial" panose="020B0604020202020204" pitchFamily="34" charset="0"/>
              </a:rPr>
              <a:t>Short term interbank funding opportunities also supported the COF.</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aphicFrame>
        <p:nvGraphicFramePr>
          <p:cNvPr id="9" name="Chart 8"/>
          <p:cNvGraphicFramePr>
            <a:graphicFrameLocks/>
          </p:cNvGraphicFramePr>
          <p:nvPr>
            <p:extLst>
              <p:ext uri="{D42A27DB-BD31-4B8C-83A1-F6EECF244321}">
                <p14:modId xmlns:p14="http://schemas.microsoft.com/office/powerpoint/2010/main" val="3382077034"/>
              </p:ext>
            </p:extLst>
          </p:nvPr>
        </p:nvGraphicFramePr>
        <p:xfrm>
          <a:off x="6107972" y="835672"/>
          <a:ext cx="5745819" cy="2945733"/>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p:nvPr/>
        </p:nvSpPr>
        <p:spPr>
          <a:xfrm>
            <a:off x="6107973" y="3554119"/>
            <a:ext cx="50486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Arial" panose="020B0604020202020204" pitchFamily="34" charset="0"/>
                <a:cs typeface="Arial" panose="020B0604020202020204" pitchFamily="34" charset="0"/>
              </a:rPr>
              <a:t>** Other Income include investments and foreign exchange</a:t>
            </a:r>
          </a:p>
        </p:txBody>
      </p:sp>
      <p:sp>
        <p:nvSpPr>
          <p:cNvPr id="11" name="Rectangle 10"/>
          <p:cNvSpPr/>
          <p:nvPr/>
        </p:nvSpPr>
        <p:spPr>
          <a:xfrm>
            <a:off x="7516929" y="832126"/>
            <a:ext cx="2722220"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ED7D31"/>
                </a:solidFill>
                <a:latin typeface="+mn-lt"/>
                <a:ea typeface="+mn-ea"/>
                <a:cs typeface="+mn-cs"/>
              </a:defRPr>
            </a:pPr>
            <a:r>
              <a:rPr kumimoji="0" lang="en-US" sz="1200" b="1" i="0" u="none" strike="noStrike" kern="1200" cap="none" spc="0" normalizeH="0" baseline="0" noProof="0" dirty="0">
                <a:ln>
                  <a:noFill/>
                </a:ln>
                <a:solidFill>
                  <a:srgbClr val="F36B23"/>
                </a:solidFill>
                <a:effectLst/>
                <a:uLnTx/>
                <a:uFillTx/>
                <a:latin typeface="Arial" panose="020B0604020202020204" pitchFamily="34" charset="0"/>
                <a:cs typeface="Arial" panose="020B0604020202020204" pitchFamily="34" charset="0"/>
              </a:rPr>
              <a:t>Net Revenue Breakdown (USD Mn)</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34120" y="108976"/>
            <a:ext cx="369993" cy="512298"/>
          </a:xfrm>
          <a:prstGeom prst="rect">
            <a:avLst/>
          </a:prstGeom>
        </p:spPr>
      </p:pic>
      <p:pic>
        <p:nvPicPr>
          <p:cNvPr id="15" name="Picture 1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249" y="48016"/>
            <a:ext cx="2255520" cy="410094"/>
          </a:xfrm>
          <a:prstGeom prst="rect">
            <a:avLst/>
          </a:prstGeom>
        </p:spPr>
      </p:pic>
    </p:spTree>
    <p:extLst>
      <p:ext uri="{BB962C8B-B14F-4D97-AF65-F5344CB8AC3E}">
        <p14:creationId xmlns:p14="http://schemas.microsoft.com/office/powerpoint/2010/main" val="4105918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2118306732"/>
              </p:ext>
            </p:extLst>
          </p:nvPr>
        </p:nvGraphicFramePr>
        <p:xfrm>
          <a:off x="285832" y="1511295"/>
          <a:ext cx="5703725" cy="32499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3124789924"/>
              </p:ext>
            </p:extLst>
          </p:nvPr>
        </p:nvGraphicFramePr>
        <p:xfrm>
          <a:off x="6182597" y="1511295"/>
          <a:ext cx="5696832" cy="3249946"/>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34120" y="108976"/>
            <a:ext cx="369993" cy="512298"/>
          </a:xfrm>
          <a:prstGeom prst="rect">
            <a:avLst/>
          </a:prstGeom>
        </p:spPr>
      </p:pic>
      <p:sp>
        <p:nvSpPr>
          <p:cNvPr id="11" name="TextBox 10">
            <a:extLst>
              <a:ext uri="{FF2B5EF4-FFF2-40B4-BE49-F238E27FC236}">
                <a16:creationId xmlns:a16="http://schemas.microsoft.com/office/drawing/2014/main" id="{FD488C1C-2593-FB40-B0C6-2A023C379A37}"/>
              </a:ext>
            </a:extLst>
          </p:cNvPr>
          <p:cNvSpPr txBox="1"/>
          <p:nvPr/>
        </p:nvSpPr>
        <p:spPr>
          <a:xfrm>
            <a:off x="181959" y="96648"/>
            <a:ext cx="116718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6B00"/>
                </a:solidFill>
                <a:effectLst/>
                <a:uLnTx/>
                <a:uFillTx/>
                <a:latin typeface="Arial" panose="020B0604020202020204" pitchFamily="34" charset="0"/>
                <a:cs typeface="Arial" panose="020B0604020202020204" pitchFamily="34" charset="0"/>
              </a:rPr>
              <a:t>Earnings &amp; Profitability</a:t>
            </a:r>
          </a:p>
        </p:txBody>
      </p:sp>
      <p:pic>
        <p:nvPicPr>
          <p:cNvPr id="7" name="Picture 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2249" y="48016"/>
            <a:ext cx="2255520" cy="410094"/>
          </a:xfrm>
          <a:prstGeom prst="rect">
            <a:avLst/>
          </a:prstGeom>
        </p:spPr>
      </p:pic>
    </p:spTree>
    <p:extLst>
      <p:ext uri="{BB962C8B-B14F-4D97-AF65-F5344CB8AC3E}">
        <p14:creationId xmlns:p14="http://schemas.microsoft.com/office/powerpoint/2010/main" val="3074187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488C1C-2593-FB40-B0C6-2A023C379A37}"/>
              </a:ext>
            </a:extLst>
          </p:cNvPr>
          <p:cNvSpPr txBox="1"/>
          <p:nvPr/>
        </p:nvSpPr>
        <p:spPr>
          <a:xfrm>
            <a:off x="0" y="102757"/>
            <a:ext cx="12192000"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E6B00"/>
                </a:solidFill>
                <a:effectLst/>
                <a:uLnTx/>
                <a:uFillTx/>
                <a:latin typeface="Arial" panose="020B0604020202020204" pitchFamily="34" charset="0"/>
                <a:cs typeface="Arial" panose="020B0604020202020204" pitchFamily="34" charset="0"/>
              </a:rPr>
              <a:t>Asset Quality</a:t>
            </a:r>
          </a:p>
        </p:txBody>
      </p:sp>
      <p:sp>
        <p:nvSpPr>
          <p:cNvPr id="3" name="Rectangle 2"/>
          <p:cNvSpPr/>
          <p:nvPr/>
        </p:nvSpPr>
        <p:spPr>
          <a:xfrm>
            <a:off x="129706" y="855887"/>
            <a:ext cx="5809427" cy="2925519"/>
          </a:xfrm>
          <a:prstGeom prst="rect">
            <a:avLst/>
          </a:prstGeom>
          <a:noFill/>
          <a:ln>
            <a:solidFill>
              <a:srgbClr val="F36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Modest Lending growth in year 2020 &amp; 2021 reflects</a:t>
            </a:r>
            <a:r>
              <a:rPr kumimoji="0" lang="en-US" sz="14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response to adverse economic impact of COVID-19 , lower oil prices and focus on quality</a:t>
            </a:r>
            <a:r>
              <a:rPr kumimoji="0" lang="en-US" sz="14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assets</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Diversified portfolio across the sectors with continued focus on improving asset quality and re-balancing sector exposures as opportunities arise.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Non-performing loans to gross loans improved since 2020</a:t>
            </a:r>
            <a:r>
              <a:rPr kumimoji="0" lang="en-US" sz="14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reflecting bank’s prudent approach to managing problem loans including remediation and recovery plans. </a:t>
            </a:r>
            <a:r>
              <a:rPr lang="en-US" sz="1400" dirty="0">
                <a:solidFill>
                  <a:prstClr val="white"/>
                </a:solidFill>
                <a:latin typeface="Arial" panose="020B0604020202020204" pitchFamily="34" charset="0"/>
                <a:cs typeface="Arial" panose="020B0604020202020204" pitchFamily="34" charset="0"/>
              </a:rPr>
              <a:t>Increasing</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NPL coverage ratio</a:t>
            </a:r>
            <a:r>
              <a:rPr kumimoji="0" lang="en-US" sz="14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also reflects managements prudent approach</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p>
        </p:txBody>
      </p:sp>
      <p:sp>
        <p:nvSpPr>
          <p:cNvPr id="4" name="Rectangle 3"/>
          <p:cNvSpPr/>
          <p:nvPr/>
        </p:nvSpPr>
        <p:spPr>
          <a:xfrm>
            <a:off x="6292107" y="873120"/>
            <a:ext cx="5458547" cy="3347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ED7D31"/>
                </a:solidFill>
                <a:latin typeface="+mn-lt"/>
                <a:ea typeface="+mn-ea"/>
                <a:cs typeface="+mn-cs"/>
              </a:defRPr>
            </a:pPr>
            <a:r>
              <a:rPr kumimoji="0" lang="en-US" sz="1575" b="1" i="0" u="none" strike="noStrike" kern="1200" cap="none" spc="0" normalizeH="0" baseline="0" noProof="0" dirty="0">
                <a:ln>
                  <a:noFill/>
                </a:ln>
                <a:solidFill>
                  <a:srgbClr val="F36B23"/>
                </a:solidFill>
                <a:effectLst/>
                <a:uLnTx/>
                <a:uFillTx/>
                <a:latin typeface="Arial" panose="020B0604020202020204" pitchFamily="34" charset="0"/>
                <a:cs typeface="Arial" panose="020B0604020202020204" pitchFamily="34" charset="0"/>
              </a:rPr>
              <a:t>Breakdown of Gross Loans by Sector (December 2021)</a:t>
            </a:r>
          </a:p>
        </p:txBody>
      </p:sp>
      <p:graphicFrame>
        <p:nvGraphicFramePr>
          <p:cNvPr id="5" name="Chart 4"/>
          <p:cNvGraphicFramePr>
            <a:graphicFrameLocks/>
          </p:cNvGraphicFramePr>
          <p:nvPr>
            <p:extLst>
              <p:ext uri="{D42A27DB-BD31-4B8C-83A1-F6EECF244321}">
                <p14:modId xmlns:p14="http://schemas.microsoft.com/office/powerpoint/2010/main" val="2499056689"/>
              </p:ext>
            </p:extLst>
          </p:nvPr>
        </p:nvGraphicFramePr>
        <p:xfrm>
          <a:off x="6156960" y="855887"/>
          <a:ext cx="5811520" cy="29255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730331007"/>
              </p:ext>
            </p:extLst>
          </p:nvPr>
        </p:nvGraphicFramePr>
        <p:xfrm>
          <a:off x="129707" y="3901822"/>
          <a:ext cx="5809426" cy="28444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extLst>
              <p:ext uri="{D42A27DB-BD31-4B8C-83A1-F6EECF244321}">
                <p14:modId xmlns:p14="http://schemas.microsoft.com/office/powerpoint/2010/main" val="3935300750"/>
              </p:ext>
            </p:extLst>
          </p:nvPr>
        </p:nvGraphicFramePr>
        <p:xfrm>
          <a:off x="6156960" y="3901822"/>
          <a:ext cx="5811519" cy="2844418"/>
        </p:xfrm>
        <a:graphic>
          <a:graphicData uri="http://schemas.openxmlformats.org/drawingml/2006/chart">
            <c:chart xmlns:c="http://schemas.openxmlformats.org/drawingml/2006/chart" xmlns:r="http://schemas.openxmlformats.org/officeDocument/2006/relationships" r:id="rId5"/>
          </a:graphicData>
        </a:graphic>
      </p:graphicFrame>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34120" y="108976"/>
            <a:ext cx="369993" cy="512298"/>
          </a:xfrm>
          <a:prstGeom prst="rect">
            <a:avLst/>
          </a:prstGeom>
        </p:spPr>
      </p:pic>
      <p:pic>
        <p:nvPicPr>
          <p:cNvPr id="11" name="Picture 10"/>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249" y="48016"/>
            <a:ext cx="2255520" cy="410094"/>
          </a:xfrm>
          <a:prstGeom prst="rect">
            <a:avLst/>
          </a:prstGeom>
        </p:spPr>
      </p:pic>
    </p:spTree>
    <p:extLst>
      <p:ext uri="{BB962C8B-B14F-4D97-AF65-F5344CB8AC3E}">
        <p14:creationId xmlns:p14="http://schemas.microsoft.com/office/powerpoint/2010/main" val="3046799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488C1C-2593-FB40-B0C6-2A023C379A37}"/>
              </a:ext>
            </a:extLst>
          </p:cNvPr>
          <p:cNvSpPr txBox="1"/>
          <p:nvPr/>
        </p:nvSpPr>
        <p:spPr>
          <a:xfrm>
            <a:off x="0" y="33933"/>
            <a:ext cx="12192000"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E6B00"/>
                </a:solidFill>
                <a:effectLst/>
                <a:uLnTx/>
                <a:uFillTx/>
                <a:latin typeface="Arial" panose="020B0604020202020204" pitchFamily="34" charset="0"/>
                <a:cs typeface="Arial" panose="020B0604020202020204" pitchFamily="34" charset="0"/>
              </a:rPr>
              <a:t>Funding &amp; Liquidity</a:t>
            </a:r>
          </a:p>
        </p:txBody>
      </p:sp>
      <p:sp>
        <p:nvSpPr>
          <p:cNvPr id="5" name="Rectangle 4"/>
          <p:cNvSpPr/>
          <p:nvPr/>
        </p:nvSpPr>
        <p:spPr>
          <a:xfrm>
            <a:off x="129706" y="744127"/>
            <a:ext cx="5885013" cy="2925519"/>
          </a:xfrm>
          <a:prstGeom prst="rect">
            <a:avLst/>
          </a:prstGeom>
          <a:noFill/>
          <a:ln>
            <a:solidFill>
              <a:srgbClr val="F36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Net loans to deposits ratio continues to improve reflecting managements focus on building strong funding and liquidity platform, positioning the bank for further growth.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Focus on building a stable, low cost deposit base has seen continued improvement in the Bank’s CASA ratio; from 44% in 2018 to 63% in H1 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Current holdings of high quality liquid assets and investments in the form of Oman government bonds and Treasury bills support Bank’s overall liquidity management. </a:t>
            </a:r>
          </a:p>
        </p:txBody>
      </p:sp>
      <p:graphicFrame>
        <p:nvGraphicFramePr>
          <p:cNvPr id="6" name="Chart 5"/>
          <p:cNvGraphicFramePr>
            <a:graphicFrameLocks/>
          </p:cNvGraphicFramePr>
          <p:nvPr>
            <p:extLst>
              <p:ext uri="{D42A27DB-BD31-4B8C-83A1-F6EECF244321}">
                <p14:modId xmlns:p14="http://schemas.microsoft.com/office/powerpoint/2010/main" val="1244382763"/>
              </p:ext>
            </p:extLst>
          </p:nvPr>
        </p:nvGraphicFramePr>
        <p:xfrm>
          <a:off x="6248400" y="706625"/>
          <a:ext cx="5709920" cy="29630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554084444"/>
              </p:ext>
            </p:extLst>
          </p:nvPr>
        </p:nvGraphicFramePr>
        <p:xfrm>
          <a:off x="6248400" y="3790062"/>
          <a:ext cx="5709919" cy="28952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3094227201"/>
              </p:ext>
            </p:extLst>
          </p:nvPr>
        </p:nvGraphicFramePr>
        <p:xfrm>
          <a:off x="129707" y="3790062"/>
          <a:ext cx="5885012" cy="2895218"/>
        </p:xfrm>
        <a:graphic>
          <a:graphicData uri="http://schemas.openxmlformats.org/drawingml/2006/chart">
            <c:chart xmlns:c="http://schemas.openxmlformats.org/drawingml/2006/chart" xmlns:r="http://schemas.openxmlformats.org/officeDocument/2006/relationships" r:id="rId5"/>
          </a:graphicData>
        </a:graphic>
      </p:graphicFrame>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34120" y="108976"/>
            <a:ext cx="369993" cy="512298"/>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249" y="48016"/>
            <a:ext cx="2255520" cy="410094"/>
          </a:xfrm>
          <a:prstGeom prst="rect">
            <a:avLst/>
          </a:prstGeom>
        </p:spPr>
      </p:pic>
    </p:spTree>
    <p:extLst>
      <p:ext uri="{BB962C8B-B14F-4D97-AF65-F5344CB8AC3E}">
        <p14:creationId xmlns:p14="http://schemas.microsoft.com/office/powerpoint/2010/main" val="1654771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488C1C-2593-FB40-B0C6-2A023C379A37}"/>
              </a:ext>
            </a:extLst>
          </p:cNvPr>
          <p:cNvSpPr txBox="1"/>
          <p:nvPr/>
        </p:nvSpPr>
        <p:spPr>
          <a:xfrm>
            <a:off x="129706" y="167761"/>
            <a:ext cx="11787974"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E6B00"/>
                </a:solidFill>
                <a:effectLst/>
                <a:uLnTx/>
                <a:uFillTx/>
                <a:latin typeface="Arial" panose="020B0604020202020204" pitchFamily="34" charset="0"/>
                <a:cs typeface="Arial" panose="020B0604020202020204" pitchFamily="34" charset="0"/>
              </a:rPr>
              <a:t>Capitalization</a:t>
            </a:r>
          </a:p>
        </p:txBody>
      </p:sp>
      <p:sp>
        <p:nvSpPr>
          <p:cNvPr id="5" name="Rectangle 4"/>
          <p:cNvSpPr/>
          <p:nvPr/>
        </p:nvSpPr>
        <p:spPr>
          <a:xfrm>
            <a:off x="129706" y="827111"/>
            <a:ext cx="5945973" cy="2954295"/>
          </a:xfrm>
          <a:prstGeom prst="rect">
            <a:avLst/>
          </a:prstGeom>
          <a:noFill/>
          <a:ln>
            <a:solidFill>
              <a:srgbClr val="F36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Capital ratios are all above minimum regulatory requirements.</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CET1 capital ratio currently stands at 11.18% and is complemented by Additional Tier 1 capital securities of OMR 200m that supports a strong total capital adequacy ratio and optimizes the overall capital structure to support growth plans. </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Strong and committed shareholders.</a:t>
            </a:r>
          </a:p>
        </p:txBody>
      </p:sp>
      <p:graphicFrame>
        <p:nvGraphicFramePr>
          <p:cNvPr id="6" name="Chart 5"/>
          <p:cNvGraphicFramePr>
            <a:graphicFrameLocks/>
          </p:cNvGraphicFramePr>
          <p:nvPr>
            <p:extLst>
              <p:ext uri="{D42A27DB-BD31-4B8C-83A1-F6EECF244321}">
                <p14:modId xmlns:p14="http://schemas.microsoft.com/office/powerpoint/2010/main" val="2356037571"/>
              </p:ext>
            </p:extLst>
          </p:nvPr>
        </p:nvGraphicFramePr>
        <p:xfrm>
          <a:off x="6329680" y="827111"/>
          <a:ext cx="5588000" cy="29231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236876535"/>
              </p:ext>
            </p:extLst>
          </p:nvPr>
        </p:nvGraphicFramePr>
        <p:xfrm>
          <a:off x="6329680" y="3901822"/>
          <a:ext cx="5588000" cy="27622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892295644"/>
              </p:ext>
            </p:extLst>
          </p:nvPr>
        </p:nvGraphicFramePr>
        <p:xfrm>
          <a:off x="129706" y="3901822"/>
          <a:ext cx="5945973" cy="2762250"/>
        </p:xfrm>
        <a:graphic>
          <a:graphicData uri="http://schemas.openxmlformats.org/drawingml/2006/chart">
            <c:chart xmlns:c="http://schemas.openxmlformats.org/drawingml/2006/chart" xmlns:r="http://schemas.openxmlformats.org/officeDocument/2006/relationships" r:id="rId5"/>
          </a:graphicData>
        </a:graphic>
      </p:graphicFrame>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34120" y="108976"/>
            <a:ext cx="369993" cy="512298"/>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249" y="48016"/>
            <a:ext cx="2255520" cy="410094"/>
          </a:xfrm>
          <a:prstGeom prst="rect">
            <a:avLst/>
          </a:prstGeom>
        </p:spPr>
      </p:pic>
    </p:spTree>
    <p:extLst>
      <p:ext uri="{BB962C8B-B14F-4D97-AF65-F5344CB8AC3E}">
        <p14:creationId xmlns:p14="http://schemas.microsoft.com/office/powerpoint/2010/main" val="1720478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488C1C-2593-FB40-B0C6-2A023C379A37}"/>
              </a:ext>
            </a:extLst>
          </p:cNvPr>
          <p:cNvSpPr txBox="1"/>
          <p:nvPr/>
        </p:nvSpPr>
        <p:spPr>
          <a:xfrm>
            <a:off x="0" y="207939"/>
            <a:ext cx="12192000"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E6B00"/>
                </a:solidFill>
                <a:effectLst/>
                <a:uLnTx/>
                <a:uFillTx/>
                <a:latin typeface="Arial" panose="020B0604020202020204" pitchFamily="34" charset="0"/>
                <a:cs typeface="Arial" panose="020B0604020202020204" pitchFamily="34" charset="0"/>
              </a:rPr>
              <a:t>Profit &amp; Loss Summary</a:t>
            </a:r>
          </a:p>
        </p:txBody>
      </p:sp>
      <p:graphicFrame>
        <p:nvGraphicFramePr>
          <p:cNvPr id="3" name="Table 2"/>
          <p:cNvGraphicFramePr>
            <a:graphicFrameLocks noGrp="1"/>
          </p:cNvGraphicFramePr>
          <p:nvPr>
            <p:extLst>
              <p:ext uri="{D42A27DB-BD31-4B8C-83A1-F6EECF244321}">
                <p14:modId xmlns:p14="http://schemas.microsoft.com/office/powerpoint/2010/main" val="2020278378"/>
              </p:ext>
            </p:extLst>
          </p:nvPr>
        </p:nvGraphicFramePr>
        <p:xfrm>
          <a:off x="847794" y="1142964"/>
          <a:ext cx="10582206" cy="4496848"/>
        </p:xfrm>
        <a:graphic>
          <a:graphicData uri="http://schemas.openxmlformats.org/drawingml/2006/table">
            <a:tbl>
              <a:tblPr>
                <a:tableStyleId>{5940675A-B579-460E-94D1-54222C63F5DA}</a:tableStyleId>
              </a:tblPr>
              <a:tblGrid>
                <a:gridCol w="5604218">
                  <a:extLst>
                    <a:ext uri="{9D8B030D-6E8A-4147-A177-3AD203B41FA5}">
                      <a16:colId xmlns:a16="http://schemas.microsoft.com/office/drawing/2014/main" val="3645704058"/>
                    </a:ext>
                  </a:extLst>
                </a:gridCol>
                <a:gridCol w="811973">
                  <a:extLst>
                    <a:ext uri="{9D8B030D-6E8A-4147-A177-3AD203B41FA5}">
                      <a16:colId xmlns:a16="http://schemas.microsoft.com/office/drawing/2014/main" val="1284481754"/>
                    </a:ext>
                  </a:extLst>
                </a:gridCol>
                <a:gridCol w="1146319">
                  <a:extLst>
                    <a:ext uri="{9D8B030D-6E8A-4147-A177-3AD203B41FA5}">
                      <a16:colId xmlns:a16="http://schemas.microsoft.com/office/drawing/2014/main" val="2779736766"/>
                    </a:ext>
                  </a:extLst>
                </a:gridCol>
                <a:gridCol w="1003026">
                  <a:extLst>
                    <a:ext uri="{9D8B030D-6E8A-4147-A177-3AD203B41FA5}">
                      <a16:colId xmlns:a16="http://schemas.microsoft.com/office/drawing/2014/main" val="104381362"/>
                    </a:ext>
                  </a:extLst>
                </a:gridCol>
                <a:gridCol w="976493">
                  <a:extLst>
                    <a:ext uri="{9D8B030D-6E8A-4147-A177-3AD203B41FA5}">
                      <a16:colId xmlns:a16="http://schemas.microsoft.com/office/drawing/2014/main" val="757608356"/>
                    </a:ext>
                  </a:extLst>
                </a:gridCol>
                <a:gridCol w="1040177">
                  <a:extLst>
                    <a:ext uri="{9D8B030D-6E8A-4147-A177-3AD203B41FA5}">
                      <a16:colId xmlns:a16="http://schemas.microsoft.com/office/drawing/2014/main" val="734160686"/>
                    </a:ext>
                  </a:extLst>
                </a:gridCol>
              </a:tblGrid>
              <a:tr h="468323">
                <a:tc>
                  <a:txBody>
                    <a:bodyPr/>
                    <a:lstStyle/>
                    <a:p>
                      <a:pPr algn="just" fontAlgn="ctr"/>
                      <a:r>
                        <a:rPr lang="en-US" sz="1400" b="1" u="none" strike="noStrike" dirty="0">
                          <a:solidFill>
                            <a:srgbClr val="F26921"/>
                          </a:solidFill>
                          <a:effectLst/>
                          <a:latin typeface="Arial" panose="020B0604020202020204" pitchFamily="34" charset="0"/>
                          <a:cs typeface="Arial" panose="020B0604020202020204" pitchFamily="34" charset="0"/>
                        </a:rPr>
                        <a:t>USD million</a:t>
                      </a:r>
                      <a:endParaRPr lang="en-US" sz="1400" b="1" i="0" u="none" strike="noStrike" dirty="0">
                        <a:solidFill>
                          <a:srgbClr val="F2692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b="1" u="none" strike="noStrike" dirty="0">
                          <a:solidFill>
                            <a:srgbClr val="F26921"/>
                          </a:solidFill>
                          <a:effectLst/>
                          <a:latin typeface="Arial" panose="020B0604020202020204" pitchFamily="34" charset="0"/>
                          <a:cs typeface="Arial" panose="020B0604020202020204" pitchFamily="34" charset="0"/>
                        </a:rPr>
                        <a:t>2018</a:t>
                      </a:r>
                      <a:endParaRPr lang="en-US" sz="1400" b="1" i="0" u="none" strike="noStrike" dirty="0">
                        <a:solidFill>
                          <a:srgbClr val="F2692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b="1" u="none" strike="noStrike" dirty="0">
                          <a:solidFill>
                            <a:srgbClr val="F26921"/>
                          </a:solidFill>
                          <a:effectLst/>
                          <a:latin typeface="Arial" panose="020B0604020202020204" pitchFamily="34" charset="0"/>
                          <a:cs typeface="Arial" panose="020B0604020202020204" pitchFamily="34" charset="0"/>
                        </a:rPr>
                        <a:t>2019</a:t>
                      </a:r>
                      <a:endParaRPr lang="en-US" sz="1400" b="1" i="0" u="none" strike="noStrike" dirty="0">
                        <a:solidFill>
                          <a:srgbClr val="F2692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b="1" u="none" strike="noStrike" dirty="0">
                          <a:solidFill>
                            <a:srgbClr val="F26921"/>
                          </a:solidFill>
                          <a:effectLst/>
                          <a:latin typeface="Arial" panose="020B0604020202020204" pitchFamily="34" charset="0"/>
                          <a:cs typeface="Arial" panose="020B0604020202020204" pitchFamily="34" charset="0"/>
                        </a:rPr>
                        <a:t>2020</a:t>
                      </a:r>
                      <a:endParaRPr lang="en-US" sz="1400" b="1" i="0" u="none" strike="noStrike" dirty="0">
                        <a:solidFill>
                          <a:srgbClr val="F2692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b="1" u="none" strike="noStrike" dirty="0">
                          <a:solidFill>
                            <a:srgbClr val="F26921"/>
                          </a:solidFill>
                          <a:effectLst/>
                          <a:latin typeface="Arial" panose="020B0604020202020204" pitchFamily="34" charset="0"/>
                          <a:cs typeface="Arial" panose="020B0604020202020204" pitchFamily="34" charset="0"/>
                        </a:rPr>
                        <a:t>2021</a:t>
                      </a:r>
                      <a:endParaRPr lang="en-US" sz="1400" b="1" i="0" u="none" strike="noStrike" dirty="0">
                        <a:solidFill>
                          <a:srgbClr val="F2692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b="1" u="none" strike="noStrike" dirty="0">
                          <a:solidFill>
                            <a:srgbClr val="F26921"/>
                          </a:solidFill>
                          <a:effectLst/>
                          <a:latin typeface="Arial" panose="020B0604020202020204" pitchFamily="34" charset="0"/>
                          <a:cs typeface="Arial" panose="020B0604020202020204" pitchFamily="34" charset="0"/>
                        </a:rPr>
                        <a:t>H1 2022</a:t>
                      </a:r>
                      <a:endParaRPr lang="en-US" sz="1400" b="1" i="0" u="none" strike="noStrike" dirty="0">
                        <a:solidFill>
                          <a:srgbClr val="F2692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392326692"/>
                  </a:ext>
                </a:extLst>
              </a:tr>
              <a:tr h="368552">
                <a:tc>
                  <a:txBody>
                    <a:bodyPr/>
                    <a:lstStyle/>
                    <a:p>
                      <a:pPr lvl="0" algn="l" fontAlgn="ctr"/>
                      <a:r>
                        <a:rPr lang="en-US" sz="1400" u="none" strike="noStrike" dirty="0">
                          <a:solidFill>
                            <a:schemeClr val="bg1"/>
                          </a:solidFill>
                          <a:effectLst/>
                          <a:latin typeface="Arial" panose="020B0604020202020204" pitchFamily="34" charset="0"/>
                          <a:cs typeface="Arial" panose="020B0604020202020204" pitchFamily="34" charset="0"/>
                        </a:rPr>
                        <a:t>Interest income</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339 </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381 </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382 </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385 </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198 </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770853344"/>
                  </a:ext>
                </a:extLst>
              </a:tr>
              <a:tr h="300521">
                <a:tc>
                  <a:txBody>
                    <a:bodyPr/>
                    <a:lstStyle/>
                    <a:p>
                      <a:pPr lvl="0" algn="just" fontAlgn="ctr"/>
                      <a:r>
                        <a:rPr lang="en-US" sz="1400" u="none" strike="noStrike" dirty="0">
                          <a:solidFill>
                            <a:schemeClr val="bg1"/>
                          </a:solidFill>
                          <a:effectLst/>
                          <a:latin typeface="Arial" panose="020B0604020202020204" pitchFamily="34" charset="0"/>
                          <a:cs typeface="Arial" panose="020B0604020202020204" pitchFamily="34" charset="0"/>
                        </a:rPr>
                        <a:t>Interest expense</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(192)</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(199)</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(195)</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(183)</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(85)</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585457863"/>
                  </a:ext>
                </a:extLst>
              </a:tr>
              <a:tr h="342870">
                <a:tc>
                  <a:txBody>
                    <a:bodyPr/>
                    <a:lstStyle/>
                    <a:p>
                      <a:pPr lvl="1" algn="just" fontAlgn="ctr"/>
                      <a:r>
                        <a:rPr lang="en-US" sz="1400" u="none" strike="noStrike" dirty="0">
                          <a:solidFill>
                            <a:schemeClr val="bg1"/>
                          </a:solidFill>
                          <a:effectLst/>
                          <a:latin typeface="Arial" panose="020B0604020202020204" pitchFamily="34" charset="0"/>
                          <a:cs typeface="Arial" panose="020B0604020202020204" pitchFamily="34" charset="0"/>
                        </a:rPr>
                        <a:t>Net interest income</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147 </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182 </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187 </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202 </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113 </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224668958"/>
                  </a:ext>
                </a:extLst>
              </a:tr>
              <a:tr h="300521">
                <a:tc>
                  <a:txBody>
                    <a:bodyPr/>
                    <a:lstStyle/>
                    <a:p>
                      <a:pPr lvl="1" algn="just" fontAlgn="ctr"/>
                      <a:r>
                        <a:rPr lang="en-US" sz="1400" u="none" strike="noStrike" dirty="0">
                          <a:solidFill>
                            <a:schemeClr val="bg1"/>
                          </a:solidFill>
                          <a:effectLst/>
                          <a:latin typeface="Arial" panose="020B0604020202020204" pitchFamily="34" charset="0"/>
                          <a:cs typeface="Arial" panose="020B0604020202020204" pitchFamily="34" charset="0"/>
                        </a:rPr>
                        <a:t>Net income from Islamic financing and investing activities</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12 </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15 </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15 </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21 </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12 </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803227207"/>
                  </a:ext>
                </a:extLst>
              </a:tr>
              <a:tr h="300521">
                <a:tc>
                  <a:txBody>
                    <a:bodyPr/>
                    <a:lstStyle/>
                    <a:p>
                      <a:pPr lvl="1" algn="just" fontAlgn="ctr"/>
                      <a:r>
                        <a:rPr lang="en-US" sz="1400" u="none" strike="noStrike" dirty="0">
                          <a:solidFill>
                            <a:schemeClr val="bg1"/>
                          </a:solidFill>
                          <a:effectLst/>
                          <a:latin typeface="Arial" panose="020B0604020202020204" pitchFamily="34" charset="0"/>
                          <a:cs typeface="Arial" panose="020B0604020202020204" pitchFamily="34" charset="0"/>
                        </a:rPr>
                        <a:t>Net fees and commission</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41 </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50 </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33 </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42 </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26 </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614063477"/>
                  </a:ext>
                </a:extLst>
              </a:tr>
              <a:tr h="300521">
                <a:tc>
                  <a:txBody>
                    <a:bodyPr/>
                    <a:lstStyle/>
                    <a:p>
                      <a:pPr lvl="1" algn="just" fontAlgn="ctr"/>
                      <a:r>
                        <a:rPr lang="en-US" sz="1400" u="none" strike="noStrike" dirty="0">
                          <a:solidFill>
                            <a:schemeClr val="bg1"/>
                          </a:solidFill>
                          <a:effectLst/>
                          <a:latin typeface="Arial" panose="020B0604020202020204" pitchFamily="34" charset="0"/>
                          <a:cs typeface="Arial" panose="020B0604020202020204" pitchFamily="34" charset="0"/>
                        </a:rPr>
                        <a:t>Other income </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45 </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25 </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4 </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22 </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7</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23017441"/>
                  </a:ext>
                </a:extLst>
              </a:tr>
              <a:tr h="304658">
                <a:tc>
                  <a:txBody>
                    <a:bodyPr/>
                    <a:lstStyle/>
                    <a:p>
                      <a:pPr algn="just" fontAlgn="ctr"/>
                      <a:r>
                        <a:rPr lang="en-US" sz="1400" u="none" strike="noStrike" dirty="0">
                          <a:solidFill>
                            <a:schemeClr val="bg1"/>
                          </a:solidFill>
                          <a:effectLst/>
                          <a:latin typeface="Arial" panose="020B0604020202020204" pitchFamily="34" charset="0"/>
                          <a:cs typeface="Arial" panose="020B0604020202020204" pitchFamily="34" charset="0"/>
                        </a:rPr>
                        <a:t>TOTAL OPERATING INCOME</a:t>
                      </a:r>
                      <a:endParaRPr lang="en-US" sz="1400" b="1" i="1"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245 </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272 </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239 </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287 </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158 </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962004424"/>
                  </a:ext>
                </a:extLst>
              </a:tr>
              <a:tr h="302070">
                <a:tc>
                  <a:txBody>
                    <a:bodyPr/>
                    <a:lstStyle/>
                    <a:p>
                      <a:pPr algn="just" fontAlgn="ctr"/>
                      <a:r>
                        <a:rPr lang="en-US" sz="1400" u="none" strike="noStrike" dirty="0">
                          <a:solidFill>
                            <a:schemeClr val="bg1"/>
                          </a:solidFill>
                          <a:effectLst/>
                          <a:latin typeface="Arial" panose="020B0604020202020204" pitchFamily="34" charset="0"/>
                          <a:cs typeface="Arial" panose="020B0604020202020204" pitchFamily="34" charset="0"/>
                        </a:rPr>
                        <a:t>TOTAL OPERATING EXPENSES</a:t>
                      </a:r>
                      <a:endParaRPr lang="en-US" sz="1400" b="1" i="1"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(103)</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(118)</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(117)</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(130)</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(68)</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590700914"/>
                  </a:ext>
                </a:extLst>
              </a:tr>
              <a:tr h="302070">
                <a:tc>
                  <a:txBody>
                    <a:bodyPr/>
                    <a:lstStyle/>
                    <a:p>
                      <a:pPr algn="just" fontAlgn="ctr"/>
                      <a:r>
                        <a:rPr lang="en-US" sz="1400" b="1" u="none" strike="noStrike" dirty="0">
                          <a:solidFill>
                            <a:srgbClr val="F26921"/>
                          </a:solidFill>
                          <a:effectLst/>
                          <a:latin typeface="Arial" panose="020B0604020202020204" pitchFamily="34" charset="0"/>
                          <a:cs typeface="Arial" panose="020B0604020202020204" pitchFamily="34" charset="0"/>
                        </a:rPr>
                        <a:t>NET OPERATING INCOME</a:t>
                      </a:r>
                      <a:endParaRPr lang="en-US" sz="1400" b="1" i="1" u="none" strike="noStrike" dirty="0">
                        <a:solidFill>
                          <a:srgbClr val="F2692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a:txBody>
                    <a:bodyPr/>
                    <a:lstStyle/>
                    <a:p>
                      <a:pPr algn="ctr" fontAlgn="ctr"/>
                      <a:r>
                        <a:rPr lang="en-US" sz="1400" b="1" u="none" strike="noStrike" dirty="0">
                          <a:solidFill>
                            <a:srgbClr val="F26921"/>
                          </a:solidFill>
                          <a:effectLst/>
                          <a:latin typeface="Arial" panose="020B0604020202020204" pitchFamily="34" charset="0"/>
                          <a:cs typeface="Arial" panose="020B0604020202020204" pitchFamily="34" charset="0"/>
                        </a:rPr>
                        <a:t>142 </a:t>
                      </a:r>
                      <a:endParaRPr lang="en-US" sz="1400" b="1" i="0" u="none" strike="noStrike" dirty="0">
                        <a:solidFill>
                          <a:srgbClr val="F2692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a:txBody>
                    <a:bodyPr/>
                    <a:lstStyle/>
                    <a:p>
                      <a:pPr algn="ctr" fontAlgn="ctr"/>
                      <a:r>
                        <a:rPr lang="en-US" sz="1400" b="1" u="none" strike="noStrike" dirty="0">
                          <a:solidFill>
                            <a:srgbClr val="F26921"/>
                          </a:solidFill>
                          <a:effectLst/>
                          <a:latin typeface="Arial" panose="020B0604020202020204" pitchFamily="34" charset="0"/>
                          <a:cs typeface="Arial" panose="020B0604020202020204" pitchFamily="34" charset="0"/>
                        </a:rPr>
                        <a:t>  154 </a:t>
                      </a:r>
                      <a:endParaRPr lang="en-US" sz="1400" b="1" i="0" u="none" strike="noStrike" dirty="0">
                        <a:solidFill>
                          <a:srgbClr val="F2692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a:txBody>
                    <a:bodyPr/>
                    <a:lstStyle/>
                    <a:p>
                      <a:pPr algn="ctr" fontAlgn="ctr"/>
                      <a:r>
                        <a:rPr lang="en-US" sz="1400" b="1" u="none" strike="noStrike" dirty="0">
                          <a:solidFill>
                            <a:srgbClr val="F26921"/>
                          </a:solidFill>
                          <a:effectLst/>
                          <a:latin typeface="Arial" panose="020B0604020202020204" pitchFamily="34" charset="0"/>
                          <a:cs typeface="Arial" panose="020B0604020202020204" pitchFamily="34" charset="0"/>
                        </a:rPr>
                        <a:t>  122 </a:t>
                      </a:r>
                      <a:endParaRPr lang="en-US" sz="1400" b="1" i="0" u="none" strike="noStrike" dirty="0">
                        <a:solidFill>
                          <a:srgbClr val="F2692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a:txBody>
                    <a:bodyPr/>
                    <a:lstStyle/>
                    <a:p>
                      <a:pPr algn="ctr" fontAlgn="ctr"/>
                      <a:r>
                        <a:rPr lang="en-US" sz="1400" b="1" u="none" strike="noStrike" dirty="0">
                          <a:solidFill>
                            <a:srgbClr val="F26921"/>
                          </a:solidFill>
                          <a:effectLst/>
                          <a:latin typeface="Arial" panose="020B0604020202020204" pitchFamily="34" charset="0"/>
                          <a:cs typeface="Arial" panose="020B0604020202020204" pitchFamily="34" charset="0"/>
                        </a:rPr>
                        <a:t>  157 </a:t>
                      </a:r>
                      <a:endParaRPr lang="en-US" sz="1400" b="1" i="0" u="none" strike="noStrike" dirty="0">
                        <a:solidFill>
                          <a:srgbClr val="F2692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a:txBody>
                    <a:bodyPr/>
                    <a:lstStyle/>
                    <a:p>
                      <a:pPr algn="ctr" fontAlgn="ctr"/>
                      <a:r>
                        <a:rPr lang="en-US" sz="1400" b="1" u="none" strike="noStrike" dirty="0">
                          <a:solidFill>
                            <a:srgbClr val="F26921"/>
                          </a:solidFill>
                          <a:effectLst/>
                          <a:latin typeface="Arial" panose="020B0604020202020204" pitchFamily="34" charset="0"/>
                          <a:cs typeface="Arial" panose="020B0604020202020204" pitchFamily="34" charset="0"/>
                        </a:rPr>
                        <a:t> 90 </a:t>
                      </a:r>
                      <a:endParaRPr lang="en-US" sz="1400" b="1" i="0" u="none" strike="noStrike" dirty="0">
                        <a:solidFill>
                          <a:srgbClr val="F2692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extLst>
                  <a:ext uri="{0D108BD9-81ED-4DB2-BD59-A6C34878D82A}">
                    <a16:rowId xmlns:a16="http://schemas.microsoft.com/office/drawing/2014/main" val="1790886587"/>
                  </a:ext>
                </a:extLst>
              </a:tr>
              <a:tr h="300521">
                <a:tc>
                  <a:txBody>
                    <a:bodyPr/>
                    <a:lstStyle/>
                    <a:p>
                      <a:pPr lvl="1" algn="just" fontAlgn="ctr"/>
                      <a:r>
                        <a:rPr lang="en-US" sz="1400" u="none" strike="noStrike" dirty="0">
                          <a:solidFill>
                            <a:schemeClr val="bg1"/>
                          </a:solidFill>
                          <a:effectLst/>
                          <a:latin typeface="Arial" panose="020B0604020202020204" pitchFamily="34" charset="0"/>
                          <a:cs typeface="Arial" panose="020B0604020202020204" pitchFamily="34" charset="0"/>
                        </a:rPr>
                        <a:t>Loan impairment charges and other credit risk provisions (net)</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(53)</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(49)</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(60)</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(70)</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(34)</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037917105"/>
                  </a:ext>
                </a:extLst>
              </a:tr>
              <a:tr h="300521">
                <a:tc>
                  <a:txBody>
                    <a:bodyPr/>
                    <a:lstStyle/>
                    <a:p>
                      <a:pPr algn="just" fontAlgn="ctr"/>
                      <a:r>
                        <a:rPr lang="en-US" sz="1400" u="none" strike="noStrike" dirty="0">
                          <a:solidFill>
                            <a:schemeClr val="bg1"/>
                          </a:solidFill>
                          <a:effectLst/>
                          <a:latin typeface="Arial" panose="020B0604020202020204" pitchFamily="34" charset="0"/>
                          <a:cs typeface="Arial" panose="020B0604020202020204" pitchFamily="34" charset="0"/>
                        </a:rPr>
                        <a:t>PROFIT BEFORE TAX </a:t>
                      </a:r>
                      <a:endParaRPr lang="en-US" sz="1400" b="1" i="1"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89 </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105 </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62 </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87 </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56 </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759240979"/>
                  </a:ext>
                </a:extLst>
              </a:tr>
              <a:tr h="300521">
                <a:tc>
                  <a:txBody>
                    <a:bodyPr/>
                    <a:lstStyle/>
                    <a:p>
                      <a:pPr lvl="1" algn="just" fontAlgn="ctr"/>
                      <a:r>
                        <a:rPr lang="en-US" sz="1400" u="none" strike="noStrike" dirty="0">
                          <a:solidFill>
                            <a:schemeClr val="bg1"/>
                          </a:solidFill>
                          <a:effectLst/>
                          <a:latin typeface="Arial" panose="020B0604020202020204" pitchFamily="34" charset="0"/>
                          <a:cs typeface="Arial" panose="020B0604020202020204" pitchFamily="34" charset="0"/>
                        </a:rPr>
                        <a:t>Income tax expense</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(13)</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(16)</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(10)</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(13)</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u="none" strike="noStrike" dirty="0">
                          <a:solidFill>
                            <a:schemeClr val="bg1"/>
                          </a:solidFill>
                          <a:effectLst/>
                          <a:latin typeface="Arial" panose="020B0604020202020204" pitchFamily="34" charset="0"/>
                          <a:cs typeface="Arial" panose="020B0604020202020204" pitchFamily="34" charset="0"/>
                        </a:rPr>
                        <a:t> (8)</a:t>
                      </a:r>
                      <a:endParaRPr lang="en-US" sz="14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827808747"/>
                  </a:ext>
                </a:extLst>
              </a:tr>
              <a:tr h="304658">
                <a:tc>
                  <a:txBody>
                    <a:bodyPr/>
                    <a:lstStyle/>
                    <a:p>
                      <a:pPr algn="just" fontAlgn="ctr"/>
                      <a:r>
                        <a:rPr lang="en-US" sz="1400" b="1" u="none" strike="noStrike" dirty="0">
                          <a:solidFill>
                            <a:srgbClr val="F26921"/>
                          </a:solidFill>
                          <a:effectLst/>
                          <a:latin typeface="Arial" panose="020B0604020202020204" pitchFamily="34" charset="0"/>
                          <a:cs typeface="Arial" panose="020B0604020202020204" pitchFamily="34" charset="0"/>
                        </a:rPr>
                        <a:t>PROFIT FOR THE PERIOD</a:t>
                      </a:r>
                      <a:endParaRPr lang="en-US" sz="1400" b="1" i="0" u="none" strike="noStrike" dirty="0">
                        <a:solidFill>
                          <a:srgbClr val="F2692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a:txBody>
                    <a:bodyPr/>
                    <a:lstStyle/>
                    <a:p>
                      <a:pPr algn="ctr" fontAlgn="ctr"/>
                      <a:r>
                        <a:rPr lang="en-US" sz="1400" b="1" u="none" strike="noStrike" dirty="0">
                          <a:solidFill>
                            <a:srgbClr val="F26921"/>
                          </a:solidFill>
                          <a:effectLst/>
                          <a:latin typeface="Arial" panose="020B0604020202020204" pitchFamily="34" charset="0"/>
                          <a:cs typeface="Arial" panose="020B0604020202020204" pitchFamily="34" charset="0"/>
                        </a:rPr>
                        <a:t>76</a:t>
                      </a:r>
                      <a:endParaRPr lang="en-US" sz="1400" b="1" i="0" u="none" strike="noStrike" dirty="0">
                        <a:solidFill>
                          <a:srgbClr val="F2692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a:txBody>
                    <a:bodyPr/>
                    <a:lstStyle/>
                    <a:p>
                      <a:pPr algn="ctr" fontAlgn="ctr"/>
                      <a:r>
                        <a:rPr lang="en-US" sz="1400" b="1" u="none" strike="noStrike" dirty="0">
                          <a:solidFill>
                            <a:srgbClr val="F26921"/>
                          </a:solidFill>
                          <a:effectLst/>
                          <a:latin typeface="Arial" panose="020B0604020202020204" pitchFamily="34" charset="0"/>
                          <a:cs typeface="Arial" panose="020B0604020202020204" pitchFamily="34" charset="0"/>
                        </a:rPr>
                        <a:t>89</a:t>
                      </a:r>
                      <a:endParaRPr lang="en-US" sz="1400" b="1" i="0" u="none" strike="noStrike" dirty="0">
                        <a:solidFill>
                          <a:srgbClr val="F2692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a:txBody>
                    <a:bodyPr/>
                    <a:lstStyle/>
                    <a:p>
                      <a:pPr algn="ctr" fontAlgn="ctr"/>
                      <a:r>
                        <a:rPr lang="en-US" sz="1400" b="1" u="none" strike="noStrike" dirty="0">
                          <a:solidFill>
                            <a:srgbClr val="F26921"/>
                          </a:solidFill>
                          <a:effectLst/>
                          <a:latin typeface="Arial" panose="020B0604020202020204" pitchFamily="34" charset="0"/>
                          <a:cs typeface="Arial" panose="020B0604020202020204" pitchFamily="34" charset="0"/>
                        </a:rPr>
                        <a:t>52</a:t>
                      </a:r>
                      <a:endParaRPr lang="en-US" sz="1400" b="1" i="0" u="none" strike="noStrike" dirty="0">
                        <a:solidFill>
                          <a:srgbClr val="F2692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a:txBody>
                    <a:bodyPr/>
                    <a:lstStyle/>
                    <a:p>
                      <a:pPr algn="ctr" fontAlgn="ctr"/>
                      <a:r>
                        <a:rPr lang="en-US" sz="1400" b="1" u="none" strike="noStrike" dirty="0">
                          <a:solidFill>
                            <a:srgbClr val="F26921"/>
                          </a:solidFill>
                          <a:effectLst/>
                          <a:latin typeface="Arial" panose="020B0604020202020204" pitchFamily="34" charset="0"/>
                          <a:cs typeface="Arial" panose="020B0604020202020204" pitchFamily="34" charset="0"/>
                        </a:rPr>
                        <a:t>74</a:t>
                      </a:r>
                      <a:endParaRPr lang="en-US" sz="1400" b="1" i="0" u="none" strike="noStrike" dirty="0">
                        <a:solidFill>
                          <a:srgbClr val="F2692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tc>
                  <a:txBody>
                    <a:bodyPr/>
                    <a:lstStyle/>
                    <a:p>
                      <a:pPr algn="ctr" fontAlgn="ctr"/>
                      <a:r>
                        <a:rPr lang="en-US" sz="1400" b="1" u="none" strike="noStrike" dirty="0">
                          <a:solidFill>
                            <a:srgbClr val="F26921"/>
                          </a:solidFill>
                          <a:effectLst/>
                          <a:latin typeface="Arial" panose="020B0604020202020204" pitchFamily="34" charset="0"/>
                          <a:cs typeface="Arial" panose="020B0604020202020204" pitchFamily="34" charset="0"/>
                        </a:rPr>
                        <a:t>48</a:t>
                      </a:r>
                      <a:endParaRPr lang="en-US" sz="1400" b="1" i="0" u="none" strike="noStrike" dirty="0">
                        <a:solidFill>
                          <a:srgbClr val="F2692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25000"/>
                      </a:schemeClr>
                    </a:solidFill>
                  </a:tcPr>
                </a:tc>
                <a:extLst>
                  <a:ext uri="{0D108BD9-81ED-4DB2-BD59-A6C34878D82A}">
                    <a16:rowId xmlns:a16="http://schemas.microsoft.com/office/drawing/2014/main" val="2307871790"/>
                  </a:ext>
                </a:extLst>
              </a:tr>
            </a:tbl>
          </a:graphicData>
        </a:graphic>
      </p:graphicFrame>
      <p:sp>
        <p:nvSpPr>
          <p:cNvPr id="4" name="TextBox 3"/>
          <p:cNvSpPr txBox="1"/>
          <p:nvPr/>
        </p:nvSpPr>
        <p:spPr>
          <a:xfrm>
            <a:off x="847794" y="6231790"/>
            <a:ext cx="10470446"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Conversion rate: 1.00 OMR = 2.5974 USD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Source: Sohar International's Annual and Quarterly Financial Statements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4120" y="108976"/>
            <a:ext cx="369993" cy="512298"/>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249" y="48016"/>
            <a:ext cx="2255520" cy="410094"/>
          </a:xfrm>
          <a:prstGeom prst="rect">
            <a:avLst/>
          </a:prstGeom>
        </p:spPr>
      </p:pic>
    </p:spTree>
    <p:extLst>
      <p:ext uri="{BB962C8B-B14F-4D97-AF65-F5344CB8AC3E}">
        <p14:creationId xmlns:p14="http://schemas.microsoft.com/office/powerpoint/2010/main" val="2305382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488C1C-2593-FB40-B0C6-2A023C379A37}"/>
              </a:ext>
            </a:extLst>
          </p:cNvPr>
          <p:cNvSpPr txBox="1"/>
          <p:nvPr/>
        </p:nvSpPr>
        <p:spPr>
          <a:xfrm>
            <a:off x="0" y="45379"/>
            <a:ext cx="12192000"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26921"/>
                </a:solidFill>
                <a:effectLst/>
                <a:uLnTx/>
                <a:uFillTx/>
                <a:latin typeface="Arial" panose="020B0604020202020204" pitchFamily="34" charset="0"/>
                <a:ea typeface="+mn-ea"/>
                <a:cs typeface="Arial" panose="020B0604020202020204" pitchFamily="34" charset="0"/>
              </a:rPr>
              <a:t>Balance Sheet Summary</a:t>
            </a:r>
          </a:p>
        </p:txBody>
      </p:sp>
      <p:graphicFrame>
        <p:nvGraphicFramePr>
          <p:cNvPr id="8" name="Table 7"/>
          <p:cNvGraphicFramePr>
            <a:graphicFrameLocks noGrp="1"/>
          </p:cNvGraphicFramePr>
          <p:nvPr>
            <p:extLst>
              <p:ext uri="{D42A27DB-BD31-4B8C-83A1-F6EECF244321}">
                <p14:modId xmlns:p14="http://schemas.microsoft.com/office/powerpoint/2010/main" val="4006439741"/>
              </p:ext>
            </p:extLst>
          </p:nvPr>
        </p:nvGraphicFramePr>
        <p:xfrm>
          <a:off x="1848197" y="716738"/>
          <a:ext cx="8779163" cy="6047727"/>
        </p:xfrm>
        <a:graphic>
          <a:graphicData uri="http://schemas.openxmlformats.org/drawingml/2006/table">
            <a:tbl>
              <a:tblPr>
                <a:tableStyleId>{5940675A-B579-460E-94D1-54222C63F5DA}</a:tableStyleId>
              </a:tblPr>
              <a:tblGrid>
                <a:gridCol w="3943003">
                  <a:extLst>
                    <a:ext uri="{9D8B030D-6E8A-4147-A177-3AD203B41FA5}">
                      <a16:colId xmlns:a16="http://schemas.microsoft.com/office/drawing/2014/main" val="3645704058"/>
                    </a:ext>
                  </a:extLst>
                </a:gridCol>
                <a:gridCol w="1170432">
                  <a:extLst>
                    <a:ext uri="{9D8B030D-6E8A-4147-A177-3AD203B41FA5}">
                      <a16:colId xmlns:a16="http://schemas.microsoft.com/office/drawing/2014/main" val="1284481754"/>
                    </a:ext>
                  </a:extLst>
                </a:gridCol>
                <a:gridCol w="926592">
                  <a:extLst>
                    <a:ext uri="{9D8B030D-6E8A-4147-A177-3AD203B41FA5}">
                      <a16:colId xmlns:a16="http://schemas.microsoft.com/office/drawing/2014/main" val="2779736766"/>
                    </a:ext>
                  </a:extLst>
                </a:gridCol>
                <a:gridCol w="1005143">
                  <a:extLst>
                    <a:ext uri="{9D8B030D-6E8A-4147-A177-3AD203B41FA5}">
                      <a16:colId xmlns:a16="http://schemas.microsoft.com/office/drawing/2014/main" val="104381362"/>
                    </a:ext>
                  </a:extLst>
                </a:gridCol>
                <a:gridCol w="839617">
                  <a:extLst>
                    <a:ext uri="{9D8B030D-6E8A-4147-A177-3AD203B41FA5}">
                      <a16:colId xmlns:a16="http://schemas.microsoft.com/office/drawing/2014/main" val="757608356"/>
                    </a:ext>
                  </a:extLst>
                </a:gridCol>
                <a:gridCol w="894376">
                  <a:extLst>
                    <a:ext uri="{9D8B030D-6E8A-4147-A177-3AD203B41FA5}">
                      <a16:colId xmlns:a16="http://schemas.microsoft.com/office/drawing/2014/main" val="734160686"/>
                    </a:ext>
                  </a:extLst>
                </a:gridCol>
              </a:tblGrid>
              <a:tr h="339427">
                <a:tc>
                  <a:txBody>
                    <a:bodyPr/>
                    <a:lstStyle/>
                    <a:p>
                      <a:pPr algn="just" fontAlgn="ctr"/>
                      <a:r>
                        <a:rPr lang="en-US" sz="1400" b="1" u="none" strike="noStrike" kern="1200" dirty="0">
                          <a:solidFill>
                            <a:srgbClr val="F26921"/>
                          </a:solidFill>
                          <a:effectLst/>
                          <a:latin typeface="Arial" panose="020B0604020202020204" pitchFamily="34" charset="0"/>
                          <a:cs typeface="Arial" panose="020B0604020202020204" pitchFamily="34" charset="0"/>
                        </a:rPr>
                        <a:t>USD million</a:t>
                      </a:r>
                      <a:endParaRPr lang="en-US" sz="1400" b="1" i="0" u="none" strike="noStrike" kern="1200" dirty="0">
                        <a:solidFill>
                          <a:srgbClr val="F26921"/>
                        </a:solidFill>
                        <a:effectLst/>
                        <a:latin typeface="Arial" panose="020B0604020202020204" pitchFamily="34" charset="0"/>
                        <a:ea typeface="+mn-ea"/>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kern="1200" dirty="0">
                          <a:solidFill>
                            <a:srgbClr val="F26921"/>
                          </a:solidFill>
                          <a:effectLst/>
                          <a:latin typeface="Arial" panose="020B0604020202020204" pitchFamily="34" charset="0"/>
                          <a:cs typeface="Arial" panose="020B0604020202020204" pitchFamily="34" charset="0"/>
                        </a:rPr>
                        <a:t>2018</a:t>
                      </a:r>
                      <a:endParaRPr lang="en-US" sz="1400" b="1" i="0" u="none" strike="noStrike" kern="1200" dirty="0">
                        <a:solidFill>
                          <a:srgbClr val="F26921"/>
                        </a:solidFill>
                        <a:effectLst/>
                        <a:latin typeface="Arial" panose="020B0604020202020204" pitchFamily="34" charset="0"/>
                        <a:ea typeface="+mn-ea"/>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kern="1200" dirty="0">
                          <a:solidFill>
                            <a:srgbClr val="F26921"/>
                          </a:solidFill>
                          <a:effectLst/>
                          <a:latin typeface="Arial" panose="020B0604020202020204" pitchFamily="34" charset="0"/>
                          <a:cs typeface="Arial" panose="020B0604020202020204" pitchFamily="34" charset="0"/>
                        </a:rPr>
                        <a:t>2019</a:t>
                      </a:r>
                      <a:endParaRPr lang="en-US" sz="1400" b="1" i="0" u="none" strike="noStrike" kern="1200" dirty="0">
                        <a:solidFill>
                          <a:srgbClr val="F26921"/>
                        </a:solidFill>
                        <a:effectLst/>
                        <a:latin typeface="Arial" panose="020B0604020202020204" pitchFamily="34" charset="0"/>
                        <a:ea typeface="+mn-ea"/>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kern="1200" dirty="0">
                          <a:solidFill>
                            <a:srgbClr val="F26921"/>
                          </a:solidFill>
                          <a:effectLst/>
                          <a:latin typeface="Arial" panose="020B0604020202020204" pitchFamily="34" charset="0"/>
                          <a:cs typeface="Arial" panose="020B0604020202020204" pitchFamily="34" charset="0"/>
                        </a:rPr>
                        <a:t>2020</a:t>
                      </a:r>
                      <a:endParaRPr lang="en-US" sz="1400" b="1" i="0" u="none" strike="noStrike" kern="1200" dirty="0">
                        <a:solidFill>
                          <a:srgbClr val="F26921"/>
                        </a:solidFill>
                        <a:effectLst/>
                        <a:latin typeface="Arial" panose="020B0604020202020204" pitchFamily="34" charset="0"/>
                        <a:ea typeface="+mn-ea"/>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kern="1200" dirty="0">
                          <a:solidFill>
                            <a:srgbClr val="F26921"/>
                          </a:solidFill>
                          <a:effectLst/>
                          <a:latin typeface="Arial" panose="020B0604020202020204" pitchFamily="34" charset="0"/>
                          <a:cs typeface="Arial" panose="020B0604020202020204" pitchFamily="34" charset="0"/>
                        </a:rPr>
                        <a:t>2021</a:t>
                      </a:r>
                      <a:endParaRPr lang="en-US" sz="1400" b="1" i="0" u="none" strike="noStrike" kern="1200" dirty="0">
                        <a:solidFill>
                          <a:srgbClr val="F26921"/>
                        </a:solidFill>
                        <a:effectLst/>
                        <a:latin typeface="Arial" panose="020B0604020202020204" pitchFamily="34" charset="0"/>
                        <a:ea typeface="+mn-ea"/>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u="none" strike="noStrike" kern="1200" dirty="0">
                          <a:solidFill>
                            <a:srgbClr val="F26921"/>
                          </a:solidFill>
                          <a:effectLst/>
                          <a:latin typeface="Arial" panose="020B0604020202020204" pitchFamily="34" charset="0"/>
                          <a:cs typeface="Arial" panose="020B0604020202020204" pitchFamily="34" charset="0"/>
                        </a:rPr>
                        <a:t>H1 2022</a:t>
                      </a:r>
                      <a:endParaRPr lang="en-US" sz="1400" b="1" i="0" u="none" strike="noStrike" kern="1200" dirty="0">
                        <a:solidFill>
                          <a:srgbClr val="F26921"/>
                        </a:solidFill>
                        <a:effectLst/>
                        <a:latin typeface="Arial" panose="020B0604020202020204" pitchFamily="34" charset="0"/>
                        <a:ea typeface="+mn-ea"/>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2326692"/>
                  </a:ext>
                </a:extLst>
              </a:tr>
              <a:tr h="267117">
                <a:tc>
                  <a:txBody>
                    <a:bodyPr/>
                    <a:lstStyle/>
                    <a:p>
                      <a:pPr algn="just" fontAlgn="ctr"/>
                      <a:r>
                        <a:rPr lang="en-US" sz="1200" b="1" u="none" strike="noStrike" dirty="0">
                          <a:solidFill>
                            <a:schemeClr val="bg1"/>
                          </a:solidFill>
                          <a:effectLst/>
                          <a:latin typeface="Arial" panose="020B0604020202020204" pitchFamily="34" charset="0"/>
                          <a:cs typeface="Arial" panose="020B0604020202020204" pitchFamily="34" charset="0"/>
                        </a:rPr>
                        <a:t>ASSETS</a:t>
                      </a:r>
                      <a:endParaRPr lang="en-US" sz="1200" b="1"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fontAlgn="ctr"/>
                      <a:endParaRPr lang="en-US" sz="1200" b="1"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fontAlgn="b"/>
                      <a:endParaRPr lang="en-US" sz="1200" b="1"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fontAlgn="b"/>
                      <a:endParaRPr lang="en-US" sz="1200" b="1"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fontAlgn="b"/>
                      <a:endParaRPr lang="en-US" sz="1200" b="1"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fontAlgn="b"/>
                      <a:endParaRPr lang="en-US" sz="1200" b="1"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770853344"/>
                  </a:ext>
                </a:extLst>
              </a:tr>
              <a:tr h="217811">
                <a:tc>
                  <a:txBody>
                    <a:bodyPr/>
                    <a:lstStyle/>
                    <a:p>
                      <a:pPr lvl="1" algn="just" fontAlgn="ctr"/>
                      <a:r>
                        <a:rPr lang="en-US" sz="1200" u="none" strike="noStrike" dirty="0">
                          <a:solidFill>
                            <a:schemeClr val="bg1"/>
                          </a:solidFill>
                          <a:effectLst/>
                          <a:latin typeface="Arial" panose="020B0604020202020204" pitchFamily="34" charset="0"/>
                          <a:cs typeface="Arial" panose="020B0604020202020204" pitchFamily="34" charset="0"/>
                        </a:rPr>
                        <a:t>Cash and balances with Central Bank</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188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233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526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249</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291</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5457863"/>
                  </a:ext>
                </a:extLst>
              </a:tr>
              <a:tr h="248503">
                <a:tc>
                  <a:txBody>
                    <a:bodyPr/>
                    <a:lstStyle/>
                    <a:p>
                      <a:pPr lvl="1" algn="just" fontAlgn="ctr"/>
                      <a:r>
                        <a:rPr lang="en-US" sz="1200" u="none" strike="noStrike" dirty="0">
                          <a:solidFill>
                            <a:schemeClr val="bg1"/>
                          </a:solidFill>
                          <a:effectLst/>
                          <a:latin typeface="Arial" panose="020B0604020202020204" pitchFamily="34" charset="0"/>
                          <a:cs typeface="Arial" panose="020B0604020202020204" pitchFamily="34" charset="0"/>
                        </a:rPr>
                        <a:t>Due from banks</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315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515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212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449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432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4668958"/>
                  </a:ext>
                </a:extLst>
              </a:tr>
              <a:tr h="217811">
                <a:tc>
                  <a:txBody>
                    <a:bodyPr/>
                    <a:lstStyle/>
                    <a:p>
                      <a:pPr lvl="1" algn="just" fontAlgn="ctr"/>
                      <a:r>
                        <a:rPr lang="en-US" sz="1200" u="none" strike="noStrike" dirty="0">
                          <a:solidFill>
                            <a:schemeClr val="bg1"/>
                          </a:solidFill>
                          <a:effectLst/>
                          <a:latin typeface="Arial" panose="020B0604020202020204" pitchFamily="34" charset="0"/>
                          <a:cs typeface="Arial" panose="020B0604020202020204" pitchFamily="34" charset="0"/>
                        </a:rPr>
                        <a:t>Loans, advances and Islamic financings, net</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5,849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6,374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6,503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6,785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7,095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3227207"/>
                  </a:ext>
                </a:extLst>
              </a:tr>
              <a:tr h="217811">
                <a:tc>
                  <a:txBody>
                    <a:bodyPr/>
                    <a:lstStyle/>
                    <a:p>
                      <a:pPr lvl="1" algn="just" fontAlgn="ctr"/>
                      <a:r>
                        <a:rPr lang="en-US" sz="1200" u="none" strike="noStrike" dirty="0">
                          <a:solidFill>
                            <a:schemeClr val="bg1"/>
                          </a:solidFill>
                          <a:effectLst/>
                          <a:latin typeface="Arial" panose="020B0604020202020204" pitchFamily="34" charset="0"/>
                          <a:cs typeface="Arial" panose="020B0604020202020204" pitchFamily="34" charset="0"/>
                        </a:rPr>
                        <a:t>Investment securities</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1,384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1,656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1,821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2,681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2,725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4063477"/>
                  </a:ext>
                </a:extLst>
              </a:tr>
              <a:tr h="217811">
                <a:tc>
                  <a:txBody>
                    <a:bodyPr/>
                    <a:lstStyle/>
                    <a:p>
                      <a:pPr lvl="1" algn="just" fontAlgn="ctr"/>
                      <a:r>
                        <a:rPr lang="en-US" sz="1200" u="none" strike="noStrike" dirty="0">
                          <a:solidFill>
                            <a:schemeClr val="bg1"/>
                          </a:solidFill>
                          <a:effectLst/>
                          <a:latin typeface="Arial" panose="020B0604020202020204" pitchFamily="34" charset="0"/>
                          <a:cs typeface="Arial" panose="020B0604020202020204" pitchFamily="34" charset="0"/>
                        </a:rPr>
                        <a:t>Property and equipment</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51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100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115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124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125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017441"/>
                  </a:ext>
                </a:extLst>
              </a:tr>
              <a:tr h="220808">
                <a:tc>
                  <a:txBody>
                    <a:bodyPr/>
                    <a:lstStyle/>
                    <a:p>
                      <a:pPr lvl="1" algn="just" fontAlgn="ctr"/>
                      <a:r>
                        <a:rPr lang="en-US" sz="1200" u="none" strike="noStrike" dirty="0">
                          <a:solidFill>
                            <a:schemeClr val="bg1"/>
                          </a:solidFill>
                          <a:effectLst/>
                          <a:latin typeface="Arial" panose="020B0604020202020204" pitchFamily="34" charset="0"/>
                          <a:cs typeface="Arial" panose="020B0604020202020204" pitchFamily="34" charset="0"/>
                        </a:rPr>
                        <a:t>Other assets</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sz="1200" u="none" strike="noStrike" kern="1200" dirty="0">
                          <a:solidFill>
                            <a:schemeClr val="bg1"/>
                          </a:solidFill>
                          <a:effectLst/>
                          <a:latin typeface="Arial" panose="020B0604020202020204" pitchFamily="34" charset="0"/>
                          <a:cs typeface="Arial" panose="020B0604020202020204" pitchFamily="34" charset="0"/>
                        </a:rPr>
                        <a:t>126 </a:t>
                      </a:r>
                      <a:endParaRPr lang="en-US" sz="1200" u="none" strike="noStrike" kern="1200" dirty="0">
                        <a:solidFill>
                          <a:schemeClr val="bg1"/>
                        </a:solidFill>
                        <a:effectLst/>
                        <a:latin typeface="Arial" panose="020B0604020202020204" pitchFamily="34" charset="0"/>
                        <a:ea typeface="+mn-ea"/>
                        <a:cs typeface="Arial" panose="020B0604020202020204"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sz="1200" u="none" strike="noStrike" kern="1200" dirty="0">
                          <a:solidFill>
                            <a:schemeClr val="bg1"/>
                          </a:solidFill>
                          <a:effectLst/>
                          <a:latin typeface="Arial" panose="020B0604020202020204" pitchFamily="34" charset="0"/>
                          <a:cs typeface="Arial" panose="020B0604020202020204" pitchFamily="34" charset="0"/>
                        </a:rPr>
                        <a:t> 226 </a:t>
                      </a:r>
                      <a:endParaRPr lang="en-US" sz="1200" u="none" strike="noStrike" kern="1200" dirty="0">
                        <a:solidFill>
                          <a:schemeClr val="bg1"/>
                        </a:solidFill>
                        <a:effectLst/>
                        <a:latin typeface="Arial" panose="020B0604020202020204" pitchFamily="34" charset="0"/>
                        <a:ea typeface="+mn-ea"/>
                        <a:cs typeface="Arial" panose="020B0604020202020204"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sz="1200" u="none" strike="noStrike" kern="1200" dirty="0">
                          <a:solidFill>
                            <a:schemeClr val="bg1"/>
                          </a:solidFill>
                          <a:effectLst/>
                          <a:latin typeface="Arial" panose="020B0604020202020204" pitchFamily="34" charset="0"/>
                          <a:cs typeface="Arial" panose="020B0604020202020204" pitchFamily="34" charset="0"/>
                        </a:rPr>
                        <a:t> 202 </a:t>
                      </a:r>
                      <a:endParaRPr lang="en-US" sz="1200" u="none" strike="noStrike" kern="1200" dirty="0">
                        <a:solidFill>
                          <a:schemeClr val="bg1"/>
                        </a:solidFill>
                        <a:effectLst/>
                        <a:latin typeface="Arial" panose="020B0604020202020204" pitchFamily="34" charset="0"/>
                        <a:ea typeface="+mn-ea"/>
                        <a:cs typeface="Arial" panose="020B0604020202020204"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sz="1200" u="none" strike="noStrike" kern="1200" dirty="0">
                          <a:solidFill>
                            <a:schemeClr val="bg1"/>
                          </a:solidFill>
                          <a:effectLst/>
                          <a:latin typeface="Arial" panose="020B0604020202020204" pitchFamily="34" charset="0"/>
                          <a:cs typeface="Arial" panose="020B0604020202020204" pitchFamily="34" charset="0"/>
                        </a:rPr>
                        <a:t> 450 </a:t>
                      </a:r>
                      <a:endParaRPr lang="en-US" sz="1200" u="none" strike="noStrike" kern="1200" dirty="0">
                        <a:solidFill>
                          <a:schemeClr val="bg1"/>
                        </a:solidFill>
                        <a:effectLst/>
                        <a:latin typeface="Arial" panose="020B0604020202020204" pitchFamily="34" charset="0"/>
                        <a:ea typeface="+mn-ea"/>
                        <a:cs typeface="Arial" panose="020B0604020202020204"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sz="1200" u="none" strike="noStrike" kern="1200" dirty="0">
                          <a:solidFill>
                            <a:schemeClr val="bg1"/>
                          </a:solidFill>
                          <a:effectLst/>
                          <a:latin typeface="Arial" panose="020B0604020202020204" pitchFamily="34" charset="0"/>
                          <a:cs typeface="Arial" panose="020B0604020202020204" pitchFamily="34" charset="0"/>
                        </a:rPr>
                        <a:t>  666 </a:t>
                      </a:r>
                      <a:endParaRPr lang="en-US" sz="1200" u="none" strike="noStrike" kern="1200" dirty="0">
                        <a:solidFill>
                          <a:schemeClr val="bg1"/>
                        </a:solidFill>
                        <a:effectLst/>
                        <a:latin typeface="Arial" panose="020B0604020202020204" pitchFamily="34" charset="0"/>
                        <a:ea typeface="+mn-ea"/>
                        <a:cs typeface="Arial" panose="020B0604020202020204"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2004424"/>
                  </a:ext>
                </a:extLst>
              </a:tr>
              <a:tr h="218933">
                <a:tc>
                  <a:txBody>
                    <a:bodyPr/>
                    <a:lstStyle/>
                    <a:p>
                      <a:pPr algn="just" fontAlgn="ctr"/>
                      <a:r>
                        <a:rPr lang="en-US" sz="1200" b="1" u="none" strike="noStrike" dirty="0">
                          <a:solidFill>
                            <a:srgbClr val="F26921"/>
                          </a:solidFill>
                          <a:effectLst/>
                          <a:latin typeface="Arial" panose="020B0604020202020204" pitchFamily="34" charset="0"/>
                          <a:cs typeface="Arial" panose="020B0604020202020204" pitchFamily="34" charset="0"/>
                        </a:rPr>
                        <a:t>TOTAL ASSETS</a:t>
                      </a:r>
                      <a:endParaRPr lang="en-US" sz="1200" b="1" i="1" u="none" strike="noStrike" dirty="0">
                        <a:solidFill>
                          <a:srgbClr val="F2692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1" u="none" strike="noStrike" dirty="0">
                          <a:solidFill>
                            <a:srgbClr val="F26921"/>
                          </a:solidFill>
                          <a:effectLst/>
                          <a:latin typeface="Arial" panose="020B0604020202020204" pitchFamily="34" charset="0"/>
                          <a:cs typeface="Arial" panose="020B0604020202020204" pitchFamily="34" charset="0"/>
                        </a:rPr>
                        <a:t>7,913</a:t>
                      </a:r>
                      <a:endParaRPr lang="en-US" sz="1200" b="1" i="1" u="none" strike="noStrike" dirty="0">
                        <a:solidFill>
                          <a:srgbClr val="F2692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1" u="none" strike="noStrike" dirty="0">
                          <a:solidFill>
                            <a:srgbClr val="F26921"/>
                          </a:solidFill>
                          <a:effectLst/>
                          <a:latin typeface="Arial" panose="020B0604020202020204" pitchFamily="34" charset="0"/>
                          <a:cs typeface="Arial" panose="020B0604020202020204" pitchFamily="34" charset="0"/>
                        </a:rPr>
                        <a:t>9,104</a:t>
                      </a:r>
                      <a:endParaRPr lang="en-US" sz="1200" b="1" i="1" u="none" strike="noStrike" dirty="0">
                        <a:solidFill>
                          <a:srgbClr val="F2692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1" u="none" strike="noStrike" dirty="0">
                          <a:solidFill>
                            <a:srgbClr val="F26921"/>
                          </a:solidFill>
                          <a:effectLst/>
                          <a:latin typeface="Arial" panose="020B0604020202020204" pitchFamily="34" charset="0"/>
                          <a:cs typeface="Arial" panose="020B0604020202020204" pitchFamily="34" charset="0"/>
                        </a:rPr>
                        <a:t>9,379</a:t>
                      </a:r>
                      <a:endParaRPr lang="en-US" sz="1200" b="1" i="1" u="none" strike="noStrike" dirty="0">
                        <a:solidFill>
                          <a:srgbClr val="F2692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1" u="none" strike="noStrike" dirty="0">
                          <a:solidFill>
                            <a:srgbClr val="F26921"/>
                          </a:solidFill>
                          <a:effectLst/>
                          <a:latin typeface="Arial" panose="020B0604020202020204" pitchFamily="34" charset="0"/>
                          <a:cs typeface="Arial" panose="020B0604020202020204" pitchFamily="34" charset="0"/>
                        </a:rPr>
                        <a:t>10,738</a:t>
                      </a:r>
                      <a:endParaRPr lang="en-US" sz="1200" b="1" i="1" u="none" strike="noStrike" dirty="0">
                        <a:solidFill>
                          <a:srgbClr val="F2692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1" u="none" strike="noStrike" dirty="0">
                          <a:solidFill>
                            <a:srgbClr val="F26921"/>
                          </a:solidFill>
                          <a:effectLst/>
                          <a:latin typeface="Arial" panose="020B0604020202020204" pitchFamily="34" charset="0"/>
                          <a:cs typeface="Arial" panose="020B0604020202020204" pitchFamily="34" charset="0"/>
                        </a:rPr>
                        <a:t>11,334</a:t>
                      </a:r>
                      <a:endParaRPr lang="en-US" sz="1200" b="1" i="1" u="none" strike="noStrike" dirty="0">
                        <a:solidFill>
                          <a:srgbClr val="F2692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0700914"/>
                  </a:ext>
                </a:extLst>
              </a:tr>
              <a:tr h="218933">
                <a:tc>
                  <a:txBody>
                    <a:bodyPr/>
                    <a:lstStyle/>
                    <a:p>
                      <a:pPr algn="just" fontAlgn="ctr"/>
                      <a:r>
                        <a:rPr lang="en-US" sz="1200" b="1" u="none" strike="noStrike" dirty="0">
                          <a:solidFill>
                            <a:schemeClr val="bg1"/>
                          </a:solidFill>
                          <a:effectLst/>
                          <a:latin typeface="Arial" panose="020B0604020202020204" pitchFamily="34" charset="0"/>
                          <a:cs typeface="Arial" panose="020B0604020202020204" pitchFamily="34" charset="0"/>
                        </a:rPr>
                        <a:t>LIABILITIES</a:t>
                      </a:r>
                      <a:endParaRPr lang="en-US" sz="1200" b="1"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fontAlgn="ctr"/>
                      <a:endParaRPr lang="en-US" sz="1200" b="0"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fontAlgn="b"/>
                      <a:endParaRPr lang="en-US" sz="1200" b="0"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fontAlgn="b"/>
                      <a:endParaRPr lang="en-US" sz="1200" b="0"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fontAlgn="b"/>
                      <a:endParaRPr lang="en-US" sz="1200" b="0"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fontAlgn="b"/>
                      <a:endParaRPr lang="en-US" sz="1200" b="0"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790886587"/>
                  </a:ext>
                </a:extLst>
              </a:tr>
              <a:tr h="217811">
                <a:tc>
                  <a:txBody>
                    <a:bodyPr/>
                    <a:lstStyle/>
                    <a:p>
                      <a:pPr lvl="1" algn="just" fontAlgn="ctr"/>
                      <a:r>
                        <a:rPr lang="en-US" sz="1200" u="none" strike="noStrike" dirty="0">
                          <a:solidFill>
                            <a:schemeClr val="bg1"/>
                          </a:solidFill>
                          <a:effectLst/>
                          <a:latin typeface="Arial" panose="020B0604020202020204" pitchFamily="34" charset="0"/>
                          <a:cs typeface="Arial" panose="020B0604020202020204" pitchFamily="34" charset="0"/>
                        </a:rPr>
                        <a:t>Due to banks</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1,875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1,910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1,872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2,387</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2,295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7917105"/>
                  </a:ext>
                </a:extLst>
              </a:tr>
              <a:tr h="217811">
                <a:tc>
                  <a:txBody>
                    <a:bodyPr/>
                    <a:lstStyle/>
                    <a:p>
                      <a:pPr lvl="1" algn="just" fontAlgn="ctr"/>
                      <a:r>
                        <a:rPr lang="en-US" sz="1200" u="none" strike="noStrike" dirty="0">
                          <a:solidFill>
                            <a:schemeClr val="bg1"/>
                          </a:solidFill>
                          <a:effectLst/>
                          <a:latin typeface="Arial" panose="020B0604020202020204" pitchFamily="34" charset="0"/>
                          <a:cs typeface="Arial" panose="020B0604020202020204" pitchFamily="34" charset="0"/>
                        </a:rPr>
                        <a:t>Customer deposits</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4,723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5,448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5,796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6,219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6,670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9240979"/>
                  </a:ext>
                </a:extLst>
              </a:tr>
              <a:tr h="217811">
                <a:tc>
                  <a:txBody>
                    <a:bodyPr/>
                    <a:lstStyle/>
                    <a:p>
                      <a:pPr lvl="1" algn="just" fontAlgn="ctr"/>
                      <a:r>
                        <a:rPr lang="en-US" sz="1200" u="none" strike="noStrike" dirty="0">
                          <a:solidFill>
                            <a:schemeClr val="bg1"/>
                          </a:solidFill>
                          <a:effectLst/>
                          <a:latin typeface="Arial" panose="020B0604020202020204" pitchFamily="34" charset="0"/>
                          <a:cs typeface="Arial" panose="020B0604020202020204" pitchFamily="34" charset="0"/>
                        </a:rPr>
                        <a:t>Subordinated loans</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92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92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92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92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93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7808747"/>
                  </a:ext>
                </a:extLst>
              </a:tr>
              <a:tr h="220808">
                <a:tc>
                  <a:txBody>
                    <a:bodyPr/>
                    <a:lstStyle/>
                    <a:p>
                      <a:pPr lvl="1" algn="just" fontAlgn="ctr"/>
                      <a:r>
                        <a:rPr lang="en-US" sz="1200" u="none" strike="noStrike" dirty="0">
                          <a:solidFill>
                            <a:schemeClr val="bg1"/>
                          </a:solidFill>
                          <a:effectLst/>
                          <a:latin typeface="Arial" panose="020B0604020202020204" pitchFamily="34" charset="0"/>
                          <a:cs typeface="Arial" panose="020B0604020202020204" pitchFamily="34" charset="0"/>
                        </a:rPr>
                        <a:t>Other liabilities</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sz="1200" u="none" strike="noStrike" kern="1200" dirty="0">
                          <a:solidFill>
                            <a:schemeClr val="bg1"/>
                          </a:solidFill>
                          <a:effectLst/>
                          <a:latin typeface="Arial" panose="020B0604020202020204" pitchFamily="34" charset="0"/>
                          <a:cs typeface="Arial" panose="020B0604020202020204" pitchFamily="34" charset="0"/>
                        </a:rPr>
                        <a:t>222 </a:t>
                      </a:r>
                      <a:endParaRPr lang="en-US" sz="1200" u="none" strike="noStrike" kern="1200" dirty="0">
                        <a:solidFill>
                          <a:schemeClr val="bg1"/>
                        </a:solidFill>
                        <a:effectLst/>
                        <a:latin typeface="Arial" panose="020B0604020202020204" pitchFamily="34" charset="0"/>
                        <a:ea typeface="+mn-ea"/>
                        <a:cs typeface="Arial" panose="020B0604020202020204"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sz="1200" u="none" strike="noStrike" kern="1200" dirty="0">
                          <a:solidFill>
                            <a:schemeClr val="bg1"/>
                          </a:solidFill>
                          <a:effectLst/>
                          <a:latin typeface="Arial" panose="020B0604020202020204" pitchFamily="34" charset="0"/>
                          <a:cs typeface="Arial" panose="020B0604020202020204" pitchFamily="34" charset="0"/>
                        </a:rPr>
                        <a:t> 262 </a:t>
                      </a:r>
                      <a:endParaRPr lang="en-US" sz="1200" u="none" strike="noStrike" kern="1200" dirty="0">
                        <a:solidFill>
                          <a:schemeClr val="bg1"/>
                        </a:solidFill>
                        <a:effectLst/>
                        <a:latin typeface="Arial" panose="020B0604020202020204" pitchFamily="34" charset="0"/>
                        <a:ea typeface="+mn-ea"/>
                        <a:cs typeface="Arial" panose="020B0604020202020204"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sz="1200" u="none" strike="noStrike" kern="1200" dirty="0">
                          <a:solidFill>
                            <a:schemeClr val="bg1"/>
                          </a:solidFill>
                          <a:effectLst/>
                          <a:latin typeface="Arial" panose="020B0604020202020204" pitchFamily="34" charset="0"/>
                          <a:cs typeface="Arial" panose="020B0604020202020204" pitchFamily="34" charset="0"/>
                        </a:rPr>
                        <a:t> 238 </a:t>
                      </a:r>
                      <a:endParaRPr lang="en-US" sz="1200" u="none" strike="noStrike" kern="1200" dirty="0">
                        <a:solidFill>
                          <a:schemeClr val="bg1"/>
                        </a:solidFill>
                        <a:effectLst/>
                        <a:latin typeface="Arial" panose="020B0604020202020204" pitchFamily="34" charset="0"/>
                        <a:ea typeface="+mn-ea"/>
                        <a:cs typeface="Arial" panose="020B0604020202020204"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sz="1200" u="none" strike="noStrike" kern="1200" dirty="0">
                          <a:solidFill>
                            <a:schemeClr val="bg1"/>
                          </a:solidFill>
                          <a:effectLst/>
                          <a:latin typeface="Arial" panose="020B0604020202020204" pitchFamily="34" charset="0"/>
                          <a:cs typeface="Arial" panose="020B0604020202020204" pitchFamily="34" charset="0"/>
                        </a:rPr>
                        <a:t> 490 </a:t>
                      </a:r>
                      <a:endParaRPr lang="en-US" sz="1200" u="none" strike="noStrike" kern="1200" dirty="0">
                        <a:solidFill>
                          <a:schemeClr val="bg1"/>
                        </a:solidFill>
                        <a:effectLst/>
                        <a:latin typeface="Arial" panose="020B0604020202020204" pitchFamily="34" charset="0"/>
                        <a:ea typeface="+mn-ea"/>
                        <a:cs typeface="Arial" panose="020B0604020202020204"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sz="1200" u="none" strike="noStrike" kern="1200" dirty="0">
                          <a:solidFill>
                            <a:schemeClr val="bg1"/>
                          </a:solidFill>
                          <a:effectLst/>
                          <a:latin typeface="Arial" panose="020B0604020202020204" pitchFamily="34" charset="0"/>
                          <a:cs typeface="Arial" panose="020B0604020202020204" pitchFamily="34" charset="0"/>
                        </a:rPr>
                        <a:t>  728 </a:t>
                      </a:r>
                      <a:endParaRPr lang="en-US" sz="1200" u="none" strike="noStrike" kern="1200" dirty="0">
                        <a:solidFill>
                          <a:schemeClr val="bg1"/>
                        </a:solidFill>
                        <a:effectLst/>
                        <a:latin typeface="Arial" panose="020B0604020202020204" pitchFamily="34" charset="0"/>
                        <a:ea typeface="+mn-ea"/>
                        <a:cs typeface="Arial" panose="020B0604020202020204"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7871790"/>
                  </a:ext>
                </a:extLst>
              </a:tr>
              <a:tr h="217811">
                <a:tc>
                  <a:txBody>
                    <a:bodyPr/>
                    <a:lstStyle/>
                    <a:p>
                      <a:pPr algn="just" fontAlgn="ctr"/>
                      <a:r>
                        <a:rPr lang="en-US" sz="1200" b="1" u="none" strike="noStrike" dirty="0">
                          <a:solidFill>
                            <a:srgbClr val="F26921"/>
                          </a:solidFill>
                          <a:effectLst/>
                          <a:latin typeface="Arial" panose="020B0604020202020204" pitchFamily="34" charset="0"/>
                          <a:cs typeface="Arial" panose="020B0604020202020204" pitchFamily="34" charset="0"/>
                        </a:rPr>
                        <a:t>TOTAL LIABILITIES</a:t>
                      </a:r>
                      <a:endParaRPr lang="en-US" sz="1200" b="1" i="1" u="none" strike="noStrike" dirty="0">
                        <a:solidFill>
                          <a:srgbClr val="F2692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1" u="none" strike="noStrike" dirty="0">
                          <a:solidFill>
                            <a:srgbClr val="F26921"/>
                          </a:solidFill>
                          <a:effectLst/>
                          <a:latin typeface="Arial" panose="020B0604020202020204" pitchFamily="34" charset="0"/>
                          <a:cs typeface="Arial" panose="020B0604020202020204" pitchFamily="34" charset="0"/>
                        </a:rPr>
                        <a:t>6,912</a:t>
                      </a:r>
                      <a:endParaRPr lang="en-US" sz="1200" b="1" i="1" u="none" strike="noStrike" dirty="0">
                        <a:solidFill>
                          <a:srgbClr val="F2692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1" u="none" strike="noStrike" dirty="0">
                          <a:solidFill>
                            <a:srgbClr val="F26921"/>
                          </a:solidFill>
                          <a:effectLst/>
                          <a:latin typeface="Arial" panose="020B0604020202020204" pitchFamily="34" charset="0"/>
                          <a:cs typeface="Arial" panose="020B0604020202020204" pitchFamily="34" charset="0"/>
                        </a:rPr>
                        <a:t>7,712</a:t>
                      </a:r>
                      <a:endParaRPr lang="en-US" sz="1200" b="1" i="1" u="none" strike="noStrike" dirty="0">
                        <a:solidFill>
                          <a:srgbClr val="F2692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1" u="none" strike="noStrike" dirty="0">
                          <a:solidFill>
                            <a:srgbClr val="F26921"/>
                          </a:solidFill>
                          <a:effectLst/>
                          <a:latin typeface="Arial" panose="020B0604020202020204" pitchFamily="34" charset="0"/>
                          <a:cs typeface="Arial" panose="020B0604020202020204" pitchFamily="34" charset="0"/>
                        </a:rPr>
                        <a:t>7,998</a:t>
                      </a:r>
                      <a:endParaRPr lang="en-US" sz="1200" b="1" i="1" u="none" strike="noStrike" dirty="0">
                        <a:solidFill>
                          <a:srgbClr val="F2692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1" u="none" strike="noStrike" dirty="0">
                          <a:solidFill>
                            <a:srgbClr val="F26921"/>
                          </a:solidFill>
                          <a:effectLst/>
                          <a:latin typeface="Arial" panose="020B0604020202020204" pitchFamily="34" charset="0"/>
                          <a:cs typeface="Arial" panose="020B0604020202020204" pitchFamily="34" charset="0"/>
                        </a:rPr>
                        <a:t>9,188</a:t>
                      </a:r>
                      <a:endParaRPr lang="en-US" sz="1200" b="1" i="1" u="none" strike="noStrike" dirty="0">
                        <a:solidFill>
                          <a:srgbClr val="F2692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1" u="none" strike="noStrike" dirty="0">
                          <a:solidFill>
                            <a:srgbClr val="F26921"/>
                          </a:solidFill>
                          <a:effectLst/>
                          <a:latin typeface="Arial" panose="020B0604020202020204" pitchFamily="34" charset="0"/>
                          <a:cs typeface="Arial" panose="020B0604020202020204" pitchFamily="34" charset="0"/>
                        </a:rPr>
                        <a:t>9,786</a:t>
                      </a:r>
                      <a:endParaRPr lang="en-US" sz="1200" b="1" i="1" u="none" strike="noStrike" dirty="0">
                        <a:solidFill>
                          <a:srgbClr val="F2692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8125586"/>
                  </a:ext>
                </a:extLst>
              </a:tr>
              <a:tr h="218933">
                <a:tc>
                  <a:txBody>
                    <a:bodyPr/>
                    <a:lstStyle/>
                    <a:p>
                      <a:pPr algn="just" fontAlgn="ctr"/>
                      <a:r>
                        <a:rPr lang="en-US" sz="1200" b="1" u="none" strike="noStrike" dirty="0">
                          <a:solidFill>
                            <a:schemeClr val="bg1"/>
                          </a:solidFill>
                          <a:effectLst/>
                          <a:latin typeface="Arial" panose="020B0604020202020204" pitchFamily="34" charset="0"/>
                          <a:cs typeface="Arial" panose="020B0604020202020204" pitchFamily="34" charset="0"/>
                        </a:rPr>
                        <a:t>EQUITY</a:t>
                      </a:r>
                      <a:endParaRPr lang="en-US" sz="1200" b="1"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fontAlgn="ctr"/>
                      <a:endParaRPr lang="en-US" sz="1200" b="0"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fontAlgn="b"/>
                      <a:endParaRPr lang="en-US" sz="1200" b="0"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fontAlgn="b"/>
                      <a:endParaRPr lang="en-US" sz="1200" b="0"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fontAlgn="b"/>
                      <a:endParaRPr lang="en-US" sz="1200" b="0"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fontAlgn="b"/>
                      <a:endParaRPr lang="en-US" sz="1200" b="0"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851793201"/>
                  </a:ext>
                </a:extLst>
              </a:tr>
              <a:tr h="218933">
                <a:tc>
                  <a:txBody>
                    <a:bodyPr/>
                    <a:lstStyle/>
                    <a:p>
                      <a:pPr lvl="1" algn="just" fontAlgn="ctr"/>
                      <a:r>
                        <a:rPr lang="en-US" sz="1200" u="none" strike="noStrike" dirty="0">
                          <a:solidFill>
                            <a:schemeClr val="bg1"/>
                          </a:solidFill>
                          <a:effectLst/>
                          <a:latin typeface="Arial" panose="020B0604020202020204" pitchFamily="34" charset="0"/>
                          <a:cs typeface="Arial" panose="020B0604020202020204" pitchFamily="34" charset="0"/>
                        </a:rPr>
                        <a:t>Share capital</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515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614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637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767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767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5699059"/>
                  </a:ext>
                </a:extLst>
              </a:tr>
              <a:tr h="217811">
                <a:tc>
                  <a:txBody>
                    <a:bodyPr/>
                    <a:lstStyle/>
                    <a:p>
                      <a:pPr lvl="1" algn="just" fontAlgn="ctr"/>
                      <a:r>
                        <a:rPr lang="en-US" sz="1200" u="none" strike="noStrike" dirty="0">
                          <a:solidFill>
                            <a:schemeClr val="bg1"/>
                          </a:solidFill>
                          <a:effectLst/>
                          <a:latin typeface="Arial" panose="020B0604020202020204" pitchFamily="34" charset="0"/>
                          <a:cs typeface="Arial" panose="020B0604020202020204" pitchFamily="34" charset="0"/>
                        </a:rPr>
                        <a:t>Share premium</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47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52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47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47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47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0679588"/>
                  </a:ext>
                </a:extLst>
              </a:tr>
              <a:tr h="217811">
                <a:tc>
                  <a:txBody>
                    <a:bodyPr/>
                    <a:lstStyle/>
                    <a:p>
                      <a:pPr lvl="1" algn="just" fontAlgn="ctr"/>
                      <a:r>
                        <a:rPr lang="en-US" sz="1200" u="none" strike="noStrike" dirty="0">
                          <a:solidFill>
                            <a:schemeClr val="bg1"/>
                          </a:solidFill>
                          <a:effectLst/>
                          <a:latin typeface="Arial" panose="020B0604020202020204" pitchFamily="34" charset="0"/>
                          <a:cs typeface="Arial" panose="020B0604020202020204" pitchFamily="34" charset="0"/>
                        </a:rPr>
                        <a:t>Retained earnings</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101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100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36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43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40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4072485"/>
                  </a:ext>
                </a:extLst>
              </a:tr>
              <a:tr h="217811">
                <a:tc>
                  <a:txBody>
                    <a:bodyPr/>
                    <a:lstStyle/>
                    <a:p>
                      <a:pPr lvl="1" algn="just" fontAlgn="ctr"/>
                      <a:r>
                        <a:rPr lang="en-US" sz="1200" u="none" strike="noStrike" dirty="0">
                          <a:solidFill>
                            <a:schemeClr val="bg1"/>
                          </a:solidFill>
                          <a:effectLst/>
                          <a:latin typeface="Arial" panose="020B0604020202020204" pitchFamily="34" charset="0"/>
                          <a:cs typeface="Arial" panose="020B0604020202020204" pitchFamily="34" charset="0"/>
                        </a:rPr>
                        <a:t>Other reserves</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78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107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142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 174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175 </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0444329"/>
                  </a:ext>
                </a:extLst>
              </a:tr>
              <a:tr h="217811">
                <a:tc>
                  <a:txBody>
                    <a:bodyPr/>
                    <a:lstStyle/>
                    <a:p>
                      <a:pPr marL="914400" lvl="2" indent="-230188" algn="just" fontAlgn="ctr"/>
                      <a:r>
                        <a:rPr lang="en-US" sz="1200" i="1" u="none" strike="noStrike" dirty="0">
                          <a:solidFill>
                            <a:schemeClr val="bg1"/>
                          </a:solidFill>
                          <a:effectLst/>
                          <a:latin typeface="Arial" panose="020B0604020202020204" pitchFamily="34" charset="0"/>
                          <a:cs typeface="Arial" panose="020B0604020202020204" pitchFamily="34" charset="0"/>
                        </a:rPr>
                        <a:t>Total Shareholders' Equity</a:t>
                      </a:r>
                      <a:endParaRPr lang="en-US" sz="1200" b="1"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741</a:t>
                      </a:r>
                      <a:endParaRPr lang="en-US" sz="1200" b="1"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873</a:t>
                      </a:r>
                      <a:endParaRPr lang="en-US" sz="1200" b="1"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862</a:t>
                      </a:r>
                      <a:endParaRPr lang="en-US" sz="1200" b="1"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1,031</a:t>
                      </a:r>
                      <a:endParaRPr lang="en-US" sz="1200" b="1"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1,029</a:t>
                      </a:r>
                      <a:endParaRPr lang="en-US" sz="1200" b="1"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4745100"/>
                  </a:ext>
                </a:extLst>
              </a:tr>
              <a:tr h="217811">
                <a:tc>
                  <a:txBody>
                    <a:bodyPr/>
                    <a:lstStyle/>
                    <a:p>
                      <a:pPr lvl="1" algn="l" fontAlgn="b"/>
                      <a:r>
                        <a:rPr lang="en-US" sz="1200" u="none" strike="noStrike" dirty="0">
                          <a:solidFill>
                            <a:schemeClr val="bg1"/>
                          </a:solidFill>
                          <a:effectLst/>
                          <a:latin typeface="Arial" panose="020B0604020202020204" pitchFamily="34" charset="0"/>
                          <a:cs typeface="Arial" panose="020B0604020202020204" pitchFamily="34" charset="0"/>
                        </a:rPr>
                        <a:t>Perpetual Tier 1 capital securities</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260</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519</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519</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519</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u="none" strike="noStrike" dirty="0">
                          <a:solidFill>
                            <a:schemeClr val="bg1"/>
                          </a:solidFill>
                          <a:effectLst/>
                          <a:latin typeface="Arial" panose="020B0604020202020204" pitchFamily="34" charset="0"/>
                          <a:cs typeface="Arial" panose="020B0604020202020204" pitchFamily="34" charset="0"/>
                        </a:rPr>
                        <a:t>519</a:t>
                      </a:r>
                      <a:endParaRPr lang="en-US" sz="1200" b="0" i="0"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1438923"/>
                  </a:ext>
                </a:extLst>
              </a:tr>
              <a:tr h="217811">
                <a:tc>
                  <a:txBody>
                    <a:bodyPr/>
                    <a:lstStyle/>
                    <a:p>
                      <a:pPr algn="just" fontAlgn="ctr"/>
                      <a:r>
                        <a:rPr lang="en-US" sz="1200" b="1" u="none" strike="noStrike" dirty="0">
                          <a:solidFill>
                            <a:srgbClr val="F26921"/>
                          </a:solidFill>
                          <a:effectLst/>
                          <a:latin typeface="Arial" panose="020B0604020202020204" pitchFamily="34" charset="0"/>
                          <a:cs typeface="Arial" panose="020B0604020202020204" pitchFamily="34" charset="0"/>
                        </a:rPr>
                        <a:t>TOTAL</a:t>
                      </a:r>
                      <a:r>
                        <a:rPr lang="en-US" sz="1200" b="1" u="none" strike="noStrike" baseline="0" dirty="0">
                          <a:solidFill>
                            <a:srgbClr val="F26921"/>
                          </a:solidFill>
                          <a:effectLst/>
                          <a:latin typeface="Arial" panose="020B0604020202020204" pitchFamily="34" charset="0"/>
                          <a:cs typeface="Arial" panose="020B0604020202020204" pitchFamily="34" charset="0"/>
                        </a:rPr>
                        <a:t> EQUITY</a:t>
                      </a:r>
                      <a:endParaRPr lang="en-US" sz="1200" b="1" i="1" u="none" strike="noStrike" dirty="0">
                        <a:solidFill>
                          <a:srgbClr val="F2692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1" u="none" strike="noStrike" dirty="0">
                          <a:solidFill>
                            <a:srgbClr val="F26921"/>
                          </a:solidFill>
                          <a:effectLst/>
                          <a:latin typeface="Arial" panose="020B0604020202020204" pitchFamily="34" charset="0"/>
                          <a:cs typeface="Arial" panose="020B0604020202020204" pitchFamily="34" charset="0"/>
                        </a:rPr>
                        <a:t>1,001</a:t>
                      </a:r>
                      <a:endParaRPr lang="en-US" sz="1200" b="1" i="1" u="none" strike="noStrike" dirty="0">
                        <a:solidFill>
                          <a:srgbClr val="F2692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1" u="none" strike="noStrike" dirty="0">
                          <a:solidFill>
                            <a:srgbClr val="F26921"/>
                          </a:solidFill>
                          <a:effectLst/>
                          <a:latin typeface="Arial" panose="020B0604020202020204" pitchFamily="34" charset="0"/>
                          <a:cs typeface="Arial" panose="020B0604020202020204" pitchFamily="34" charset="0"/>
                        </a:rPr>
                        <a:t>1,392</a:t>
                      </a:r>
                      <a:endParaRPr lang="en-US" sz="1200" b="1" i="1" u="none" strike="noStrike" dirty="0">
                        <a:solidFill>
                          <a:srgbClr val="F2692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1" u="none" strike="noStrike" dirty="0">
                          <a:solidFill>
                            <a:srgbClr val="F26921"/>
                          </a:solidFill>
                          <a:effectLst/>
                          <a:latin typeface="Arial" panose="020B0604020202020204" pitchFamily="34" charset="0"/>
                          <a:cs typeface="Arial" panose="020B0604020202020204" pitchFamily="34" charset="0"/>
                        </a:rPr>
                        <a:t>1,381</a:t>
                      </a:r>
                      <a:endParaRPr lang="en-US" sz="1200" b="1" i="1" u="none" strike="noStrike" dirty="0">
                        <a:solidFill>
                          <a:srgbClr val="F2692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1" u="none" strike="noStrike" dirty="0">
                          <a:solidFill>
                            <a:srgbClr val="F26921"/>
                          </a:solidFill>
                          <a:effectLst/>
                          <a:latin typeface="Arial" panose="020B0604020202020204" pitchFamily="34" charset="0"/>
                          <a:cs typeface="Arial" panose="020B0604020202020204" pitchFamily="34" charset="0"/>
                        </a:rPr>
                        <a:t>1,550</a:t>
                      </a:r>
                      <a:endParaRPr lang="en-US" sz="1200" b="1" i="1" u="none" strike="noStrike" dirty="0">
                        <a:solidFill>
                          <a:srgbClr val="F2692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1" u="none" strike="noStrike" dirty="0">
                          <a:solidFill>
                            <a:srgbClr val="F26921"/>
                          </a:solidFill>
                          <a:effectLst/>
                          <a:latin typeface="Arial" panose="020B0604020202020204" pitchFamily="34" charset="0"/>
                          <a:cs typeface="Arial" panose="020B0604020202020204" pitchFamily="34" charset="0"/>
                        </a:rPr>
                        <a:t>1,548</a:t>
                      </a:r>
                      <a:endParaRPr lang="en-US" sz="1200" b="1" i="1" u="none" strike="noStrike" dirty="0">
                        <a:solidFill>
                          <a:srgbClr val="F26921"/>
                        </a:solidFill>
                        <a:effectLst/>
                        <a:latin typeface="Arial" panose="020B0604020202020204" pitchFamily="34" charset="0"/>
                        <a:cs typeface="Arial" panose="020B0604020202020204" pitchFamily="34" charset="0"/>
                      </a:endParaRP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23446726"/>
                  </a:ext>
                </a:extLst>
              </a:tr>
              <a:tr h="218933">
                <a:tc>
                  <a:txBody>
                    <a:bodyPr/>
                    <a:lstStyle/>
                    <a:p>
                      <a:pPr algn="just" fontAlgn="ctr"/>
                      <a:r>
                        <a:rPr lang="en-US" sz="1200" b="1" u="none" strike="noStrike" kern="1200" baseline="0" dirty="0">
                          <a:solidFill>
                            <a:srgbClr val="F26921"/>
                          </a:solidFill>
                          <a:effectLst/>
                          <a:latin typeface="Arial" panose="020B0604020202020204" pitchFamily="34" charset="0"/>
                          <a:ea typeface="+mn-ea"/>
                          <a:cs typeface="Arial" panose="020B0604020202020204" pitchFamily="34" charset="0"/>
                        </a:rPr>
                        <a:t>TOTAL LIABILITIES AND EQUITY</a:t>
                      </a: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1" u="none" strike="noStrike" kern="1200" baseline="0" dirty="0">
                          <a:solidFill>
                            <a:srgbClr val="F26921"/>
                          </a:solidFill>
                          <a:effectLst/>
                          <a:latin typeface="Arial" panose="020B0604020202020204" pitchFamily="34" charset="0"/>
                          <a:ea typeface="+mn-ea"/>
                          <a:cs typeface="Arial" panose="020B0604020202020204" pitchFamily="34" charset="0"/>
                        </a:rPr>
                        <a:t>7,913</a:t>
                      </a: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1" u="none" strike="noStrike" kern="1200" baseline="0" dirty="0">
                          <a:solidFill>
                            <a:srgbClr val="F26921"/>
                          </a:solidFill>
                          <a:effectLst/>
                          <a:latin typeface="Arial" panose="020B0604020202020204" pitchFamily="34" charset="0"/>
                          <a:ea typeface="+mn-ea"/>
                          <a:cs typeface="Arial" panose="020B0604020202020204" pitchFamily="34" charset="0"/>
                        </a:rPr>
                        <a:t>9,104</a:t>
                      </a: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1" u="none" strike="noStrike" kern="1200" baseline="0" dirty="0">
                          <a:solidFill>
                            <a:srgbClr val="F26921"/>
                          </a:solidFill>
                          <a:effectLst/>
                          <a:latin typeface="Arial" panose="020B0604020202020204" pitchFamily="34" charset="0"/>
                          <a:ea typeface="+mn-ea"/>
                          <a:cs typeface="Arial" panose="020B0604020202020204" pitchFamily="34" charset="0"/>
                        </a:rPr>
                        <a:t>9,379</a:t>
                      </a: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1" u="none" strike="noStrike" kern="1200" baseline="0" dirty="0">
                          <a:solidFill>
                            <a:srgbClr val="F26921"/>
                          </a:solidFill>
                          <a:effectLst/>
                          <a:latin typeface="Arial" panose="020B0604020202020204" pitchFamily="34" charset="0"/>
                          <a:ea typeface="+mn-ea"/>
                          <a:cs typeface="Arial" panose="020B0604020202020204" pitchFamily="34" charset="0"/>
                        </a:rPr>
                        <a:t>10,738</a:t>
                      </a: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1" u="none" strike="noStrike" kern="1200" baseline="0" dirty="0">
                          <a:solidFill>
                            <a:srgbClr val="F26921"/>
                          </a:solidFill>
                          <a:effectLst/>
                          <a:latin typeface="Arial" panose="020B0604020202020204" pitchFamily="34" charset="0"/>
                          <a:ea typeface="+mn-ea"/>
                          <a:cs typeface="Arial" panose="020B0604020202020204" pitchFamily="34" charset="0"/>
                        </a:rPr>
                        <a:t>11,334</a:t>
                      </a:r>
                    </a:p>
                  </a:txBody>
                  <a:tcPr marL="6913" marR="6913" marT="6913"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3877888"/>
                  </a:ext>
                </a:extLst>
              </a:tr>
              <a:tr h="607045">
                <a:tc gridSpan="6">
                  <a:txBody>
                    <a:bodyPr/>
                    <a:lstStyle/>
                    <a:p>
                      <a:pPr algn="r" fontAlgn="ctr"/>
                      <a:r>
                        <a:rPr lang="en-US" sz="1050" i="1" u="none" strike="noStrike" dirty="0">
                          <a:solidFill>
                            <a:schemeClr val="bg1"/>
                          </a:solidFill>
                          <a:effectLst/>
                          <a:latin typeface="Arial" panose="020B0604020202020204" pitchFamily="34" charset="0"/>
                          <a:cs typeface="Arial" panose="020B0604020202020204" pitchFamily="34" charset="0"/>
                        </a:rPr>
                        <a:t>Conversion rate: 1.00 OMR = 2.5974 USD</a:t>
                      </a:r>
                      <a:endParaRPr lang="en-US" sz="1050" b="0" i="1" u="none" strike="noStrike" dirty="0">
                        <a:solidFill>
                          <a:schemeClr val="bg1"/>
                        </a:solidFill>
                        <a:effectLst/>
                        <a:latin typeface="Arial" panose="020B0604020202020204" pitchFamily="34" charset="0"/>
                        <a:cs typeface="Arial" panose="020B0604020202020204" pitchFamily="34" charset="0"/>
                      </a:endParaRPr>
                    </a:p>
                    <a:p>
                      <a:pPr algn="r" fontAlgn="b"/>
                      <a:r>
                        <a:rPr lang="en-US" sz="1050" i="1" u="none" strike="noStrike" dirty="0">
                          <a:solidFill>
                            <a:schemeClr val="bg1"/>
                          </a:solidFill>
                          <a:effectLst/>
                          <a:latin typeface="Arial" panose="020B0604020202020204" pitchFamily="34" charset="0"/>
                          <a:cs typeface="Arial" panose="020B0604020202020204" pitchFamily="34" charset="0"/>
                        </a:rPr>
                        <a:t>Source: Sohar International's Annual and Quarterly Financial Statements</a:t>
                      </a:r>
                      <a:endParaRPr lang="en-US" sz="1050" b="0" i="1" u="none" strike="noStrike" dirty="0">
                        <a:solidFill>
                          <a:schemeClr val="bg1"/>
                        </a:solidFill>
                        <a:effectLst/>
                        <a:latin typeface="Arial" panose="020B0604020202020204" pitchFamily="34" charset="0"/>
                        <a:cs typeface="Arial" panose="020B0604020202020204" pitchFamily="34" charset="0"/>
                      </a:endParaRPr>
                    </a:p>
                  </a:txBody>
                  <a:tcPr marL="6913" marR="6913" marT="691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fontAlgn="b"/>
                      <a:endParaRPr lang="en-US" sz="800" b="0" i="0" u="none" strike="noStrike" dirty="0">
                        <a:solidFill>
                          <a:schemeClr val="bg1"/>
                        </a:solidFill>
                        <a:effectLst/>
                        <a:latin typeface="Calibri" panose="020F0502020204030204" pitchFamily="34" charset="0"/>
                      </a:endParaRPr>
                    </a:p>
                  </a:txBody>
                  <a:tcPr marL="6913" marR="6913" marT="6913" marB="0" anchor="b"/>
                </a:tc>
                <a:tc hMerge="1">
                  <a:txBody>
                    <a:bodyPr/>
                    <a:lstStyle/>
                    <a:p>
                      <a:pPr algn="l" fontAlgn="b"/>
                      <a:endParaRPr lang="en-US" sz="800" b="0" i="0" u="none" strike="noStrike" dirty="0">
                        <a:solidFill>
                          <a:schemeClr val="bg1"/>
                        </a:solidFill>
                        <a:effectLst/>
                        <a:latin typeface="Calibri" panose="020F0502020204030204" pitchFamily="34" charset="0"/>
                      </a:endParaRPr>
                    </a:p>
                  </a:txBody>
                  <a:tcPr marL="6913" marR="6913" marT="6913" marB="0" anchor="b"/>
                </a:tc>
                <a:tc hMerge="1">
                  <a:txBody>
                    <a:bodyPr/>
                    <a:lstStyle/>
                    <a:p>
                      <a:pPr algn="l" fontAlgn="b"/>
                      <a:endParaRPr lang="en-US" sz="800" b="0" i="0" u="none" strike="noStrike" dirty="0">
                        <a:solidFill>
                          <a:schemeClr val="bg1"/>
                        </a:solidFill>
                        <a:effectLst/>
                        <a:latin typeface="Calibri" panose="020F0502020204030204" pitchFamily="34" charset="0"/>
                      </a:endParaRPr>
                    </a:p>
                  </a:txBody>
                  <a:tcPr marL="6913" marR="6913" marT="6913" marB="0" anchor="b"/>
                </a:tc>
                <a:tc hMerge="1">
                  <a:txBody>
                    <a:bodyPr/>
                    <a:lstStyle/>
                    <a:p>
                      <a:pPr algn="l" fontAlgn="b"/>
                      <a:endParaRPr lang="en-US" sz="800" b="0" i="0" u="none" strike="noStrike" dirty="0">
                        <a:solidFill>
                          <a:schemeClr val="bg1"/>
                        </a:solidFill>
                        <a:effectLst/>
                        <a:latin typeface="Calibri" panose="020F0502020204030204" pitchFamily="34" charset="0"/>
                      </a:endParaRPr>
                    </a:p>
                  </a:txBody>
                  <a:tcPr marL="6913" marR="6913" marT="6913" marB="0" anchor="b"/>
                </a:tc>
                <a:tc hMerge="1">
                  <a:txBody>
                    <a:bodyPr/>
                    <a:lstStyle/>
                    <a:p>
                      <a:pPr algn="l" fontAlgn="b"/>
                      <a:endParaRPr lang="en-US" sz="800" b="0" i="0" u="none" strike="noStrike" dirty="0">
                        <a:solidFill>
                          <a:schemeClr val="bg1"/>
                        </a:solidFill>
                        <a:effectLst/>
                        <a:latin typeface="Calibri" panose="020F0502020204030204" pitchFamily="34" charset="0"/>
                      </a:endParaRPr>
                    </a:p>
                  </a:txBody>
                  <a:tcPr marL="6913" marR="6913" marT="6913" marB="0" anchor="b"/>
                </a:tc>
                <a:extLst>
                  <a:ext uri="{0D108BD9-81ED-4DB2-BD59-A6C34878D82A}">
                    <a16:rowId xmlns:a16="http://schemas.microsoft.com/office/drawing/2014/main" val="695647068"/>
                  </a:ext>
                </a:extLst>
              </a:tr>
            </a:tbl>
          </a:graphicData>
        </a:graphic>
      </p:graphicFrame>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4120" y="108976"/>
            <a:ext cx="369993" cy="512298"/>
          </a:xfrm>
          <a:prstGeom prst="rect">
            <a:avLst/>
          </a:prstGeom>
        </p:spPr>
      </p:pic>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249" y="48016"/>
            <a:ext cx="2255520" cy="410094"/>
          </a:xfrm>
          <a:prstGeom prst="rect">
            <a:avLst/>
          </a:prstGeom>
        </p:spPr>
      </p:pic>
    </p:spTree>
    <p:extLst>
      <p:ext uri="{BB962C8B-B14F-4D97-AF65-F5344CB8AC3E}">
        <p14:creationId xmlns:p14="http://schemas.microsoft.com/office/powerpoint/2010/main" val="3957834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11DC577-0A95-47D0-95D9-5F8DA763D46B}"/>
              </a:ext>
            </a:extLst>
          </p:cNvPr>
          <p:cNvSpPr txBox="1">
            <a:spLocks/>
          </p:cNvSpPr>
          <p:nvPr/>
        </p:nvSpPr>
        <p:spPr>
          <a:xfrm>
            <a:off x="219528" y="1391170"/>
            <a:ext cx="11606712" cy="5957454"/>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1200" b="1" dirty="0">
                <a:ln w="0"/>
                <a:solidFill>
                  <a:srgbClr val="F36B23"/>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Important notice</a:t>
            </a:r>
          </a:p>
          <a:p>
            <a:pPr marL="0" indent="0" algn="just">
              <a:lnSpc>
                <a:spcPct val="100000"/>
              </a:lnSpc>
              <a:buNone/>
            </a:pPr>
            <a:r>
              <a:rPr lang="en-US" sz="12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The information, statements and opinions set out in this presentation and accompanying discussion (“this Presentation”) are for informational and reference purposes only and do not constitute a public offer for the purposes of any applicable law or an offer to sell or solicitation of any offer to purchase any securities or other financial instruments or any advice or recommendation.</a:t>
            </a:r>
          </a:p>
          <a:p>
            <a:pPr marL="0" indent="0" algn="just">
              <a:lnSpc>
                <a:spcPct val="100000"/>
              </a:lnSpc>
              <a:buNone/>
            </a:pPr>
            <a:r>
              <a:rPr lang="en-US" sz="12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This Presentation, which does not purport to be comprehensive nor render any form of legal, tax, investment, accounting, financial or other advice, has been provided by Sohar International (“the Bank”) and has not been independently verified by any person. You should consult your own advisers as to legal, tax investment, accounting, financial or other related matters concerning any investment in any securities. No responsibility, liability or obligation (whether in tort, contract or otherwise) is accepted by the Bank or their officers, employees, agents or advisers as to or in relation to this Presentation (including the accuracy, completeness or sufficiency thereof) or any other written or oral information made available or any errors contained therein or omissions therefrom, and any such liability is expressly disclaimed.</a:t>
            </a:r>
          </a:p>
          <a:p>
            <a:pPr marL="0" indent="0" algn="just">
              <a:lnSpc>
                <a:spcPct val="100000"/>
              </a:lnSpc>
              <a:buNone/>
            </a:pPr>
            <a:r>
              <a:rPr lang="en-US" sz="1200" b="1" dirty="0">
                <a:ln w="0"/>
                <a:solidFill>
                  <a:srgbClr val="F36B23"/>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Forward looking information</a:t>
            </a:r>
          </a:p>
          <a:p>
            <a:pPr marL="0" indent="0" algn="just">
              <a:lnSpc>
                <a:spcPct val="100000"/>
              </a:lnSpc>
              <a:buNone/>
            </a:pPr>
            <a:r>
              <a:rPr lang="en-US" sz="12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The financial information and other numerical disclosures in this presentation are unaudited. The most recent Annual Report, audited annual financial statements and unaudited quarterly interim condensed financial statements are available on the Bank’s website. </a:t>
            </a:r>
          </a:p>
          <a:p>
            <a:pPr marL="0" indent="0" algn="just">
              <a:lnSpc>
                <a:spcPct val="100000"/>
              </a:lnSpc>
              <a:buNone/>
            </a:pPr>
            <a:r>
              <a:rPr lang="en-US" sz="12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This Presentation may contain forward-looking statements. Forward-looking statements are statements that are not historical facts; they include statements about our beliefs and expectations and the assumptions underlying them.</a:t>
            </a:r>
          </a:p>
          <a:p>
            <a:pPr marL="0" indent="0" algn="just">
              <a:lnSpc>
                <a:spcPct val="100000"/>
              </a:lnSpc>
              <a:buNone/>
            </a:pPr>
            <a:r>
              <a:rPr lang="en-US" sz="12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These statements are based on plans, estimates and projections as they are currently available to the management of the Bank. Forward-looking statements therefore speak only as of the date they are made, and we undertake no obligation to update publicly any of them in light of new information or future events. By their very nature, forward-looking statements involve risks and uncertainties. A number of important factors could therefore cause actual results to differ materially from those contained in any forward-looking statement. Such factors include the conditions in the financial markets in the Sultanate, the prevailing market volatility, potential defaults of borrowers or trading counterparties, the implementation of our strategic initiatives, the reliability of our risk management policies, procedures and other risks.</a:t>
            </a:r>
          </a:p>
          <a:p>
            <a:pPr marL="0" indent="0" algn="just">
              <a:lnSpc>
                <a:spcPct val="100000"/>
              </a:lnSpc>
              <a:buNone/>
            </a:pPr>
            <a:r>
              <a:rPr lang="en-US" sz="1200" b="1" dirty="0">
                <a:ln w="0"/>
                <a:solidFill>
                  <a:srgbClr val="F36B23"/>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Non-IFRS measures</a:t>
            </a:r>
          </a:p>
          <a:p>
            <a:pPr marL="0" indent="0" algn="just">
              <a:lnSpc>
                <a:spcPct val="100000"/>
              </a:lnSpc>
              <a:buNone/>
            </a:pPr>
            <a:r>
              <a:rPr lang="en-US" sz="12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This presentation also contains non-IFRS financial detail.</a:t>
            </a:r>
          </a:p>
        </p:txBody>
      </p:sp>
      <p:sp>
        <p:nvSpPr>
          <p:cNvPr id="7" name="Title 1">
            <a:extLst>
              <a:ext uri="{FF2B5EF4-FFF2-40B4-BE49-F238E27FC236}">
                <a16:creationId xmlns:a16="http://schemas.microsoft.com/office/drawing/2014/main" id="{7BFD9A3E-5902-4F64-8824-E718193810F4}"/>
              </a:ext>
            </a:extLst>
          </p:cNvPr>
          <p:cNvSpPr>
            <a:spLocks noGrp="1"/>
          </p:cNvSpPr>
          <p:nvPr>
            <p:ph type="title"/>
          </p:nvPr>
        </p:nvSpPr>
        <p:spPr>
          <a:xfrm>
            <a:off x="219528" y="365125"/>
            <a:ext cx="11606712" cy="699846"/>
          </a:xfrm>
        </p:spPr>
        <p:txBody>
          <a:bodyPr/>
          <a:lstStyle/>
          <a:p>
            <a:pPr algn="ctr"/>
            <a:r>
              <a:rPr lang="en-ZA" dirty="0">
                <a:solidFill>
                  <a:srgbClr val="F36B23"/>
                </a:solidFill>
                <a:latin typeface="Arial" panose="020B0604020202020204" pitchFamily="34" charset="0"/>
                <a:cs typeface="Arial" panose="020B0604020202020204" pitchFamily="34" charset="0"/>
              </a:rPr>
              <a:t>Disclaimer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4120" y="108976"/>
            <a:ext cx="369993" cy="512298"/>
          </a:xfrm>
          <a:prstGeom prst="rect">
            <a:avLst/>
          </a:prstGeom>
        </p:spPr>
      </p:pic>
    </p:spTree>
    <p:extLst>
      <p:ext uri="{BB962C8B-B14F-4D97-AF65-F5344CB8AC3E}">
        <p14:creationId xmlns:p14="http://schemas.microsoft.com/office/powerpoint/2010/main" val="3448350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3848" y="344041"/>
            <a:ext cx="1786128" cy="950098"/>
          </a:xfrm>
          <a:prstGeom prst="rect">
            <a:avLst/>
          </a:prstGeom>
        </p:spPr>
      </p:pic>
      <p:cxnSp>
        <p:nvCxnSpPr>
          <p:cNvPr id="5" name="Straight Connector 4">
            <a:extLst>
              <a:ext uri="{FF2B5EF4-FFF2-40B4-BE49-F238E27FC236}">
                <a16:creationId xmlns:a16="http://schemas.microsoft.com/office/drawing/2014/main" id="{3A94FB55-0F4F-4DD9-92A5-4C09A9D4BEEF}"/>
              </a:ext>
            </a:extLst>
          </p:cNvPr>
          <p:cNvCxnSpPr/>
          <p:nvPr/>
        </p:nvCxnSpPr>
        <p:spPr>
          <a:xfrm>
            <a:off x="2649196" y="0"/>
            <a:ext cx="9540264" cy="6858000"/>
          </a:xfrm>
          <a:prstGeom prst="line">
            <a:avLst/>
          </a:prstGeom>
          <a:ln w="76200">
            <a:solidFill>
              <a:srgbClr val="FE6B00"/>
            </a:solidFill>
          </a:ln>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FD488C1C-2593-FB40-B0C6-2A023C379A37}"/>
              </a:ext>
            </a:extLst>
          </p:cNvPr>
          <p:cNvSpPr txBox="1"/>
          <p:nvPr/>
        </p:nvSpPr>
        <p:spPr>
          <a:xfrm>
            <a:off x="447040" y="4064971"/>
            <a:ext cx="4683760" cy="92333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26921"/>
                </a:solidFill>
                <a:effectLst/>
                <a:uLnTx/>
                <a:uFillTx/>
                <a:latin typeface="Arial" panose="020B0604020202020204" pitchFamily="34" charset="0"/>
                <a:ea typeface="+mn-ea"/>
                <a:cs typeface="Arial" panose="020B0604020202020204" pitchFamily="34" charset="0"/>
              </a:rPr>
              <a:t>Thank You</a:t>
            </a:r>
          </a:p>
        </p:txBody>
      </p:sp>
    </p:spTree>
    <p:extLst>
      <p:ext uri="{BB962C8B-B14F-4D97-AF65-F5344CB8AC3E}">
        <p14:creationId xmlns:p14="http://schemas.microsoft.com/office/powerpoint/2010/main" val="555450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4120" y="108976"/>
            <a:ext cx="369993" cy="512298"/>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6858000" cy="6858000"/>
          </a:xfrm>
          <a:prstGeom prst="rect">
            <a:avLst/>
          </a:prstGeom>
          <a:effectLst>
            <a:softEdge rad="0"/>
          </a:effectLst>
        </p:spPr>
      </p:pic>
      <p:sp>
        <p:nvSpPr>
          <p:cNvPr id="8" name="Title 3">
            <a:extLst>
              <a:ext uri="{FF2B5EF4-FFF2-40B4-BE49-F238E27FC236}">
                <a16:creationId xmlns:a16="http://schemas.microsoft.com/office/drawing/2014/main" id="{3B625EAE-3091-4391-B804-9CC79B961F57}"/>
              </a:ext>
            </a:extLst>
          </p:cNvPr>
          <p:cNvSpPr txBox="1">
            <a:spLocks/>
          </p:cNvSpPr>
          <p:nvPr/>
        </p:nvSpPr>
        <p:spPr>
          <a:xfrm>
            <a:off x="8115815" y="2699794"/>
            <a:ext cx="3888298" cy="2224138"/>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pPr lvl="0">
              <a:lnSpc>
                <a:spcPct val="100000"/>
              </a:lnSpc>
              <a:spcBef>
                <a:spcPts val="0"/>
              </a:spcBef>
              <a:defRPr/>
            </a:pPr>
            <a:r>
              <a:rPr lang="en-ZA" sz="4800" dirty="0">
                <a:solidFill>
                  <a:srgbClr val="FFFFFF"/>
                </a:solidFill>
                <a:latin typeface="Arial" panose="020B0604020202020204" pitchFamily="34" charset="0"/>
                <a:cs typeface="Arial" panose="020B0604020202020204" pitchFamily="34" charset="0"/>
              </a:rPr>
              <a:t>Overview:  </a:t>
            </a:r>
          </a:p>
          <a:p>
            <a:pPr lvl="0">
              <a:lnSpc>
                <a:spcPct val="100000"/>
              </a:lnSpc>
              <a:spcBef>
                <a:spcPts val="0"/>
              </a:spcBef>
              <a:defRPr/>
            </a:pPr>
            <a:r>
              <a:rPr lang="en-ZA" sz="4800" dirty="0">
                <a:solidFill>
                  <a:srgbClr val="FFFFFF"/>
                </a:solidFill>
                <a:latin typeface="Arial" panose="020B0604020202020204" pitchFamily="34" charset="0"/>
                <a:cs typeface="Arial" panose="020B0604020202020204" pitchFamily="34" charset="0"/>
              </a:rPr>
              <a:t>Sohar International</a:t>
            </a:r>
          </a:p>
        </p:txBody>
      </p:sp>
      <p:cxnSp>
        <p:nvCxnSpPr>
          <p:cNvPr id="10" name="Straight Connector 9"/>
          <p:cNvCxnSpPr/>
          <p:nvPr/>
        </p:nvCxnSpPr>
        <p:spPr>
          <a:xfrm>
            <a:off x="8025992" y="1601612"/>
            <a:ext cx="0" cy="3322320"/>
          </a:xfrm>
          <a:prstGeom prst="line">
            <a:avLst/>
          </a:prstGeom>
          <a:ln>
            <a:solidFill>
              <a:srgbClr val="F2692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238543" y="1499465"/>
            <a:ext cx="697627" cy="1200329"/>
          </a:xfrm>
          <a:prstGeom prst="rect">
            <a:avLst/>
          </a:prstGeom>
        </p:spPr>
        <p:txBody>
          <a:bodyPr wrap="none">
            <a:spAutoFit/>
          </a:bodyPr>
          <a:lstStyle/>
          <a:p>
            <a:pPr algn="r"/>
            <a:r>
              <a:rPr lang="en-ZA" sz="7200" b="1" dirty="0">
                <a:solidFill>
                  <a:srgbClr val="F26921"/>
                </a:solidFill>
                <a:latin typeface="Arial" panose="020B0604020202020204" pitchFamily="34" charset="0"/>
                <a:cs typeface="Arial" panose="020B0604020202020204" pitchFamily="34" charset="0"/>
              </a:rPr>
              <a:t>1</a:t>
            </a:r>
            <a:endParaRPr lang="en-US" sz="7200" b="1"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223884" y="1762125"/>
            <a:ext cx="3745081" cy="680923"/>
          </a:xfrm>
          <a:prstGeom prst="rect">
            <a:avLst/>
          </a:prstGeom>
        </p:spPr>
      </p:pic>
    </p:spTree>
    <p:extLst>
      <p:ext uri="{BB962C8B-B14F-4D97-AF65-F5344CB8AC3E}">
        <p14:creationId xmlns:p14="http://schemas.microsoft.com/office/powerpoint/2010/main" val="3940826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0" name="Rectangle 89"/>
          <p:cNvSpPr/>
          <p:nvPr/>
        </p:nvSpPr>
        <p:spPr>
          <a:xfrm>
            <a:off x="5770622" y="1219346"/>
            <a:ext cx="2249253" cy="21321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marR="0" lvl="0" indent="-571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Royal Court of Affairs 16.4%</a:t>
            </a:r>
          </a:p>
          <a:p>
            <a:pPr marL="57150" marR="0" lvl="0" indent="-571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7150" marR="0" lvl="0" indent="-571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Seventh Moon Investment : 9.0%</a:t>
            </a:r>
          </a:p>
          <a:p>
            <a:pPr marL="57150" marR="0" lvl="0" indent="-571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7150" marR="0" lvl="0" indent="-571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Neptune National Investment Company : 7.8%</a:t>
            </a:r>
          </a:p>
          <a:p>
            <a:pPr marL="57150" marR="0" lvl="0" indent="-571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7150" marR="0" lvl="0" indent="-571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Western Sea Investments : 7.6%</a:t>
            </a:r>
          </a:p>
          <a:p>
            <a:pPr marL="57150" marR="0" lvl="0" indent="-571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7150" marR="0" lvl="0" indent="-571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Mars Development &amp; Investment : 6.8%</a:t>
            </a:r>
          </a:p>
          <a:p>
            <a:pPr marL="57150" marR="0" lvl="0" indent="-571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7150" marR="0" lvl="0" indent="-571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Oman Investment Authority : 5.6%</a:t>
            </a:r>
          </a:p>
          <a:p>
            <a:pPr marL="57150" marR="0" lvl="0" indent="-571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7150" marR="0" lvl="0" indent="-571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Others: 13.8%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7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302004" y="70102"/>
            <a:ext cx="11575468" cy="551172"/>
          </a:xfrm>
        </p:spPr>
        <p:txBody>
          <a:bodyPr anchor="ctr">
            <a:noAutofit/>
          </a:bodyPr>
          <a:lstStyle/>
          <a:p>
            <a:pPr algn="ctr"/>
            <a:r>
              <a:rPr lang="en-US" altLang="ja-JP" sz="3200" dirty="0">
                <a:solidFill>
                  <a:srgbClr val="F26921"/>
                </a:solidFill>
                <a:latin typeface="Arial" panose="020B0604020202020204" pitchFamily="34" charset="0"/>
                <a:ea typeface="Segoe UI Emoji" panose="020B0502040204020203" pitchFamily="34" charset="0"/>
                <a:cs typeface="Arial" panose="020B0604020202020204" pitchFamily="34" charset="0"/>
              </a:rPr>
              <a:t>Sohar International Overview</a:t>
            </a:r>
          </a:p>
        </p:txBody>
      </p:sp>
      <p:sp>
        <p:nvSpPr>
          <p:cNvPr id="3" name="Rectangle 188"/>
          <p:cNvSpPr>
            <a:spLocks noChangeArrowheads="1"/>
          </p:cNvSpPr>
          <p:nvPr/>
        </p:nvSpPr>
        <p:spPr bwMode="auto">
          <a:xfrm>
            <a:off x="501970" y="930501"/>
            <a:ext cx="4840913" cy="2643198"/>
          </a:xfrm>
          <a:prstGeom prst="rect">
            <a:avLst/>
          </a:prstGeom>
          <a:noFill/>
          <a:ln w="9525">
            <a:noFill/>
            <a:miter lim="800000"/>
            <a:headEnd/>
            <a:tailEnd/>
          </a:ln>
        </p:spPr>
        <p:txBody>
          <a:bodyPr vert="horz" wrap="square" lIns="65303" tIns="65303" rIns="32652" bIns="32652" numCol="1" anchor="t" anchorCtr="0" compatLnSpc="1">
            <a:prstTxWarp prst="textNoShape">
              <a:avLst/>
            </a:prstTxWarp>
            <a:spAutoFit/>
          </a:bodyPr>
          <a:lstStyle/>
          <a:p>
            <a:pPr marL="171450" marR="0" lvl="0" indent="-171450" algn="just" defTabSz="724251" rtl="0" eaLnBrk="0" fontAlgn="auto" latinLnBrk="0" hangingPunct="0">
              <a:lnSpc>
                <a:spcPct val="100000"/>
              </a:lnSpc>
              <a:spcBef>
                <a:spcPts val="100"/>
              </a:spcBef>
              <a:spcAft>
                <a:spcPts val="100"/>
              </a:spcAft>
              <a:buClrTx/>
              <a:buSzTx/>
              <a:buFont typeface="Wingdings" panose="05000000000000000000" pitchFamily="2" charset="2"/>
              <a:buChar char="§"/>
              <a:tabLst/>
              <a:defRPr/>
            </a:pPr>
            <a:r>
              <a:rPr kumimoji="0" lang="en-US" sz="105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Established in 2007 as a public joint stock company</a:t>
            </a:r>
          </a:p>
          <a:p>
            <a:pPr marL="171450" marR="0" lvl="0" indent="-171450" algn="just" defTabSz="724251" rtl="0" eaLnBrk="0" fontAlgn="auto" latinLnBrk="0" hangingPunct="0">
              <a:lnSpc>
                <a:spcPct val="100000"/>
              </a:lnSpc>
              <a:spcBef>
                <a:spcPts val="100"/>
              </a:spcBef>
              <a:spcAft>
                <a:spcPts val="100"/>
              </a:spcAft>
              <a:buClrTx/>
              <a:buSzTx/>
              <a:buFont typeface="Wingdings" panose="05000000000000000000" pitchFamily="2" charset="2"/>
              <a:buChar char="§"/>
              <a:tabLst/>
              <a:defRPr/>
            </a:pPr>
            <a:r>
              <a:rPr kumimoji="0" lang="en-US" sz="105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Sohar International Bank SAOG (formerly Bank Sohar SAOG) is primarily engaged in commercial, investment, and Islamic banking activities. </a:t>
            </a:r>
          </a:p>
          <a:p>
            <a:pPr marL="171450" marR="0" lvl="0" indent="-171450" algn="just" defTabSz="724251" rtl="0" eaLnBrk="0" fontAlgn="auto" latinLnBrk="0" hangingPunct="0">
              <a:lnSpc>
                <a:spcPct val="100000"/>
              </a:lnSpc>
              <a:spcBef>
                <a:spcPts val="100"/>
              </a:spcBef>
              <a:spcAft>
                <a:spcPts val="100"/>
              </a:spcAft>
              <a:buClrTx/>
              <a:buSzTx/>
              <a:buFont typeface="Wingdings" panose="05000000000000000000" pitchFamily="2" charset="2"/>
              <a:buChar char="§"/>
              <a:tabLst/>
              <a:defRPr/>
            </a:pPr>
            <a:r>
              <a:rPr kumimoji="0" lang="en-US" sz="105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Employs 888 people as at 30 June 2022</a:t>
            </a:r>
          </a:p>
          <a:p>
            <a:pPr marL="171450" marR="0" lvl="0" indent="-171450" algn="just" defTabSz="724251" rtl="0" eaLnBrk="0" fontAlgn="auto" latinLnBrk="0" hangingPunct="0">
              <a:lnSpc>
                <a:spcPct val="100000"/>
              </a:lnSpc>
              <a:spcBef>
                <a:spcPts val="100"/>
              </a:spcBef>
              <a:spcAft>
                <a:spcPts val="100"/>
              </a:spcAft>
              <a:buClrTx/>
              <a:buSzTx/>
              <a:buFont typeface="Wingdings" panose="05000000000000000000" pitchFamily="2" charset="2"/>
              <a:buChar char="§"/>
              <a:tabLst/>
              <a:defRPr/>
            </a:pPr>
            <a:r>
              <a:rPr kumimoji="0" lang="en-US" sz="105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Serves ~277,000 customers </a:t>
            </a:r>
          </a:p>
          <a:p>
            <a:pPr marL="171450" marR="0" lvl="0" indent="-171450" algn="just" defTabSz="724251" rtl="0" eaLnBrk="0" fontAlgn="auto" latinLnBrk="0" hangingPunct="0">
              <a:lnSpc>
                <a:spcPct val="100000"/>
              </a:lnSpc>
              <a:spcBef>
                <a:spcPts val="100"/>
              </a:spcBef>
              <a:spcAft>
                <a:spcPts val="100"/>
              </a:spcAft>
              <a:buClrTx/>
              <a:buSzTx/>
              <a:buFont typeface="Wingdings" panose="05000000000000000000" pitchFamily="2" charset="2"/>
              <a:buChar char="§"/>
              <a:tabLst/>
              <a:defRPr/>
            </a:pPr>
            <a:r>
              <a:rPr kumimoji="0" lang="en-US" sz="105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 branches (30 conventional &amp; 9 Islamic) and extensive digital channels </a:t>
            </a:r>
          </a:p>
          <a:p>
            <a:pPr marL="171450" marR="0" lvl="0" indent="-171450" algn="just" defTabSz="724251" rtl="0" eaLnBrk="0" fontAlgn="auto" latinLnBrk="0" hangingPunct="0">
              <a:lnSpc>
                <a:spcPct val="100000"/>
              </a:lnSpc>
              <a:spcBef>
                <a:spcPts val="100"/>
              </a:spcBef>
              <a:spcAft>
                <a:spcPts val="100"/>
              </a:spcAft>
              <a:buClrTx/>
              <a:buSzTx/>
              <a:buFont typeface="Wingdings" panose="05000000000000000000" pitchFamily="2" charset="2"/>
              <a:buChar char="§"/>
              <a:tabLst/>
              <a:defRPr/>
            </a:pPr>
            <a:r>
              <a:rPr kumimoji="0" lang="en-US" sz="105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Total assets of USD 11.3 billion as at 30 June 2022</a:t>
            </a:r>
          </a:p>
          <a:p>
            <a:pPr marL="171450" marR="0" lvl="0" indent="-171450" algn="just" defTabSz="724251" rtl="0" eaLnBrk="0" fontAlgn="auto" latinLnBrk="0" hangingPunct="0">
              <a:lnSpc>
                <a:spcPct val="100000"/>
              </a:lnSpc>
              <a:spcBef>
                <a:spcPts val="100"/>
              </a:spcBef>
              <a:spcAft>
                <a:spcPts val="100"/>
              </a:spcAft>
              <a:buClrTx/>
              <a:buSzTx/>
              <a:buFont typeface="Wingdings" panose="05000000000000000000" pitchFamily="2" charset="2"/>
              <a:buChar char="§"/>
              <a:tabLst/>
              <a:defRPr/>
            </a:pPr>
            <a:r>
              <a:rPr kumimoji="0" lang="en-US" sz="105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Rated fastest growing bank in Oman with ~12% market share of assets</a:t>
            </a:r>
          </a:p>
          <a:p>
            <a:pPr marL="171450" marR="0" lvl="0" indent="-171450" algn="just" defTabSz="724251" rtl="0" eaLnBrk="0" fontAlgn="auto" latinLnBrk="0" hangingPunct="0">
              <a:lnSpc>
                <a:spcPct val="100000"/>
              </a:lnSpc>
              <a:spcBef>
                <a:spcPts val="100"/>
              </a:spcBef>
              <a:spcAft>
                <a:spcPts val="100"/>
              </a:spcAft>
              <a:buClrTx/>
              <a:buSzTx/>
              <a:buFont typeface="Wingdings" panose="05000000000000000000" pitchFamily="2" charset="2"/>
              <a:buChar char="§"/>
              <a:tabLst/>
              <a:defRPr/>
            </a:pPr>
            <a:r>
              <a:rPr kumimoji="0" lang="en-US" sz="105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Operates via 3 main business segments: </a:t>
            </a:r>
          </a:p>
          <a:p>
            <a:pPr marL="338137" marR="0" lvl="1" indent="-228600" algn="just" defTabSz="724251" rtl="0" eaLnBrk="0" fontAlgn="auto" latinLnBrk="0" hangingPunct="0">
              <a:lnSpc>
                <a:spcPct val="100000"/>
              </a:lnSpc>
              <a:spcBef>
                <a:spcPts val="100"/>
              </a:spcBef>
              <a:spcAft>
                <a:spcPts val="100"/>
              </a:spcAft>
              <a:buClrTx/>
              <a:buSzTx/>
              <a:buFont typeface="+mj-lt"/>
              <a:buAutoNum type="arabicPeriod"/>
              <a:tabLst/>
              <a:defRPr/>
            </a:pPr>
            <a:r>
              <a:rPr kumimoji="0" lang="en-US" sz="105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Wholesale Banking</a:t>
            </a:r>
          </a:p>
          <a:p>
            <a:pPr marL="338137" marR="0" lvl="1" indent="-228600" algn="just" defTabSz="724251" rtl="0" eaLnBrk="0" fontAlgn="auto" latinLnBrk="0" hangingPunct="0">
              <a:lnSpc>
                <a:spcPct val="100000"/>
              </a:lnSpc>
              <a:spcBef>
                <a:spcPts val="100"/>
              </a:spcBef>
              <a:spcAft>
                <a:spcPts val="100"/>
              </a:spcAft>
              <a:buClrTx/>
              <a:buSzTx/>
              <a:buFont typeface="+mj-lt"/>
              <a:buAutoNum type="arabicPeriod"/>
              <a:tabLst/>
              <a:defRPr/>
            </a:pPr>
            <a:r>
              <a:rPr kumimoji="0" lang="en-US" sz="105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Retail Banking</a:t>
            </a:r>
          </a:p>
          <a:p>
            <a:pPr marL="338137" marR="0" lvl="1" indent="-228600" algn="just" defTabSz="724251" rtl="0" eaLnBrk="0" fontAlgn="auto" latinLnBrk="0" hangingPunct="0">
              <a:lnSpc>
                <a:spcPct val="100000"/>
              </a:lnSpc>
              <a:spcBef>
                <a:spcPts val="100"/>
              </a:spcBef>
              <a:spcAft>
                <a:spcPts val="100"/>
              </a:spcAft>
              <a:buClrTx/>
              <a:buSzTx/>
              <a:buFont typeface="+mj-lt"/>
              <a:buAutoNum type="arabicPeriod"/>
              <a:tabLst/>
              <a:defRPr/>
            </a:pPr>
            <a:r>
              <a:rPr kumimoji="0" lang="en-US" sz="105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Islamic Banking (introduced 30 April 2013, offering a full range of Shariah Compliant products &amp; services)</a:t>
            </a:r>
          </a:p>
          <a:p>
            <a:pPr marL="176213" indent="-176213" algn="just" defTabSz="724251" eaLnBrk="0" hangingPunct="0">
              <a:spcBef>
                <a:spcPts val="100"/>
              </a:spcBef>
              <a:spcAft>
                <a:spcPts val="100"/>
              </a:spcAft>
              <a:buFont typeface="Arial" panose="020B0604020202020204" pitchFamily="34" charset="0"/>
              <a:buChar char="•"/>
              <a:defRPr/>
            </a:pPr>
            <a:r>
              <a:rPr lang="en-US" sz="1050" kern="0" dirty="0">
                <a:solidFill>
                  <a:srgbClr val="FFFFFF"/>
                </a:solidFill>
                <a:latin typeface="Arial" panose="020B0604020202020204" pitchFamily="34" charset="0"/>
                <a:cs typeface="Arial" panose="020B0604020202020204" pitchFamily="34" charset="0"/>
              </a:rPr>
              <a:t>Our channels &amp; network</a:t>
            </a:r>
            <a:r>
              <a:rPr lang="en-US" sz="1050" kern="0" noProof="0" dirty="0">
                <a:solidFill>
                  <a:srgbClr val="FFFFFF"/>
                </a:solidFill>
                <a:latin typeface="Arial" panose="020B0604020202020204" pitchFamily="34" charset="0"/>
                <a:cs typeface="Arial" panose="020B0604020202020204" pitchFamily="34" charset="0"/>
              </a:rPr>
              <a:t>:</a:t>
            </a:r>
            <a:endParaRPr kumimoji="0" lang="en-US" sz="105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876565256"/>
              </p:ext>
            </p:extLst>
          </p:nvPr>
        </p:nvGraphicFramePr>
        <p:xfrm>
          <a:off x="5770623" y="3638702"/>
          <a:ext cx="6292465" cy="2194560"/>
        </p:xfrm>
        <a:graphic>
          <a:graphicData uri="http://schemas.openxmlformats.org/drawingml/2006/table">
            <a:tbl>
              <a:tblPr firstRow="1" bandRow="1">
                <a:tableStyleId>{2D5ABB26-0587-4C30-8999-92F81FD0307C}</a:tableStyleId>
              </a:tblPr>
              <a:tblGrid>
                <a:gridCol w="1526289">
                  <a:extLst>
                    <a:ext uri="{9D8B030D-6E8A-4147-A177-3AD203B41FA5}">
                      <a16:colId xmlns:a16="http://schemas.microsoft.com/office/drawing/2014/main" val="929727834"/>
                    </a:ext>
                  </a:extLst>
                </a:gridCol>
                <a:gridCol w="923544">
                  <a:extLst>
                    <a:ext uri="{9D8B030D-6E8A-4147-A177-3AD203B41FA5}">
                      <a16:colId xmlns:a16="http://schemas.microsoft.com/office/drawing/2014/main" val="264683168"/>
                    </a:ext>
                  </a:extLst>
                </a:gridCol>
                <a:gridCol w="932688">
                  <a:extLst>
                    <a:ext uri="{9D8B030D-6E8A-4147-A177-3AD203B41FA5}">
                      <a16:colId xmlns:a16="http://schemas.microsoft.com/office/drawing/2014/main" val="2663636355"/>
                    </a:ext>
                  </a:extLst>
                </a:gridCol>
                <a:gridCol w="987552">
                  <a:extLst>
                    <a:ext uri="{9D8B030D-6E8A-4147-A177-3AD203B41FA5}">
                      <a16:colId xmlns:a16="http://schemas.microsoft.com/office/drawing/2014/main" val="3659760275"/>
                    </a:ext>
                  </a:extLst>
                </a:gridCol>
                <a:gridCol w="950976">
                  <a:extLst>
                    <a:ext uri="{9D8B030D-6E8A-4147-A177-3AD203B41FA5}">
                      <a16:colId xmlns:a16="http://schemas.microsoft.com/office/drawing/2014/main" val="1200206641"/>
                    </a:ext>
                  </a:extLst>
                </a:gridCol>
                <a:gridCol w="971416">
                  <a:extLst>
                    <a:ext uri="{9D8B030D-6E8A-4147-A177-3AD203B41FA5}">
                      <a16:colId xmlns:a16="http://schemas.microsoft.com/office/drawing/2014/main" val="8337282"/>
                    </a:ext>
                  </a:extLst>
                </a:gridCol>
              </a:tblGrid>
              <a:tr h="142918">
                <a:tc>
                  <a:txBody>
                    <a:bodyPr/>
                    <a:lstStyle/>
                    <a:p>
                      <a:r>
                        <a:rPr lang="en-US" sz="1000" b="1" dirty="0">
                          <a:solidFill>
                            <a:srgbClr val="F26921"/>
                          </a:solidFill>
                          <a:latin typeface="Arial" panose="020B0604020202020204" pitchFamily="34" charset="0"/>
                          <a:cs typeface="Arial" panose="020B0604020202020204" pitchFamily="34" charset="0"/>
                        </a:rPr>
                        <a:t>In USD million</a:t>
                      </a:r>
                    </a:p>
                  </a:txBody>
                  <a:tcPr>
                    <a:lnL w="12700" cap="flat" cmpd="sng" algn="ctr">
                      <a:solidFill>
                        <a:srgbClr val="F26921"/>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F26921"/>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b="1" dirty="0">
                          <a:solidFill>
                            <a:srgbClr val="F26921"/>
                          </a:solidFill>
                          <a:latin typeface="Arial" panose="020B0604020202020204" pitchFamily="34" charset="0"/>
                          <a:cs typeface="Arial" panose="020B0604020202020204" pitchFamily="34" charset="0"/>
                        </a:rPr>
                        <a:t>2018</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F26921"/>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b="1" dirty="0">
                          <a:solidFill>
                            <a:srgbClr val="F26921"/>
                          </a:solidFill>
                          <a:latin typeface="Arial" panose="020B0604020202020204" pitchFamily="34" charset="0"/>
                          <a:cs typeface="Arial" panose="020B0604020202020204" pitchFamily="34" charset="0"/>
                        </a:rPr>
                        <a:t>2019</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F26921"/>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b="1" dirty="0">
                          <a:solidFill>
                            <a:srgbClr val="F26921"/>
                          </a:solidFill>
                          <a:latin typeface="Arial" panose="020B0604020202020204" pitchFamily="34" charset="0"/>
                          <a:cs typeface="Arial" panose="020B0604020202020204" pitchFamily="34" charset="0"/>
                        </a:rPr>
                        <a:t>2020</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F26921"/>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b="1" dirty="0">
                          <a:solidFill>
                            <a:srgbClr val="F26921"/>
                          </a:solidFill>
                          <a:latin typeface="Arial" panose="020B0604020202020204" pitchFamily="34" charset="0"/>
                          <a:cs typeface="Arial" panose="020B0604020202020204" pitchFamily="34" charset="0"/>
                        </a:rPr>
                        <a:t>2021</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F26921"/>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b="1" dirty="0">
                          <a:solidFill>
                            <a:srgbClr val="F26921"/>
                          </a:solidFill>
                          <a:latin typeface="Arial" panose="020B0604020202020204" pitchFamily="34" charset="0"/>
                          <a:cs typeface="Arial" panose="020B0604020202020204" pitchFamily="34" charset="0"/>
                        </a:rPr>
                        <a:t>H1 2022</a:t>
                      </a:r>
                    </a:p>
                  </a:txBody>
                  <a:tcPr>
                    <a:lnL w="12700" cap="flat" cmpd="sng" algn="ctr">
                      <a:solidFill>
                        <a:srgbClr val="4F5653"/>
                      </a:solidFill>
                      <a:prstDash val="solid"/>
                      <a:round/>
                      <a:headEnd type="none" w="med" len="med"/>
                      <a:tailEnd type="none" w="med" len="med"/>
                    </a:lnL>
                    <a:lnR w="12700" cap="flat" cmpd="sng" algn="ctr">
                      <a:solidFill>
                        <a:srgbClr val="F26921"/>
                      </a:solidFill>
                      <a:prstDash val="solid"/>
                      <a:round/>
                      <a:headEnd type="none" w="med" len="med"/>
                      <a:tailEnd type="none" w="med" len="med"/>
                    </a:lnR>
                    <a:lnT w="12700" cap="flat" cmpd="sng" algn="ctr">
                      <a:solidFill>
                        <a:srgbClr val="F26921"/>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extLst>
                  <a:ext uri="{0D108BD9-81ED-4DB2-BD59-A6C34878D82A}">
                    <a16:rowId xmlns:a16="http://schemas.microsoft.com/office/drawing/2014/main" val="2586557482"/>
                  </a:ext>
                </a:extLst>
              </a:tr>
              <a:tr h="142918">
                <a:tc>
                  <a:txBody>
                    <a:bodyPr/>
                    <a:lstStyle/>
                    <a:p>
                      <a:pPr algn="l"/>
                      <a:r>
                        <a:rPr lang="en-US" sz="1000" b="0" dirty="0">
                          <a:solidFill>
                            <a:srgbClr val="F26921"/>
                          </a:solidFill>
                          <a:latin typeface="Arial" panose="020B0604020202020204" pitchFamily="34" charset="0"/>
                          <a:cs typeface="Arial" panose="020B0604020202020204" pitchFamily="34" charset="0"/>
                        </a:rPr>
                        <a:t>Total Assets</a:t>
                      </a:r>
                    </a:p>
                  </a:txBody>
                  <a:tcPr>
                    <a:lnL w="12700" cap="flat" cmpd="sng" algn="ctr">
                      <a:solidFill>
                        <a:srgbClr val="F26921"/>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dirty="0">
                          <a:solidFill>
                            <a:schemeClr val="bg1"/>
                          </a:solidFill>
                          <a:latin typeface="Arial" panose="020B0604020202020204" pitchFamily="34" charset="0"/>
                          <a:cs typeface="Arial" panose="020B0604020202020204" pitchFamily="34" charset="0"/>
                        </a:rPr>
                        <a:t>7,913</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dirty="0">
                          <a:solidFill>
                            <a:schemeClr val="bg1"/>
                          </a:solidFill>
                          <a:latin typeface="Arial" panose="020B0604020202020204" pitchFamily="34" charset="0"/>
                          <a:cs typeface="Arial" panose="020B0604020202020204" pitchFamily="34" charset="0"/>
                        </a:rPr>
                        <a:t>9,104</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dirty="0">
                          <a:solidFill>
                            <a:schemeClr val="bg1"/>
                          </a:solidFill>
                          <a:latin typeface="Arial" panose="020B0604020202020204" pitchFamily="34" charset="0"/>
                          <a:cs typeface="Arial" panose="020B0604020202020204" pitchFamily="34" charset="0"/>
                        </a:rPr>
                        <a:t>9,379</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b="0" dirty="0">
                          <a:solidFill>
                            <a:schemeClr val="bg1"/>
                          </a:solidFill>
                          <a:latin typeface="Arial" panose="020B0604020202020204" pitchFamily="34" charset="0"/>
                          <a:cs typeface="Arial" panose="020B0604020202020204" pitchFamily="34" charset="0"/>
                        </a:rPr>
                        <a:t>10,738</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b="0" dirty="0">
                          <a:solidFill>
                            <a:schemeClr val="bg1"/>
                          </a:solidFill>
                          <a:latin typeface="Arial" panose="020B0604020202020204" pitchFamily="34" charset="0"/>
                          <a:cs typeface="Arial" panose="020B0604020202020204" pitchFamily="34" charset="0"/>
                        </a:rPr>
                        <a:t>11,334</a:t>
                      </a:r>
                    </a:p>
                  </a:txBody>
                  <a:tcPr>
                    <a:lnL w="12700" cap="flat" cmpd="sng" algn="ctr">
                      <a:solidFill>
                        <a:srgbClr val="4F5653"/>
                      </a:solidFill>
                      <a:prstDash val="solid"/>
                      <a:round/>
                      <a:headEnd type="none" w="med" len="med"/>
                      <a:tailEnd type="none" w="med" len="med"/>
                    </a:lnL>
                    <a:lnR w="12700" cap="flat" cmpd="sng" algn="ctr">
                      <a:solidFill>
                        <a:srgbClr val="F26921"/>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extLst>
                  <a:ext uri="{0D108BD9-81ED-4DB2-BD59-A6C34878D82A}">
                    <a16:rowId xmlns:a16="http://schemas.microsoft.com/office/drawing/2014/main" val="3662728463"/>
                  </a:ext>
                </a:extLst>
              </a:tr>
              <a:tr h="142918">
                <a:tc>
                  <a:txBody>
                    <a:bodyPr/>
                    <a:lstStyle/>
                    <a:p>
                      <a:pPr algn="l"/>
                      <a:r>
                        <a:rPr lang="en-US" sz="1000" b="0" dirty="0">
                          <a:solidFill>
                            <a:srgbClr val="F26921"/>
                          </a:solidFill>
                          <a:latin typeface="Arial" panose="020B0604020202020204" pitchFamily="34" charset="0"/>
                          <a:cs typeface="Arial" panose="020B0604020202020204" pitchFamily="34" charset="0"/>
                        </a:rPr>
                        <a:t>Total Equity</a:t>
                      </a:r>
                    </a:p>
                  </a:txBody>
                  <a:tcPr>
                    <a:lnL w="12700" cap="flat" cmpd="sng" algn="ctr">
                      <a:solidFill>
                        <a:srgbClr val="F26921"/>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dirty="0">
                          <a:solidFill>
                            <a:schemeClr val="bg1"/>
                          </a:solidFill>
                          <a:latin typeface="Arial" panose="020B0604020202020204" pitchFamily="34" charset="0"/>
                          <a:cs typeface="Arial" panose="020B0604020202020204" pitchFamily="34" charset="0"/>
                        </a:rPr>
                        <a:t>1,001</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dirty="0">
                          <a:solidFill>
                            <a:schemeClr val="bg1"/>
                          </a:solidFill>
                          <a:latin typeface="Arial" panose="020B0604020202020204" pitchFamily="34" charset="0"/>
                          <a:cs typeface="Arial" panose="020B0604020202020204" pitchFamily="34" charset="0"/>
                        </a:rPr>
                        <a:t>1,392</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dirty="0">
                          <a:solidFill>
                            <a:schemeClr val="bg1"/>
                          </a:solidFill>
                          <a:latin typeface="Arial" panose="020B0604020202020204" pitchFamily="34" charset="0"/>
                          <a:cs typeface="Arial" panose="020B0604020202020204" pitchFamily="34" charset="0"/>
                        </a:rPr>
                        <a:t>1,381</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b="0" dirty="0">
                          <a:solidFill>
                            <a:schemeClr val="bg1"/>
                          </a:solidFill>
                          <a:latin typeface="Arial" panose="020B0604020202020204" pitchFamily="34" charset="0"/>
                          <a:cs typeface="Arial" panose="020B0604020202020204" pitchFamily="34" charset="0"/>
                        </a:rPr>
                        <a:t>1,550</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b="0" dirty="0">
                          <a:solidFill>
                            <a:schemeClr val="bg1"/>
                          </a:solidFill>
                          <a:latin typeface="Arial" panose="020B0604020202020204" pitchFamily="34" charset="0"/>
                          <a:cs typeface="Arial" panose="020B0604020202020204" pitchFamily="34" charset="0"/>
                        </a:rPr>
                        <a:t>1,548</a:t>
                      </a:r>
                    </a:p>
                  </a:txBody>
                  <a:tcPr>
                    <a:lnL w="12700" cap="flat" cmpd="sng" algn="ctr">
                      <a:solidFill>
                        <a:srgbClr val="4F5653"/>
                      </a:solidFill>
                      <a:prstDash val="solid"/>
                      <a:round/>
                      <a:headEnd type="none" w="med" len="med"/>
                      <a:tailEnd type="none" w="med" len="med"/>
                    </a:lnL>
                    <a:lnR w="12700" cap="flat" cmpd="sng" algn="ctr">
                      <a:solidFill>
                        <a:srgbClr val="F26921"/>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extLst>
                  <a:ext uri="{0D108BD9-81ED-4DB2-BD59-A6C34878D82A}">
                    <a16:rowId xmlns:a16="http://schemas.microsoft.com/office/drawing/2014/main" val="21571483"/>
                  </a:ext>
                </a:extLst>
              </a:tr>
              <a:tr h="142918">
                <a:tc>
                  <a:txBody>
                    <a:bodyPr/>
                    <a:lstStyle/>
                    <a:p>
                      <a:pPr algn="l"/>
                      <a:r>
                        <a:rPr lang="en-US" sz="1000" b="0" dirty="0">
                          <a:solidFill>
                            <a:srgbClr val="F26921"/>
                          </a:solidFill>
                          <a:latin typeface="Arial" panose="020B0604020202020204" pitchFamily="34" charset="0"/>
                          <a:cs typeface="Arial" panose="020B0604020202020204" pitchFamily="34" charset="0"/>
                        </a:rPr>
                        <a:t>Net</a:t>
                      </a:r>
                      <a:r>
                        <a:rPr lang="en-US" sz="1000" b="0" baseline="0" dirty="0">
                          <a:solidFill>
                            <a:srgbClr val="F26921"/>
                          </a:solidFill>
                          <a:latin typeface="Arial" panose="020B0604020202020204" pitchFamily="34" charset="0"/>
                          <a:cs typeface="Arial" panose="020B0604020202020204" pitchFamily="34" charset="0"/>
                        </a:rPr>
                        <a:t> Loans</a:t>
                      </a:r>
                      <a:endParaRPr lang="en-US" sz="1000" b="0" dirty="0">
                        <a:solidFill>
                          <a:srgbClr val="F26921"/>
                        </a:solidFill>
                        <a:latin typeface="Arial" panose="020B0604020202020204" pitchFamily="34" charset="0"/>
                        <a:cs typeface="Arial" panose="020B0604020202020204" pitchFamily="34" charset="0"/>
                      </a:endParaRPr>
                    </a:p>
                  </a:txBody>
                  <a:tcPr>
                    <a:lnL w="12700" cap="flat" cmpd="sng" algn="ctr">
                      <a:solidFill>
                        <a:srgbClr val="F26921"/>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dirty="0">
                          <a:solidFill>
                            <a:schemeClr val="bg1"/>
                          </a:solidFill>
                          <a:latin typeface="Arial" panose="020B0604020202020204" pitchFamily="34" charset="0"/>
                          <a:cs typeface="Arial" panose="020B0604020202020204" pitchFamily="34" charset="0"/>
                        </a:rPr>
                        <a:t>5,849</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dirty="0">
                          <a:solidFill>
                            <a:schemeClr val="bg1"/>
                          </a:solidFill>
                          <a:latin typeface="Arial" panose="020B0604020202020204" pitchFamily="34" charset="0"/>
                          <a:cs typeface="Arial" panose="020B0604020202020204" pitchFamily="34" charset="0"/>
                        </a:rPr>
                        <a:t>6,374</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dirty="0">
                          <a:solidFill>
                            <a:schemeClr val="bg1"/>
                          </a:solidFill>
                          <a:latin typeface="Arial" panose="020B0604020202020204" pitchFamily="34" charset="0"/>
                          <a:cs typeface="Arial" panose="020B0604020202020204" pitchFamily="34" charset="0"/>
                        </a:rPr>
                        <a:t>6,503</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b="0" dirty="0">
                          <a:solidFill>
                            <a:schemeClr val="bg1"/>
                          </a:solidFill>
                          <a:latin typeface="Arial" panose="020B0604020202020204" pitchFamily="34" charset="0"/>
                          <a:cs typeface="Arial" panose="020B0604020202020204" pitchFamily="34" charset="0"/>
                        </a:rPr>
                        <a:t>6,785</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b="0" dirty="0">
                          <a:solidFill>
                            <a:schemeClr val="bg1"/>
                          </a:solidFill>
                          <a:latin typeface="Arial" panose="020B0604020202020204" pitchFamily="34" charset="0"/>
                          <a:cs typeface="Arial" panose="020B0604020202020204" pitchFamily="34" charset="0"/>
                        </a:rPr>
                        <a:t>7,095</a:t>
                      </a:r>
                    </a:p>
                  </a:txBody>
                  <a:tcPr>
                    <a:lnL w="12700" cap="flat" cmpd="sng" algn="ctr">
                      <a:solidFill>
                        <a:srgbClr val="4F5653"/>
                      </a:solidFill>
                      <a:prstDash val="solid"/>
                      <a:round/>
                      <a:headEnd type="none" w="med" len="med"/>
                      <a:tailEnd type="none" w="med" len="med"/>
                    </a:lnL>
                    <a:lnR w="12700" cap="flat" cmpd="sng" algn="ctr">
                      <a:solidFill>
                        <a:srgbClr val="F26921"/>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extLst>
                  <a:ext uri="{0D108BD9-81ED-4DB2-BD59-A6C34878D82A}">
                    <a16:rowId xmlns:a16="http://schemas.microsoft.com/office/drawing/2014/main" val="1067793203"/>
                  </a:ext>
                </a:extLst>
              </a:tr>
              <a:tr h="152626">
                <a:tc>
                  <a:txBody>
                    <a:bodyPr/>
                    <a:lstStyle/>
                    <a:p>
                      <a:pPr algn="l"/>
                      <a:r>
                        <a:rPr lang="en-US" sz="1000" b="0" dirty="0">
                          <a:solidFill>
                            <a:srgbClr val="F26921"/>
                          </a:solidFill>
                          <a:latin typeface="Arial" panose="020B0604020202020204" pitchFamily="34" charset="0"/>
                          <a:cs typeface="Arial" panose="020B0604020202020204" pitchFamily="34" charset="0"/>
                        </a:rPr>
                        <a:t>Customer Deposits</a:t>
                      </a:r>
                    </a:p>
                  </a:txBody>
                  <a:tcPr>
                    <a:lnL w="12700" cap="flat" cmpd="sng" algn="ctr">
                      <a:solidFill>
                        <a:srgbClr val="F26921"/>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dirty="0">
                          <a:solidFill>
                            <a:schemeClr val="bg1"/>
                          </a:solidFill>
                          <a:latin typeface="Arial" panose="020B0604020202020204" pitchFamily="34" charset="0"/>
                          <a:cs typeface="Arial" panose="020B0604020202020204" pitchFamily="34" charset="0"/>
                        </a:rPr>
                        <a:t>4,723</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dirty="0">
                          <a:solidFill>
                            <a:schemeClr val="bg1"/>
                          </a:solidFill>
                          <a:latin typeface="Arial" panose="020B0604020202020204" pitchFamily="34" charset="0"/>
                          <a:cs typeface="Arial" panose="020B0604020202020204" pitchFamily="34" charset="0"/>
                        </a:rPr>
                        <a:t>5,448</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dirty="0">
                          <a:solidFill>
                            <a:schemeClr val="bg1"/>
                          </a:solidFill>
                          <a:latin typeface="Arial" panose="020B0604020202020204" pitchFamily="34" charset="0"/>
                          <a:cs typeface="Arial" panose="020B0604020202020204" pitchFamily="34" charset="0"/>
                        </a:rPr>
                        <a:t>5,796</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b="0" dirty="0">
                          <a:solidFill>
                            <a:schemeClr val="bg1"/>
                          </a:solidFill>
                          <a:latin typeface="Arial" panose="020B0604020202020204" pitchFamily="34" charset="0"/>
                          <a:cs typeface="Arial" panose="020B0604020202020204" pitchFamily="34" charset="0"/>
                        </a:rPr>
                        <a:t>6,219</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b="0" dirty="0">
                          <a:solidFill>
                            <a:schemeClr val="bg1"/>
                          </a:solidFill>
                          <a:latin typeface="Arial" panose="020B0604020202020204" pitchFamily="34" charset="0"/>
                          <a:cs typeface="Arial" panose="020B0604020202020204" pitchFamily="34" charset="0"/>
                        </a:rPr>
                        <a:t>6,670</a:t>
                      </a:r>
                    </a:p>
                  </a:txBody>
                  <a:tcPr>
                    <a:lnL w="12700" cap="flat" cmpd="sng" algn="ctr">
                      <a:solidFill>
                        <a:srgbClr val="4F5653"/>
                      </a:solidFill>
                      <a:prstDash val="solid"/>
                      <a:round/>
                      <a:headEnd type="none" w="med" len="med"/>
                      <a:tailEnd type="none" w="med" len="med"/>
                    </a:lnL>
                    <a:lnR w="12700" cap="flat" cmpd="sng" algn="ctr">
                      <a:solidFill>
                        <a:srgbClr val="F26921"/>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extLst>
                  <a:ext uri="{0D108BD9-81ED-4DB2-BD59-A6C34878D82A}">
                    <a16:rowId xmlns:a16="http://schemas.microsoft.com/office/drawing/2014/main" val="4177910447"/>
                  </a:ext>
                </a:extLst>
              </a:tr>
              <a:tr h="153465">
                <a:tc>
                  <a:txBody>
                    <a:bodyPr/>
                    <a:lstStyle/>
                    <a:p>
                      <a:pPr algn="l"/>
                      <a:r>
                        <a:rPr lang="en-US" sz="1000" b="0" dirty="0">
                          <a:solidFill>
                            <a:srgbClr val="F26921"/>
                          </a:solidFill>
                          <a:latin typeface="Arial" panose="020B0604020202020204" pitchFamily="34" charset="0"/>
                          <a:cs typeface="Arial" panose="020B0604020202020204" pitchFamily="34" charset="0"/>
                        </a:rPr>
                        <a:t>Operating income</a:t>
                      </a:r>
                    </a:p>
                  </a:txBody>
                  <a:tcPr>
                    <a:lnL w="12700" cap="flat" cmpd="sng" algn="ctr">
                      <a:solidFill>
                        <a:srgbClr val="F26921"/>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dirty="0">
                          <a:solidFill>
                            <a:schemeClr val="bg1"/>
                          </a:solidFill>
                          <a:latin typeface="Arial" panose="020B0604020202020204" pitchFamily="34" charset="0"/>
                          <a:cs typeface="Arial" panose="020B0604020202020204" pitchFamily="34" charset="0"/>
                        </a:rPr>
                        <a:t>245</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dirty="0">
                          <a:solidFill>
                            <a:schemeClr val="bg1"/>
                          </a:solidFill>
                          <a:latin typeface="Arial" panose="020B0604020202020204" pitchFamily="34" charset="0"/>
                          <a:cs typeface="Arial" panose="020B0604020202020204" pitchFamily="34" charset="0"/>
                        </a:rPr>
                        <a:t>272</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dirty="0">
                          <a:solidFill>
                            <a:schemeClr val="bg1"/>
                          </a:solidFill>
                          <a:latin typeface="Arial" panose="020B0604020202020204" pitchFamily="34" charset="0"/>
                          <a:cs typeface="Arial" panose="020B0604020202020204" pitchFamily="34" charset="0"/>
                        </a:rPr>
                        <a:t>239</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b="0" dirty="0">
                          <a:solidFill>
                            <a:schemeClr val="bg1"/>
                          </a:solidFill>
                          <a:latin typeface="Arial" panose="020B0604020202020204" pitchFamily="34" charset="0"/>
                          <a:cs typeface="Arial" panose="020B0604020202020204" pitchFamily="34" charset="0"/>
                        </a:rPr>
                        <a:t>287</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b="0" dirty="0">
                          <a:solidFill>
                            <a:schemeClr val="bg1"/>
                          </a:solidFill>
                          <a:latin typeface="Arial" panose="020B0604020202020204" pitchFamily="34" charset="0"/>
                          <a:cs typeface="Arial" panose="020B0604020202020204" pitchFamily="34" charset="0"/>
                        </a:rPr>
                        <a:t>158</a:t>
                      </a:r>
                    </a:p>
                  </a:txBody>
                  <a:tcPr>
                    <a:lnL w="12700" cap="flat" cmpd="sng" algn="ctr">
                      <a:solidFill>
                        <a:srgbClr val="4F5653"/>
                      </a:solidFill>
                      <a:prstDash val="solid"/>
                      <a:round/>
                      <a:headEnd type="none" w="med" len="med"/>
                      <a:tailEnd type="none" w="med" len="med"/>
                    </a:lnL>
                    <a:lnR w="12700" cap="flat" cmpd="sng" algn="ctr">
                      <a:solidFill>
                        <a:srgbClr val="F26921"/>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extLst>
                  <a:ext uri="{0D108BD9-81ED-4DB2-BD59-A6C34878D82A}">
                    <a16:rowId xmlns:a16="http://schemas.microsoft.com/office/drawing/2014/main" val="942489756"/>
                  </a:ext>
                </a:extLst>
              </a:tr>
              <a:tr h="138456">
                <a:tc>
                  <a:txBody>
                    <a:bodyPr/>
                    <a:lstStyle/>
                    <a:p>
                      <a:pPr algn="l"/>
                      <a:r>
                        <a:rPr lang="en-US" sz="1000" b="0" dirty="0">
                          <a:solidFill>
                            <a:srgbClr val="F26921"/>
                          </a:solidFill>
                          <a:latin typeface="Arial" panose="020B0604020202020204" pitchFamily="34" charset="0"/>
                          <a:cs typeface="Arial" panose="020B0604020202020204" pitchFamily="34" charset="0"/>
                        </a:rPr>
                        <a:t>Net Profit</a:t>
                      </a:r>
                    </a:p>
                  </a:txBody>
                  <a:tcPr>
                    <a:lnL w="12700" cap="flat" cmpd="sng" algn="ctr">
                      <a:solidFill>
                        <a:srgbClr val="F26921"/>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dirty="0">
                          <a:solidFill>
                            <a:schemeClr val="bg1"/>
                          </a:solidFill>
                          <a:latin typeface="Arial" panose="020B0604020202020204" pitchFamily="34" charset="0"/>
                          <a:cs typeface="Arial" panose="020B0604020202020204" pitchFamily="34" charset="0"/>
                        </a:rPr>
                        <a:t>76</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dirty="0">
                          <a:solidFill>
                            <a:schemeClr val="bg1"/>
                          </a:solidFill>
                          <a:latin typeface="Arial" panose="020B0604020202020204" pitchFamily="34" charset="0"/>
                          <a:cs typeface="Arial" panose="020B0604020202020204" pitchFamily="34" charset="0"/>
                        </a:rPr>
                        <a:t>89</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dirty="0">
                          <a:solidFill>
                            <a:schemeClr val="bg1"/>
                          </a:solidFill>
                          <a:latin typeface="Arial" panose="020B0604020202020204" pitchFamily="34" charset="0"/>
                          <a:cs typeface="Arial" panose="020B0604020202020204" pitchFamily="34" charset="0"/>
                        </a:rPr>
                        <a:t>52</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b="0" dirty="0">
                          <a:solidFill>
                            <a:schemeClr val="bg1"/>
                          </a:solidFill>
                          <a:latin typeface="Arial" panose="020B0604020202020204" pitchFamily="34" charset="0"/>
                          <a:cs typeface="Arial" panose="020B0604020202020204" pitchFamily="34" charset="0"/>
                        </a:rPr>
                        <a:t>74</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b="0" dirty="0">
                          <a:solidFill>
                            <a:schemeClr val="bg1"/>
                          </a:solidFill>
                          <a:latin typeface="Arial" panose="020B0604020202020204" pitchFamily="34" charset="0"/>
                          <a:cs typeface="Arial" panose="020B0604020202020204" pitchFamily="34" charset="0"/>
                        </a:rPr>
                        <a:t>48</a:t>
                      </a:r>
                    </a:p>
                  </a:txBody>
                  <a:tcPr>
                    <a:lnL w="12700" cap="flat" cmpd="sng" algn="ctr">
                      <a:solidFill>
                        <a:srgbClr val="4F5653"/>
                      </a:solidFill>
                      <a:prstDash val="solid"/>
                      <a:round/>
                      <a:headEnd type="none" w="med" len="med"/>
                      <a:tailEnd type="none" w="med" len="med"/>
                    </a:lnL>
                    <a:lnR w="12700" cap="flat" cmpd="sng" algn="ctr">
                      <a:solidFill>
                        <a:srgbClr val="F26921"/>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extLst>
                  <a:ext uri="{0D108BD9-81ED-4DB2-BD59-A6C34878D82A}">
                    <a16:rowId xmlns:a16="http://schemas.microsoft.com/office/drawing/2014/main" val="2051793366"/>
                  </a:ext>
                </a:extLst>
              </a:tr>
              <a:tr h="156022">
                <a:tc>
                  <a:txBody>
                    <a:bodyPr/>
                    <a:lstStyle/>
                    <a:p>
                      <a:pPr algn="l"/>
                      <a:r>
                        <a:rPr lang="en-US" sz="1000" b="0" dirty="0">
                          <a:solidFill>
                            <a:srgbClr val="F26921"/>
                          </a:solidFill>
                          <a:latin typeface="Arial" panose="020B0604020202020204" pitchFamily="34" charset="0"/>
                          <a:cs typeface="Arial" panose="020B0604020202020204" pitchFamily="34" charset="0"/>
                        </a:rPr>
                        <a:t>Capital Adequacy %</a:t>
                      </a:r>
                    </a:p>
                  </a:txBody>
                  <a:tcPr>
                    <a:lnL w="12700" cap="flat" cmpd="sng" algn="ctr">
                      <a:solidFill>
                        <a:srgbClr val="F26921"/>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dirty="0">
                          <a:solidFill>
                            <a:schemeClr val="bg1"/>
                          </a:solidFill>
                          <a:latin typeface="Arial" panose="020B0604020202020204" pitchFamily="34" charset="0"/>
                          <a:cs typeface="Arial" panose="020B0604020202020204" pitchFamily="34" charset="0"/>
                        </a:rPr>
                        <a:t>15.0%</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dirty="0">
                          <a:solidFill>
                            <a:schemeClr val="bg1"/>
                          </a:solidFill>
                          <a:latin typeface="Arial" panose="020B0604020202020204" pitchFamily="34" charset="0"/>
                          <a:cs typeface="Arial" panose="020B0604020202020204" pitchFamily="34" charset="0"/>
                        </a:rPr>
                        <a:t>18.9%</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dirty="0">
                          <a:solidFill>
                            <a:schemeClr val="bg1"/>
                          </a:solidFill>
                          <a:latin typeface="Arial" panose="020B0604020202020204" pitchFamily="34" charset="0"/>
                          <a:cs typeface="Arial" panose="020B0604020202020204" pitchFamily="34" charset="0"/>
                        </a:rPr>
                        <a:t>19.1%</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b="0" dirty="0">
                          <a:solidFill>
                            <a:schemeClr val="bg1"/>
                          </a:solidFill>
                          <a:latin typeface="Arial" panose="020B0604020202020204" pitchFamily="34" charset="0"/>
                          <a:cs typeface="Arial" panose="020B0604020202020204" pitchFamily="34" charset="0"/>
                        </a:rPr>
                        <a:t>19.1%</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r"/>
                      <a:r>
                        <a:rPr lang="en-US" sz="1000" b="0" dirty="0">
                          <a:solidFill>
                            <a:schemeClr val="bg1"/>
                          </a:solidFill>
                          <a:latin typeface="Arial" panose="020B0604020202020204" pitchFamily="34" charset="0"/>
                          <a:cs typeface="Arial" panose="020B0604020202020204" pitchFamily="34" charset="0"/>
                        </a:rPr>
                        <a:t>17.4%</a:t>
                      </a:r>
                    </a:p>
                  </a:txBody>
                  <a:tcPr>
                    <a:lnL w="12700" cap="flat" cmpd="sng" algn="ctr">
                      <a:solidFill>
                        <a:srgbClr val="4F5653"/>
                      </a:solidFill>
                      <a:prstDash val="solid"/>
                      <a:round/>
                      <a:headEnd type="none" w="med" len="med"/>
                      <a:tailEnd type="none" w="med" len="med"/>
                    </a:lnL>
                    <a:lnR w="12700" cap="flat" cmpd="sng" algn="ctr">
                      <a:solidFill>
                        <a:srgbClr val="F26921"/>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extLst>
                  <a:ext uri="{0D108BD9-81ED-4DB2-BD59-A6C34878D82A}">
                    <a16:rowId xmlns:a16="http://schemas.microsoft.com/office/drawing/2014/main" val="2346877398"/>
                  </a:ext>
                </a:extLst>
              </a:tr>
              <a:tr h="142918">
                <a:tc>
                  <a:txBody>
                    <a:bodyPr/>
                    <a:lstStyle/>
                    <a:p>
                      <a:pPr algn="l"/>
                      <a:r>
                        <a:rPr lang="en-US" sz="1000" b="0" dirty="0">
                          <a:solidFill>
                            <a:srgbClr val="F26921"/>
                          </a:solidFill>
                          <a:latin typeface="Arial" panose="020B0604020202020204" pitchFamily="34" charset="0"/>
                          <a:cs typeface="Arial" panose="020B0604020202020204" pitchFamily="34" charset="0"/>
                        </a:rPr>
                        <a:t>ROAE %</a:t>
                      </a:r>
                    </a:p>
                  </a:txBody>
                  <a:tcPr>
                    <a:lnL w="12700" cap="flat" cmpd="sng" algn="ctr">
                      <a:solidFill>
                        <a:srgbClr val="F26921"/>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F26921"/>
                      </a:solidFill>
                      <a:prstDash val="solid"/>
                      <a:round/>
                      <a:headEnd type="none" w="med" len="med"/>
                      <a:tailEnd type="none" w="med" len="med"/>
                    </a:lnB>
                  </a:tcPr>
                </a:tc>
                <a:tc>
                  <a:txBody>
                    <a:bodyPr/>
                    <a:lstStyle/>
                    <a:p>
                      <a:pPr algn="r"/>
                      <a:r>
                        <a:rPr lang="en-US" sz="1000" dirty="0">
                          <a:solidFill>
                            <a:schemeClr val="bg1"/>
                          </a:solidFill>
                          <a:latin typeface="Arial" panose="020B0604020202020204" pitchFamily="34" charset="0"/>
                          <a:cs typeface="Arial" panose="020B0604020202020204" pitchFamily="34" charset="0"/>
                        </a:rPr>
                        <a:t>10.1%</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F26921"/>
                      </a:solidFill>
                      <a:prstDash val="solid"/>
                      <a:round/>
                      <a:headEnd type="none" w="med" len="med"/>
                      <a:tailEnd type="none" w="med" len="med"/>
                    </a:lnB>
                  </a:tcPr>
                </a:tc>
                <a:tc>
                  <a:txBody>
                    <a:bodyPr/>
                    <a:lstStyle/>
                    <a:p>
                      <a:pPr algn="r"/>
                      <a:r>
                        <a:rPr lang="en-US" sz="1000" dirty="0">
                          <a:solidFill>
                            <a:schemeClr val="bg1"/>
                          </a:solidFill>
                          <a:latin typeface="Arial" panose="020B0604020202020204" pitchFamily="34" charset="0"/>
                          <a:cs typeface="Arial" panose="020B0604020202020204" pitchFamily="34" charset="0"/>
                        </a:rPr>
                        <a:t>11.1%</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F26921"/>
                      </a:solidFill>
                      <a:prstDash val="solid"/>
                      <a:round/>
                      <a:headEnd type="none" w="med" len="med"/>
                      <a:tailEnd type="none" w="med" len="med"/>
                    </a:lnB>
                  </a:tcPr>
                </a:tc>
                <a:tc>
                  <a:txBody>
                    <a:bodyPr/>
                    <a:lstStyle/>
                    <a:p>
                      <a:pPr algn="r"/>
                      <a:r>
                        <a:rPr lang="en-US" sz="1000" dirty="0">
                          <a:solidFill>
                            <a:schemeClr val="bg1"/>
                          </a:solidFill>
                          <a:latin typeface="Arial" panose="020B0604020202020204" pitchFamily="34" charset="0"/>
                          <a:cs typeface="Arial" panose="020B0604020202020204" pitchFamily="34" charset="0"/>
                        </a:rPr>
                        <a:t>6.0%</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F26921"/>
                      </a:solidFill>
                      <a:prstDash val="solid"/>
                      <a:round/>
                      <a:headEnd type="none" w="med" len="med"/>
                      <a:tailEnd type="none" w="med" len="med"/>
                    </a:lnB>
                  </a:tcPr>
                </a:tc>
                <a:tc>
                  <a:txBody>
                    <a:bodyPr/>
                    <a:lstStyle/>
                    <a:p>
                      <a:pPr algn="r"/>
                      <a:r>
                        <a:rPr lang="en-US" sz="1000" b="0" dirty="0">
                          <a:solidFill>
                            <a:schemeClr val="bg1"/>
                          </a:solidFill>
                          <a:latin typeface="Arial" panose="020B0604020202020204" pitchFamily="34" charset="0"/>
                          <a:cs typeface="Arial" panose="020B0604020202020204" pitchFamily="34" charset="0"/>
                        </a:rPr>
                        <a:t>7.8%</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F26921"/>
                      </a:solidFill>
                      <a:prstDash val="solid"/>
                      <a:round/>
                      <a:headEnd type="none" w="med" len="med"/>
                      <a:tailEnd type="none" w="med" len="med"/>
                    </a:lnB>
                  </a:tcPr>
                </a:tc>
                <a:tc>
                  <a:txBody>
                    <a:bodyPr/>
                    <a:lstStyle/>
                    <a:p>
                      <a:pPr algn="r"/>
                      <a:r>
                        <a:rPr lang="en-US" sz="1000" b="0" dirty="0">
                          <a:solidFill>
                            <a:schemeClr val="bg1"/>
                          </a:solidFill>
                          <a:latin typeface="Arial" panose="020B0604020202020204" pitchFamily="34" charset="0"/>
                          <a:cs typeface="Arial" panose="020B0604020202020204" pitchFamily="34" charset="0"/>
                        </a:rPr>
                        <a:t>9.3%</a:t>
                      </a:r>
                    </a:p>
                  </a:txBody>
                  <a:tcPr>
                    <a:lnL w="12700" cap="flat" cmpd="sng" algn="ctr">
                      <a:solidFill>
                        <a:srgbClr val="4F5653"/>
                      </a:solidFill>
                      <a:prstDash val="solid"/>
                      <a:round/>
                      <a:headEnd type="none" w="med" len="med"/>
                      <a:tailEnd type="none" w="med" len="med"/>
                    </a:lnL>
                    <a:lnR w="12700" cap="flat" cmpd="sng" algn="ctr">
                      <a:solidFill>
                        <a:srgbClr val="F26921"/>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F26921"/>
                      </a:solidFill>
                      <a:prstDash val="solid"/>
                      <a:round/>
                      <a:headEnd type="none" w="med" len="med"/>
                      <a:tailEnd type="none" w="med" len="med"/>
                    </a:lnB>
                  </a:tcPr>
                </a:tc>
                <a:extLst>
                  <a:ext uri="{0D108BD9-81ED-4DB2-BD59-A6C34878D82A}">
                    <a16:rowId xmlns:a16="http://schemas.microsoft.com/office/drawing/2014/main" val="2453247834"/>
                  </a:ext>
                </a:extLst>
              </a:tr>
            </a:tbl>
          </a:graphicData>
        </a:graphic>
      </p:graphicFrame>
      <p:graphicFrame>
        <p:nvGraphicFramePr>
          <p:cNvPr id="5" name="Table 7">
            <a:extLst>
              <a:ext uri="{FF2B5EF4-FFF2-40B4-BE49-F238E27FC236}">
                <a16:creationId xmlns:a16="http://schemas.microsoft.com/office/drawing/2014/main" id="{CA979410-36EE-4F2F-B7E0-4C55869EE6F4}"/>
              </a:ext>
            </a:extLst>
          </p:cNvPr>
          <p:cNvGraphicFramePr>
            <a:graphicFrameLocks noGrp="1"/>
          </p:cNvGraphicFramePr>
          <p:nvPr>
            <p:extLst>
              <p:ext uri="{D42A27DB-BD31-4B8C-83A1-F6EECF244321}">
                <p14:modId xmlns:p14="http://schemas.microsoft.com/office/powerpoint/2010/main" val="2890193822"/>
              </p:ext>
            </p:extLst>
          </p:nvPr>
        </p:nvGraphicFramePr>
        <p:xfrm>
          <a:off x="5770623" y="5976331"/>
          <a:ext cx="6292464" cy="731520"/>
        </p:xfrm>
        <a:graphic>
          <a:graphicData uri="http://schemas.openxmlformats.org/drawingml/2006/table">
            <a:tbl>
              <a:tblPr firstRow="1" bandRow="1">
                <a:tableStyleId>{BDBED569-4797-4DF1-A0F4-6AAB3CD982D8}</a:tableStyleId>
              </a:tblPr>
              <a:tblGrid>
                <a:gridCol w="1573116">
                  <a:extLst>
                    <a:ext uri="{9D8B030D-6E8A-4147-A177-3AD203B41FA5}">
                      <a16:colId xmlns:a16="http://schemas.microsoft.com/office/drawing/2014/main" val="381083061"/>
                    </a:ext>
                  </a:extLst>
                </a:gridCol>
                <a:gridCol w="1573116">
                  <a:extLst>
                    <a:ext uri="{9D8B030D-6E8A-4147-A177-3AD203B41FA5}">
                      <a16:colId xmlns:a16="http://schemas.microsoft.com/office/drawing/2014/main" val="729263931"/>
                    </a:ext>
                  </a:extLst>
                </a:gridCol>
                <a:gridCol w="1573116">
                  <a:extLst>
                    <a:ext uri="{9D8B030D-6E8A-4147-A177-3AD203B41FA5}">
                      <a16:colId xmlns:a16="http://schemas.microsoft.com/office/drawing/2014/main" val="1378017335"/>
                    </a:ext>
                  </a:extLst>
                </a:gridCol>
                <a:gridCol w="1573116">
                  <a:extLst>
                    <a:ext uri="{9D8B030D-6E8A-4147-A177-3AD203B41FA5}">
                      <a16:colId xmlns:a16="http://schemas.microsoft.com/office/drawing/2014/main" val="1944638178"/>
                    </a:ext>
                  </a:extLst>
                </a:gridCol>
              </a:tblGrid>
              <a:tr h="201078">
                <a:tc>
                  <a:txBody>
                    <a:bodyPr/>
                    <a:lstStyle/>
                    <a:p>
                      <a:pPr algn="ctr"/>
                      <a:r>
                        <a:rPr lang="en-US" sz="1000" dirty="0">
                          <a:solidFill>
                            <a:srgbClr val="F26921"/>
                          </a:solidFill>
                          <a:latin typeface="Arial" panose="020B0604020202020204" pitchFamily="34" charset="0"/>
                          <a:cs typeface="Arial" panose="020B0604020202020204" pitchFamily="34" charset="0"/>
                        </a:rPr>
                        <a:t>Rating Agency </a:t>
                      </a:r>
                    </a:p>
                  </a:txBody>
                  <a:tcPr>
                    <a:lnL w="12700" cap="flat" cmpd="sng" algn="ctr">
                      <a:solidFill>
                        <a:srgbClr val="F26921"/>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F26921"/>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ctr"/>
                      <a:r>
                        <a:rPr lang="en-US" sz="1000" dirty="0">
                          <a:solidFill>
                            <a:srgbClr val="F26921"/>
                          </a:solidFill>
                          <a:latin typeface="Arial" panose="020B0604020202020204" pitchFamily="34" charset="0"/>
                          <a:cs typeface="Arial" panose="020B0604020202020204" pitchFamily="34" charset="0"/>
                        </a:rPr>
                        <a:t>Date</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F26921"/>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ctr"/>
                      <a:r>
                        <a:rPr lang="en-US" sz="1000" dirty="0">
                          <a:solidFill>
                            <a:srgbClr val="F26921"/>
                          </a:solidFill>
                          <a:latin typeface="Arial" panose="020B0604020202020204" pitchFamily="34" charset="0"/>
                          <a:cs typeface="Arial" panose="020B0604020202020204" pitchFamily="34" charset="0"/>
                        </a:rPr>
                        <a:t> Long-term Rating </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F26921"/>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tc>
                  <a:txBody>
                    <a:bodyPr/>
                    <a:lstStyle/>
                    <a:p>
                      <a:pPr algn="ctr"/>
                      <a:r>
                        <a:rPr lang="en-US" sz="1000" dirty="0">
                          <a:solidFill>
                            <a:srgbClr val="F26921"/>
                          </a:solidFill>
                          <a:latin typeface="Arial" panose="020B0604020202020204" pitchFamily="34" charset="0"/>
                          <a:cs typeface="Arial" panose="020B0604020202020204" pitchFamily="34" charset="0"/>
                        </a:rPr>
                        <a:t>Outlook </a:t>
                      </a:r>
                    </a:p>
                  </a:txBody>
                  <a:tcPr>
                    <a:lnL w="12700" cap="flat" cmpd="sng" algn="ctr">
                      <a:solidFill>
                        <a:srgbClr val="4F5653"/>
                      </a:solidFill>
                      <a:prstDash val="solid"/>
                      <a:round/>
                      <a:headEnd type="none" w="med" len="med"/>
                      <a:tailEnd type="none" w="med" len="med"/>
                    </a:lnL>
                    <a:lnR w="12700" cap="flat" cmpd="sng" algn="ctr">
                      <a:solidFill>
                        <a:srgbClr val="F26921"/>
                      </a:solidFill>
                      <a:prstDash val="solid"/>
                      <a:round/>
                      <a:headEnd type="none" w="med" len="med"/>
                      <a:tailEnd type="none" w="med" len="med"/>
                    </a:lnR>
                    <a:lnT w="12700" cap="flat" cmpd="sng" algn="ctr">
                      <a:solidFill>
                        <a:srgbClr val="F26921"/>
                      </a:solidFill>
                      <a:prstDash val="solid"/>
                      <a:round/>
                      <a:headEnd type="none" w="med" len="med"/>
                      <a:tailEnd type="none" w="med" len="med"/>
                    </a:lnT>
                    <a:lnB w="12700" cap="flat" cmpd="sng" algn="ctr">
                      <a:solidFill>
                        <a:srgbClr val="4F5653"/>
                      </a:solidFill>
                      <a:prstDash val="solid"/>
                      <a:round/>
                      <a:headEnd type="none" w="med" len="med"/>
                      <a:tailEnd type="none" w="med" len="med"/>
                    </a:lnB>
                  </a:tcPr>
                </a:tc>
                <a:extLst>
                  <a:ext uri="{0D108BD9-81ED-4DB2-BD59-A6C34878D82A}">
                    <a16:rowId xmlns:a16="http://schemas.microsoft.com/office/drawing/2014/main" val="3891596745"/>
                  </a:ext>
                </a:extLst>
              </a:tr>
              <a:tr h="201078">
                <a:tc>
                  <a:txBody>
                    <a:bodyPr/>
                    <a:lstStyle/>
                    <a:p>
                      <a:r>
                        <a:rPr lang="en-US" sz="1000" b="0" dirty="0">
                          <a:solidFill>
                            <a:srgbClr val="F26921"/>
                          </a:solidFill>
                          <a:latin typeface="Arial" panose="020B0604020202020204" pitchFamily="34" charset="0"/>
                          <a:cs typeface="Arial" panose="020B0604020202020204" pitchFamily="34" charset="0"/>
                        </a:rPr>
                        <a:t>MOODY’S</a:t>
                      </a:r>
                    </a:p>
                  </a:txBody>
                  <a:tcPr>
                    <a:lnL w="12700" cap="flat" cmpd="sng" algn="ctr">
                      <a:solidFill>
                        <a:srgbClr val="F26921"/>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noFill/>
                  </a:tcPr>
                </a:tc>
                <a:tc>
                  <a:txBody>
                    <a:bodyPr/>
                    <a:lstStyle/>
                    <a:p>
                      <a:pPr algn="ctr"/>
                      <a:r>
                        <a:rPr lang="en-US" sz="1000" dirty="0">
                          <a:solidFill>
                            <a:schemeClr val="bg1"/>
                          </a:solidFill>
                          <a:latin typeface="Arial" panose="020B0604020202020204" pitchFamily="34" charset="0"/>
                          <a:cs typeface="Arial" panose="020B0604020202020204" pitchFamily="34" charset="0"/>
                        </a:rPr>
                        <a:t>Apr’22</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noFill/>
                  </a:tcPr>
                </a:tc>
                <a:tc>
                  <a:txBody>
                    <a:bodyPr/>
                    <a:lstStyle/>
                    <a:p>
                      <a:pPr algn="ctr"/>
                      <a:r>
                        <a:rPr lang="en-US" sz="1000" baseline="0" dirty="0">
                          <a:solidFill>
                            <a:schemeClr val="bg1"/>
                          </a:solidFill>
                          <a:latin typeface="Arial" panose="020B0604020202020204" pitchFamily="34" charset="0"/>
                          <a:cs typeface="Arial" panose="020B0604020202020204" pitchFamily="34" charset="0"/>
                        </a:rPr>
                        <a:t>Ba3</a:t>
                      </a:r>
                      <a:r>
                        <a:rPr lang="en-US" sz="1000" dirty="0">
                          <a:solidFill>
                            <a:schemeClr val="bg1"/>
                          </a:solidFill>
                          <a:latin typeface="Arial" panose="020B0604020202020204" pitchFamily="34" charset="0"/>
                          <a:cs typeface="Arial" panose="020B0604020202020204" pitchFamily="34" charset="0"/>
                        </a:rPr>
                        <a:t> </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noFill/>
                  </a:tcPr>
                </a:tc>
                <a:tc>
                  <a:txBody>
                    <a:bodyPr/>
                    <a:lstStyle/>
                    <a:p>
                      <a:pPr algn="ctr"/>
                      <a:r>
                        <a:rPr lang="en-US" sz="1000" dirty="0">
                          <a:solidFill>
                            <a:schemeClr val="bg1"/>
                          </a:solidFill>
                          <a:latin typeface="Arial" panose="020B0604020202020204" pitchFamily="34" charset="0"/>
                          <a:cs typeface="Arial" panose="020B0604020202020204" pitchFamily="34" charset="0"/>
                        </a:rPr>
                        <a:t>Stable </a:t>
                      </a:r>
                    </a:p>
                  </a:txBody>
                  <a:tcPr>
                    <a:lnL w="12700" cap="flat" cmpd="sng" algn="ctr">
                      <a:solidFill>
                        <a:srgbClr val="4F5653"/>
                      </a:solidFill>
                      <a:prstDash val="solid"/>
                      <a:round/>
                      <a:headEnd type="none" w="med" len="med"/>
                      <a:tailEnd type="none" w="med" len="med"/>
                    </a:lnL>
                    <a:lnR w="12700" cap="flat" cmpd="sng" algn="ctr">
                      <a:solidFill>
                        <a:srgbClr val="F26921"/>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noFill/>
                  </a:tcPr>
                </a:tc>
                <a:extLst>
                  <a:ext uri="{0D108BD9-81ED-4DB2-BD59-A6C34878D82A}">
                    <a16:rowId xmlns:a16="http://schemas.microsoft.com/office/drawing/2014/main" val="2388311216"/>
                  </a:ext>
                </a:extLst>
              </a:tr>
              <a:tr h="201078">
                <a:tc>
                  <a:txBody>
                    <a:bodyPr/>
                    <a:lstStyle/>
                    <a:p>
                      <a:r>
                        <a:rPr lang="en-US" sz="1000" b="0" dirty="0">
                          <a:solidFill>
                            <a:srgbClr val="F26921"/>
                          </a:solidFill>
                          <a:latin typeface="Arial" panose="020B0604020202020204" pitchFamily="34" charset="0"/>
                          <a:cs typeface="Arial" panose="020B0604020202020204" pitchFamily="34" charset="0"/>
                        </a:rPr>
                        <a:t>Fitch Ratings </a:t>
                      </a:r>
                    </a:p>
                  </a:txBody>
                  <a:tcPr>
                    <a:lnL w="12700" cap="flat" cmpd="sng" algn="ctr">
                      <a:solidFill>
                        <a:srgbClr val="F26921"/>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F26921"/>
                      </a:solidFill>
                      <a:prstDash val="solid"/>
                      <a:round/>
                      <a:headEnd type="none" w="med" len="med"/>
                      <a:tailEnd type="none" w="med" len="med"/>
                    </a:lnB>
                  </a:tcPr>
                </a:tc>
                <a:tc>
                  <a:txBody>
                    <a:bodyPr/>
                    <a:lstStyle/>
                    <a:p>
                      <a:pPr algn="ctr"/>
                      <a:r>
                        <a:rPr lang="en-US" sz="1000" dirty="0">
                          <a:solidFill>
                            <a:schemeClr val="bg1"/>
                          </a:solidFill>
                          <a:latin typeface="Arial" panose="020B0604020202020204" pitchFamily="34" charset="0"/>
                          <a:cs typeface="Arial" panose="020B0604020202020204" pitchFamily="34" charset="0"/>
                        </a:rPr>
                        <a:t>Feb ’22</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F26921"/>
                      </a:solidFill>
                      <a:prstDash val="solid"/>
                      <a:round/>
                      <a:headEnd type="none" w="med" len="med"/>
                      <a:tailEnd type="none" w="med" len="med"/>
                    </a:lnB>
                  </a:tcPr>
                </a:tc>
                <a:tc>
                  <a:txBody>
                    <a:bodyPr/>
                    <a:lstStyle/>
                    <a:p>
                      <a:pPr algn="ctr"/>
                      <a:r>
                        <a:rPr lang="en-US" sz="1000" dirty="0">
                          <a:solidFill>
                            <a:schemeClr val="bg1"/>
                          </a:solidFill>
                          <a:latin typeface="Arial" panose="020B0604020202020204" pitchFamily="34" charset="0"/>
                          <a:cs typeface="Arial" panose="020B0604020202020204" pitchFamily="34" charset="0"/>
                        </a:rPr>
                        <a:t>B+</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F26921"/>
                      </a:solidFill>
                      <a:prstDash val="solid"/>
                      <a:round/>
                      <a:headEnd type="none" w="med" len="med"/>
                      <a:tailEnd type="none" w="med" len="med"/>
                    </a:lnB>
                  </a:tcPr>
                </a:tc>
                <a:tc>
                  <a:txBody>
                    <a:bodyPr/>
                    <a:lstStyle/>
                    <a:p>
                      <a:pPr algn="ctr"/>
                      <a:r>
                        <a:rPr lang="en-US" sz="1000" dirty="0">
                          <a:solidFill>
                            <a:schemeClr val="bg1"/>
                          </a:solidFill>
                          <a:latin typeface="Arial" panose="020B0604020202020204" pitchFamily="34" charset="0"/>
                          <a:cs typeface="Arial" panose="020B0604020202020204" pitchFamily="34" charset="0"/>
                        </a:rPr>
                        <a:t>Stable </a:t>
                      </a:r>
                    </a:p>
                  </a:txBody>
                  <a:tcPr>
                    <a:lnL w="12700" cap="flat" cmpd="sng" algn="ctr">
                      <a:solidFill>
                        <a:srgbClr val="4F5653"/>
                      </a:solidFill>
                      <a:prstDash val="solid"/>
                      <a:round/>
                      <a:headEnd type="none" w="med" len="med"/>
                      <a:tailEnd type="none" w="med" len="med"/>
                    </a:lnL>
                    <a:lnR w="12700" cap="flat" cmpd="sng" algn="ctr">
                      <a:solidFill>
                        <a:srgbClr val="F26921"/>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F26921"/>
                      </a:solidFill>
                      <a:prstDash val="solid"/>
                      <a:round/>
                      <a:headEnd type="none" w="med" len="med"/>
                      <a:tailEnd type="none" w="med" len="med"/>
                    </a:lnB>
                  </a:tcPr>
                </a:tc>
                <a:extLst>
                  <a:ext uri="{0D108BD9-81ED-4DB2-BD59-A6C34878D82A}">
                    <a16:rowId xmlns:a16="http://schemas.microsoft.com/office/drawing/2014/main" val="3875704229"/>
                  </a:ext>
                </a:extLst>
              </a:tr>
            </a:tbl>
          </a:graphicData>
        </a:graphic>
      </p:graphicFrame>
      <p:sp>
        <p:nvSpPr>
          <p:cNvPr id="6" name="Rectangle 5"/>
          <p:cNvSpPr/>
          <p:nvPr/>
        </p:nvSpPr>
        <p:spPr>
          <a:xfrm>
            <a:off x="5669402" y="754315"/>
            <a:ext cx="6048493" cy="465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Listed on the Muscat Stock Exchange (MSX)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Market capitalization: </a:t>
            </a:r>
            <a:r>
              <a:rPr kumimoji="0" lang="en-US" sz="1200" b="0" i="0" u="none" strike="noStrike" kern="1200" cap="none" spc="0" normalizeH="0" baseline="0" noProof="0" dirty="0">
                <a:ln>
                  <a:noFill/>
                </a:ln>
                <a:solidFill>
                  <a:srgbClr val="F36B23"/>
                </a:solidFill>
                <a:effectLst/>
                <a:uLnTx/>
                <a:uFillTx/>
                <a:latin typeface="Arial" panose="020B0604020202020204" pitchFamily="34" charset="0"/>
                <a:cs typeface="Arial" panose="020B0604020202020204" pitchFamily="34" charset="0"/>
              </a:rPr>
              <a:t>USD 808 Million </a:t>
            </a:r>
            <a:r>
              <a:rPr kumimoji="0" lang="en-US" sz="900" b="0" i="0" u="none" strike="noStrike" kern="1200" cap="none" spc="0" normalizeH="0" baseline="0" noProof="0" dirty="0">
                <a:ln>
                  <a:noFill/>
                </a:ln>
                <a:solidFill>
                  <a:srgbClr val="F36B23"/>
                </a:solidFill>
                <a:effectLst/>
                <a:uLnTx/>
                <a:uFillTx/>
                <a:latin typeface="Arial" panose="020B0604020202020204" pitchFamily="34" charset="0"/>
                <a:cs typeface="Arial" panose="020B0604020202020204" pitchFamily="34" charset="0"/>
              </a:rPr>
              <a:t>(30 June 2022)</a:t>
            </a:r>
          </a:p>
        </p:txBody>
      </p:sp>
      <p:graphicFrame>
        <p:nvGraphicFramePr>
          <p:cNvPr id="7" name="Chart 6">
            <a:extLst>
              <a:ext uri="{FF2B5EF4-FFF2-40B4-BE49-F238E27FC236}">
                <a16:creationId xmlns:a16="http://schemas.microsoft.com/office/drawing/2014/main" id="{AB74F676-9655-4780-9086-3721424693E2}"/>
              </a:ext>
            </a:extLst>
          </p:cNvPr>
          <p:cNvGraphicFramePr/>
          <p:nvPr>
            <p:extLst>
              <p:ext uri="{D42A27DB-BD31-4B8C-83A1-F6EECF244321}">
                <p14:modId xmlns:p14="http://schemas.microsoft.com/office/powerpoint/2010/main" val="224624496"/>
              </p:ext>
            </p:extLst>
          </p:nvPr>
        </p:nvGraphicFramePr>
        <p:xfrm>
          <a:off x="6739158" y="1296283"/>
          <a:ext cx="5264954" cy="2307742"/>
        </p:xfrm>
        <a:graphic>
          <a:graphicData uri="http://schemas.openxmlformats.org/drawingml/2006/chart">
            <c:chart xmlns:c="http://schemas.openxmlformats.org/drawingml/2006/chart" xmlns:r="http://schemas.openxmlformats.org/officeDocument/2006/relationships" r:id="rId4"/>
          </a:graphicData>
        </a:graphic>
      </p:graphicFrame>
      <p:pic>
        <p:nvPicPr>
          <p:cNvPr id="50" name="Pictur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34120" y="108976"/>
            <a:ext cx="369993" cy="512298"/>
          </a:xfrm>
          <a:prstGeom prst="rect">
            <a:avLst/>
          </a:prstGeom>
        </p:spPr>
      </p:pic>
      <p:sp>
        <p:nvSpPr>
          <p:cNvPr id="91" name="Rectangle 90"/>
          <p:cNvSpPr/>
          <p:nvPr/>
        </p:nvSpPr>
        <p:spPr>
          <a:xfrm>
            <a:off x="10225923" y="1261606"/>
            <a:ext cx="824526" cy="39355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marR="0" lvl="0" indent="-571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OIFC: 15.4%</a:t>
            </a:r>
          </a:p>
          <a:p>
            <a:pPr marL="57150" marR="0" lvl="0" indent="-571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Others 8.6%</a:t>
            </a:r>
          </a:p>
        </p:txBody>
      </p:sp>
      <p:cxnSp>
        <p:nvCxnSpPr>
          <p:cNvPr id="92" name="Straight Arrow Connector 91"/>
          <p:cNvCxnSpPr/>
          <p:nvPr/>
        </p:nvCxnSpPr>
        <p:spPr>
          <a:xfrm flipV="1">
            <a:off x="9999612" y="1458384"/>
            <a:ext cx="226311" cy="17024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586AF59-AE8B-4B0B-819F-A5367ED498A1}"/>
              </a:ext>
            </a:extLst>
          </p:cNvPr>
          <p:cNvSpPr/>
          <p:nvPr/>
        </p:nvSpPr>
        <p:spPr>
          <a:xfrm>
            <a:off x="302004" y="729842"/>
            <a:ext cx="5150840" cy="6056852"/>
          </a:xfrm>
          <a:prstGeom prst="rect">
            <a:avLst/>
          </a:prstGeom>
          <a:noFill/>
          <a:ln>
            <a:solidFill>
              <a:srgbClr val="FE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2FCBC124-5C8B-412D-9C97-DFF7D0A390F2}"/>
              </a:ext>
            </a:extLst>
          </p:cNvPr>
          <p:cNvSpPr/>
          <p:nvPr/>
        </p:nvSpPr>
        <p:spPr>
          <a:xfrm>
            <a:off x="5770622" y="729842"/>
            <a:ext cx="6292464" cy="2827090"/>
          </a:xfrm>
          <a:prstGeom prst="rect">
            <a:avLst/>
          </a:prstGeom>
          <a:noFill/>
          <a:ln>
            <a:solidFill>
              <a:srgbClr val="FE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15102" y="3682267"/>
            <a:ext cx="5230308" cy="2816355"/>
          </a:xfrm>
          <a:prstGeom prst="rect">
            <a:avLst/>
          </a:prstGeom>
        </p:spPr>
      </p:pic>
      <p:pic>
        <p:nvPicPr>
          <p:cNvPr id="18" name="Picture 1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37160" y="160078"/>
            <a:ext cx="2255520" cy="410094"/>
          </a:xfrm>
          <a:prstGeom prst="rect">
            <a:avLst/>
          </a:prstGeom>
        </p:spPr>
      </p:pic>
    </p:spTree>
    <p:extLst>
      <p:ext uri="{BB962C8B-B14F-4D97-AF65-F5344CB8AC3E}">
        <p14:creationId xmlns:p14="http://schemas.microsoft.com/office/powerpoint/2010/main" val="230214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CEE14FA-83A8-4A96-9566-1581686C0C82}"/>
              </a:ext>
            </a:extLst>
          </p:cNvPr>
          <p:cNvSpPr>
            <a:spLocks noGrp="1"/>
          </p:cNvSpPr>
          <p:nvPr>
            <p:ph type="title"/>
          </p:nvPr>
        </p:nvSpPr>
        <p:spPr>
          <a:xfrm>
            <a:off x="146355" y="105284"/>
            <a:ext cx="12107705" cy="551172"/>
          </a:xfrm>
        </p:spPr>
        <p:txBody>
          <a:bodyPr anchor="ctr">
            <a:noAutofit/>
          </a:bodyPr>
          <a:lstStyle/>
          <a:p>
            <a:pPr algn="ctr"/>
            <a:r>
              <a:rPr lang="en-US" altLang="ja-JP" sz="3200" dirty="0">
                <a:solidFill>
                  <a:srgbClr val="F26921"/>
                </a:solidFill>
                <a:latin typeface="Arial" panose="020B0604020202020204" pitchFamily="34" charset="0"/>
                <a:ea typeface="Segoe UI Emoji" panose="020B0502040204020203" pitchFamily="34" charset="0"/>
                <a:cs typeface="Arial" panose="020B0604020202020204" pitchFamily="34" charset="0"/>
              </a:rPr>
              <a:t>Sohar International Key Strengths</a:t>
            </a:r>
          </a:p>
        </p:txBody>
      </p:sp>
      <p:sp>
        <p:nvSpPr>
          <p:cNvPr id="36" name="TextBox 35">
            <a:extLst>
              <a:ext uri="{FF2B5EF4-FFF2-40B4-BE49-F238E27FC236}">
                <a16:creationId xmlns:a16="http://schemas.microsoft.com/office/drawing/2014/main" id="{D18B3F3E-F978-4CAD-8548-2D0B499C650D}"/>
              </a:ext>
            </a:extLst>
          </p:cNvPr>
          <p:cNvSpPr txBox="1"/>
          <p:nvPr/>
        </p:nvSpPr>
        <p:spPr>
          <a:xfrm>
            <a:off x="6200208" y="3357761"/>
            <a:ext cx="18473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B60722BB-A1EE-4650-9A2D-1D19ECEB7DEC}"/>
              </a:ext>
            </a:extLst>
          </p:cNvPr>
          <p:cNvSpPr txBox="1"/>
          <p:nvPr/>
        </p:nvSpPr>
        <p:spPr>
          <a:xfrm>
            <a:off x="257003" y="1474720"/>
            <a:ext cx="2823942" cy="584775"/>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Strong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Corporate Governance</a:t>
            </a:r>
          </a:p>
        </p:txBody>
      </p:sp>
      <p:sp>
        <p:nvSpPr>
          <p:cNvPr id="38" name="Oval 37">
            <a:extLst>
              <a:ext uri="{FF2B5EF4-FFF2-40B4-BE49-F238E27FC236}">
                <a16:creationId xmlns:a16="http://schemas.microsoft.com/office/drawing/2014/main" id="{45490359-4AFC-4421-ABC7-BAFD3A013095}"/>
              </a:ext>
            </a:extLst>
          </p:cNvPr>
          <p:cNvSpPr/>
          <p:nvPr/>
        </p:nvSpPr>
        <p:spPr>
          <a:xfrm>
            <a:off x="4611509" y="1961366"/>
            <a:ext cx="3168254" cy="3110627"/>
          </a:xfrm>
          <a:prstGeom prst="ellipse">
            <a:avLst/>
          </a:prstGeom>
          <a:noFill/>
          <a:ln>
            <a:solidFill>
              <a:srgbClr val="F466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9" name="Freeform 52">
            <a:extLst>
              <a:ext uri="{FF2B5EF4-FFF2-40B4-BE49-F238E27FC236}">
                <a16:creationId xmlns:a16="http://schemas.microsoft.com/office/drawing/2014/main" id="{7F587F9F-3AAF-4386-8E53-4F263D2B4187}"/>
              </a:ext>
            </a:extLst>
          </p:cNvPr>
          <p:cNvSpPr/>
          <p:nvPr/>
        </p:nvSpPr>
        <p:spPr>
          <a:xfrm rot="10800000" flipV="1">
            <a:off x="3161679" y="1768516"/>
            <a:ext cx="2065103" cy="358633"/>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19050" cmpd="sng">
            <a:solidFill>
              <a:srgbClr val="F46617"/>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l" defTabSz="124331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0" name="Oval 39">
            <a:extLst>
              <a:ext uri="{FF2B5EF4-FFF2-40B4-BE49-F238E27FC236}">
                <a16:creationId xmlns:a16="http://schemas.microsoft.com/office/drawing/2014/main" id="{9FBCFCB1-6027-4545-B121-03E4EB43411D}"/>
              </a:ext>
            </a:extLst>
          </p:cNvPr>
          <p:cNvSpPr/>
          <p:nvPr/>
        </p:nvSpPr>
        <p:spPr>
          <a:xfrm>
            <a:off x="5085424" y="2095080"/>
            <a:ext cx="345239" cy="341504"/>
          </a:xfrm>
          <a:prstGeom prst="ellipse">
            <a:avLst/>
          </a:prstGeom>
          <a:solidFill>
            <a:srgbClr val="FA6F22"/>
          </a:solidFill>
          <a:ln>
            <a:solidFill>
              <a:srgbClr val="FA6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41" name="Freeform 63">
            <a:extLst>
              <a:ext uri="{FF2B5EF4-FFF2-40B4-BE49-F238E27FC236}">
                <a16:creationId xmlns:a16="http://schemas.microsoft.com/office/drawing/2014/main" id="{CB62EB14-AB9F-4310-8A31-3B49BDB42637}"/>
              </a:ext>
            </a:extLst>
          </p:cNvPr>
          <p:cNvSpPr/>
          <p:nvPr/>
        </p:nvSpPr>
        <p:spPr>
          <a:xfrm flipH="1" flipV="1">
            <a:off x="3179159" y="4799492"/>
            <a:ext cx="1812219" cy="372968"/>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19050" cmpd="sng">
            <a:solidFill>
              <a:srgbClr val="FD7022"/>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r" defTabSz="124331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7565A"/>
              </a:solidFill>
              <a:effectLst/>
              <a:uLnTx/>
              <a:uFillTx/>
              <a:latin typeface="Arial" panose="020B0604020202020204" pitchFamily="34" charset="0"/>
              <a:cs typeface="Arial" panose="020B0604020202020204" pitchFamily="34" charset="0"/>
            </a:endParaRPr>
          </a:p>
        </p:txBody>
      </p:sp>
      <p:sp>
        <p:nvSpPr>
          <p:cNvPr id="42" name="Freeform 64">
            <a:extLst>
              <a:ext uri="{FF2B5EF4-FFF2-40B4-BE49-F238E27FC236}">
                <a16:creationId xmlns:a16="http://schemas.microsoft.com/office/drawing/2014/main" id="{21731DED-078D-480E-B862-62C7A38A6CB1}"/>
              </a:ext>
            </a:extLst>
          </p:cNvPr>
          <p:cNvSpPr/>
          <p:nvPr/>
        </p:nvSpPr>
        <p:spPr>
          <a:xfrm>
            <a:off x="7352555" y="1797886"/>
            <a:ext cx="2188574" cy="344627"/>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19050" cmpd="sng">
            <a:solidFill>
              <a:srgbClr val="FA6F22"/>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r" defTabSz="124331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3" name="Freeform 65">
            <a:extLst>
              <a:ext uri="{FF2B5EF4-FFF2-40B4-BE49-F238E27FC236}">
                <a16:creationId xmlns:a16="http://schemas.microsoft.com/office/drawing/2014/main" id="{0A0E5AE0-1990-4F2A-9159-7CBB61818C22}"/>
              </a:ext>
            </a:extLst>
          </p:cNvPr>
          <p:cNvSpPr/>
          <p:nvPr/>
        </p:nvSpPr>
        <p:spPr>
          <a:xfrm flipV="1">
            <a:off x="7430460" y="4799490"/>
            <a:ext cx="2152347" cy="350453"/>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19050" cmpd="sng">
            <a:solidFill>
              <a:srgbClr val="FA6F22"/>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124331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7565A"/>
              </a:solidFill>
              <a:effectLst/>
              <a:uLnTx/>
              <a:uFillTx/>
              <a:latin typeface="Arial" panose="020B0604020202020204" pitchFamily="34" charset="0"/>
              <a:cs typeface="Arial" panose="020B0604020202020204" pitchFamily="34" charset="0"/>
            </a:endParaRPr>
          </a:p>
        </p:txBody>
      </p:sp>
      <p:sp>
        <p:nvSpPr>
          <p:cNvPr id="44" name="Oval 43">
            <a:extLst>
              <a:ext uri="{FF2B5EF4-FFF2-40B4-BE49-F238E27FC236}">
                <a16:creationId xmlns:a16="http://schemas.microsoft.com/office/drawing/2014/main" id="{DBC1455E-97A1-489E-A367-9466B3DC69A5}"/>
              </a:ext>
            </a:extLst>
          </p:cNvPr>
          <p:cNvSpPr/>
          <p:nvPr/>
        </p:nvSpPr>
        <p:spPr>
          <a:xfrm>
            <a:off x="4412254" y="3761280"/>
            <a:ext cx="365837" cy="319698"/>
          </a:xfrm>
          <a:prstGeom prst="ellipse">
            <a:avLst/>
          </a:prstGeom>
          <a:solidFill>
            <a:srgbClr val="FA6F22"/>
          </a:solidFill>
          <a:ln>
            <a:solidFill>
              <a:srgbClr val="FA6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3</a:t>
            </a:r>
          </a:p>
        </p:txBody>
      </p:sp>
      <p:sp>
        <p:nvSpPr>
          <p:cNvPr id="45" name="Oval 44">
            <a:extLst>
              <a:ext uri="{FF2B5EF4-FFF2-40B4-BE49-F238E27FC236}">
                <a16:creationId xmlns:a16="http://schemas.microsoft.com/office/drawing/2014/main" id="{02544C75-9FAC-4F22-A13F-14524D5FE7E2}"/>
              </a:ext>
            </a:extLst>
          </p:cNvPr>
          <p:cNvSpPr/>
          <p:nvPr/>
        </p:nvSpPr>
        <p:spPr>
          <a:xfrm>
            <a:off x="4473544" y="2793133"/>
            <a:ext cx="367338" cy="347986"/>
          </a:xfrm>
          <a:prstGeom prst="ellipse">
            <a:avLst/>
          </a:prstGeom>
          <a:solidFill>
            <a:srgbClr val="FA6F22"/>
          </a:solidFill>
          <a:ln>
            <a:solidFill>
              <a:srgbClr val="FA6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a:t>
            </a:r>
          </a:p>
        </p:txBody>
      </p:sp>
      <p:sp>
        <p:nvSpPr>
          <p:cNvPr id="46" name="Oval 45">
            <a:extLst>
              <a:ext uri="{FF2B5EF4-FFF2-40B4-BE49-F238E27FC236}">
                <a16:creationId xmlns:a16="http://schemas.microsoft.com/office/drawing/2014/main" id="{E907B225-B35E-46BD-8C8A-085631BC03B7}"/>
              </a:ext>
            </a:extLst>
          </p:cNvPr>
          <p:cNvSpPr/>
          <p:nvPr/>
        </p:nvSpPr>
        <p:spPr>
          <a:xfrm>
            <a:off x="7588629" y="2799651"/>
            <a:ext cx="358313" cy="352518"/>
          </a:xfrm>
          <a:prstGeom prst="ellipse">
            <a:avLst/>
          </a:prstGeom>
          <a:solidFill>
            <a:srgbClr val="FA6F22"/>
          </a:solidFill>
          <a:ln>
            <a:solidFill>
              <a:srgbClr val="FA6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7</a:t>
            </a:r>
          </a:p>
        </p:txBody>
      </p:sp>
      <p:sp>
        <p:nvSpPr>
          <p:cNvPr id="47" name="Oval 46">
            <a:extLst>
              <a:ext uri="{FF2B5EF4-FFF2-40B4-BE49-F238E27FC236}">
                <a16:creationId xmlns:a16="http://schemas.microsoft.com/office/drawing/2014/main" id="{7F113279-E0F7-49FA-84AE-955BD946767A}"/>
              </a:ext>
            </a:extLst>
          </p:cNvPr>
          <p:cNvSpPr/>
          <p:nvPr/>
        </p:nvSpPr>
        <p:spPr>
          <a:xfrm>
            <a:off x="7072147" y="2101767"/>
            <a:ext cx="358313" cy="352518"/>
          </a:xfrm>
          <a:prstGeom prst="ellipse">
            <a:avLst/>
          </a:prstGeom>
          <a:solidFill>
            <a:srgbClr val="FA6F22"/>
          </a:solidFill>
          <a:ln>
            <a:solidFill>
              <a:srgbClr val="FA6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8</a:t>
            </a:r>
          </a:p>
        </p:txBody>
      </p:sp>
      <p:sp>
        <p:nvSpPr>
          <p:cNvPr id="49" name="Oval 48">
            <a:extLst>
              <a:ext uri="{FF2B5EF4-FFF2-40B4-BE49-F238E27FC236}">
                <a16:creationId xmlns:a16="http://schemas.microsoft.com/office/drawing/2014/main" id="{BCFEE31A-C292-4585-9516-624B66597DA3}"/>
              </a:ext>
            </a:extLst>
          </p:cNvPr>
          <p:cNvSpPr/>
          <p:nvPr/>
        </p:nvSpPr>
        <p:spPr>
          <a:xfrm>
            <a:off x="7107936" y="4511763"/>
            <a:ext cx="358313" cy="352518"/>
          </a:xfrm>
          <a:prstGeom prst="ellipse">
            <a:avLst/>
          </a:prstGeom>
          <a:solidFill>
            <a:srgbClr val="FA6F22"/>
          </a:solidFill>
          <a:ln>
            <a:solidFill>
              <a:srgbClr val="FA6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5</a:t>
            </a:r>
          </a:p>
        </p:txBody>
      </p:sp>
      <p:sp>
        <p:nvSpPr>
          <p:cNvPr id="50" name="Oval 49">
            <a:extLst>
              <a:ext uri="{FF2B5EF4-FFF2-40B4-BE49-F238E27FC236}">
                <a16:creationId xmlns:a16="http://schemas.microsoft.com/office/drawing/2014/main" id="{B562188C-0728-4DA4-905C-2E3655697CD4}"/>
              </a:ext>
            </a:extLst>
          </p:cNvPr>
          <p:cNvSpPr/>
          <p:nvPr/>
        </p:nvSpPr>
        <p:spPr>
          <a:xfrm>
            <a:off x="7600606" y="3773481"/>
            <a:ext cx="358313" cy="352518"/>
          </a:xfrm>
          <a:prstGeom prst="ellipse">
            <a:avLst/>
          </a:prstGeom>
          <a:solidFill>
            <a:srgbClr val="FA6F22"/>
          </a:solidFill>
          <a:ln>
            <a:solidFill>
              <a:srgbClr val="FA6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a:t>
            </a:r>
          </a:p>
        </p:txBody>
      </p:sp>
      <p:cxnSp>
        <p:nvCxnSpPr>
          <p:cNvPr id="51" name="Straight Connector 50">
            <a:extLst>
              <a:ext uri="{FF2B5EF4-FFF2-40B4-BE49-F238E27FC236}">
                <a16:creationId xmlns:a16="http://schemas.microsoft.com/office/drawing/2014/main" id="{4AD90FE7-3E23-4668-9406-4AD90F57F8E6}"/>
              </a:ext>
            </a:extLst>
          </p:cNvPr>
          <p:cNvCxnSpPr/>
          <p:nvPr/>
        </p:nvCxnSpPr>
        <p:spPr>
          <a:xfrm flipH="1" flipV="1">
            <a:off x="3216281" y="2991859"/>
            <a:ext cx="1285176" cy="653"/>
          </a:xfrm>
          <a:prstGeom prst="line">
            <a:avLst/>
          </a:prstGeom>
          <a:ln w="19050" cmpd="sng">
            <a:solidFill>
              <a:srgbClr val="F46617"/>
            </a:solidFill>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CA06A8D3-165F-4858-8341-0587EE91F278}"/>
              </a:ext>
            </a:extLst>
          </p:cNvPr>
          <p:cNvCxnSpPr/>
          <p:nvPr/>
        </p:nvCxnSpPr>
        <p:spPr>
          <a:xfrm flipH="1">
            <a:off x="3186164" y="3946511"/>
            <a:ext cx="1244863" cy="3229"/>
          </a:xfrm>
          <a:prstGeom prst="line">
            <a:avLst/>
          </a:prstGeom>
          <a:ln w="19050" cmpd="sng">
            <a:solidFill>
              <a:srgbClr val="F46617"/>
            </a:solidFill>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22C64D53-C89D-4565-8DD9-01FA9D1AC9A0}"/>
              </a:ext>
            </a:extLst>
          </p:cNvPr>
          <p:cNvCxnSpPr>
            <a:endCxn id="46" idx="6"/>
          </p:cNvCxnSpPr>
          <p:nvPr/>
        </p:nvCxnSpPr>
        <p:spPr>
          <a:xfrm flipH="1">
            <a:off x="7946942" y="2975910"/>
            <a:ext cx="1635866" cy="0"/>
          </a:xfrm>
          <a:prstGeom prst="line">
            <a:avLst/>
          </a:prstGeom>
          <a:ln w="19050" cmpd="sng">
            <a:solidFill>
              <a:srgbClr val="F46617"/>
            </a:solidFill>
            <a:headEnd type="oval"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8E927636-0533-4D74-844B-B42FD79F8174}"/>
              </a:ext>
            </a:extLst>
          </p:cNvPr>
          <p:cNvCxnSpPr>
            <a:endCxn id="50" idx="6"/>
          </p:cNvCxnSpPr>
          <p:nvPr/>
        </p:nvCxnSpPr>
        <p:spPr>
          <a:xfrm flipH="1" flipV="1">
            <a:off x="7958919" y="3949740"/>
            <a:ext cx="1623889" cy="3370"/>
          </a:xfrm>
          <a:prstGeom prst="line">
            <a:avLst/>
          </a:prstGeom>
          <a:ln w="19050" cmpd="sng">
            <a:solidFill>
              <a:srgbClr val="F46617"/>
            </a:solidFill>
            <a:headEnd type="oval" w="lg" len="lg"/>
            <a:tailEnd type="none" w="lg" len="lg"/>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A141D6EE-371F-4265-B460-2C8A8958942F}"/>
              </a:ext>
            </a:extLst>
          </p:cNvPr>
          <p:cNvSpPr txBox="1"/>
          <p:nvPr/>
        </p:nvSpPr>
        <p:spPr>
          <a:xfrm>
            <a:off x="440044" y="3623345"/>
            <a:ext cx="2640901" cy="584775"/>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Strong Brand &amp;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Corporate Franchise</a:t>
            </a:r>
          </a:p>
        </p:txBody>
      </p:sp>
      <p:sp>
        <p:nvSpPr>
          <p:cNvPr id="59" name="TextBox 58">
            <a:extLst>
              <a:ext uri="{FF2B5EF4-FFF2-40B4-BE49-F238E27FC236}">
                <a16:creationId xmlns:a16="http://schemas.microsoft.com/office/drawing/2014/main" id="{E1597B6B-B7E5-46DF-B404-DBDFC1DE56F2}"/>
              </a:ext>
            </a:extLst>
          </p:cNvPr>
          <p:cNvSpPr txBox="1"/>
          <p:nvPr/>
        </p:nvSpPr>
        <p:spPr>
          <a:xfrm>
            <a:off x="4869" y="2655119"/>
            <a:ext cx="3076076" cy="584775"/>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Robust Risk Management Framework and Culture</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06FC46F2-F00B-4C3B-BF07-E3B11B7A8F8E}"/>
              </a:ext>
            </a:extLst>
          </p:cNvPr>
          <p:cNvSpPr txBox="1"/>
          <p:nvPr/>
        </p:nvSpPr>
        <p:spPr>
          <a:xfrm>
            <a:off x="317729" y="4799492"/>
            <a:ext cx="2763216" cy="584775"/>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rgbClr val="FFFFFF"/>
                </a:solidFill>
                <a:latin typeface="Arial" panose="020B0604020202020204" pitchFamily="34" charset="0"/>
                <a:cs typeface="Arial" panose="020B0604020202020204" pitchFamily="34" charset="0"/>
              </a:rPr>
              <a:t>Strong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Strategic Partnerships</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819EB263-6ADD-4A64-AB89-131E8074304E}"/>
              </a:ext>
            </a:extLst>
          </p:cNvPr>
          <p:cNvSpPr txBox="1"/>
          <p:nvPr/>
        </p:nvSpPr>
        <p:spPr>
          <a:xfrm>
            <a:off x="9707928" y="2588512"/>
            <a:ext cx="2097126"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Robust Long-Term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Growth Strategy </a:t>
            </a:r>
          </a:p>
        </p:txBody>
      </p:sp>
      <p:sp>
        <p:nvSpPr>
          <p:cNvPr id="63" name="TextBox 62">
            <a:extLst>
              <a:ext uri="{FF2B5EF4-FFF2-40B4-BE49-F238E27FC236}">
                <a16:creationId xmlns:a16="http://schemas.microsoft.com/office/drawing/2014/main" id="{E0C6DA10-9739-4149-AC57-8132D6965187}"/>
              </a:ext>
            </a:extLst>
          </p:cNvPr>
          <p:cNvSpPr txBox="1"/>
          <p:nvPr/>
        </p:nvSpPr>
        <p:spPr>
          <a:xfrm>
            <a:off x="9707928" y="3629944"/>
            <a:ext cx="2544022"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Solid Growth and Resilient  Financial Performance</a:t>
            </a:r>
          </a:p>
        </p:txBody>
      </p:sp>
      <p:sp>
        <p:nvSpPr>
          <p:cNvPr id="64" name="TextBox 63">
            <a:extLst>
              <a:ext uri="{FF2B5EF4-FFF2-40B4-BE49-F238E27FC236}">
                <a16:creationId xmlns:a16="http://schemas.microsoft.com/office/drawing/2014/main" id="{E5ED15A4-352B-4BAD-8A4E-D61C32FBFBAA}"/>
              </a:ext>
            </a:extLst>
          </p:cNvPr>
          <p:cNvSpPr txBox="1"/>
          <p:nvPr/>
        </p:nvSpPr>
        <p:spPr>
          <a:xfrm>
            <a:off x="9707928" y="4799491"/>
            <a:ext cx="2051979"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Strong Ownership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Structure </a:t>
            </a:r>
          </a:p>
        </p:txBody>
      </p:sp>
      <p:sp>
        <p:nvSpPr>
          <p:cNvPr id="65" name="TextBox 64">
            <a:extLst>
              <a:ext uri="{FF2B5EF4-FFF2-40B4-BE49-F238E27FC236}">
                <a16:creationId xmlns:a16="http://schemas.microsoft.com/office/drawing/2014/main" id="{2BA79191-5D71-451A-983D-D33E4BCA06DB}"/>
              </a:ext>
            </a:extLst>
          </p:cNvPr>
          <p:cNvSpPr txBox="1"/>
          <p:nvPr/>
        </p:nvSpPr>
        <p:spPr>
          <a:xfrm>
            <a:off x="9707928" y="1448749"/>
            <a:ext cx="2160105"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Sound Capitalization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&amp; Liquidity  </a:t>
            </a:r>
          </a:p>
        </p:txBody>
      </p:sp>
      <p:sp>
        <p:nvSpPr>
          <p:cNvPr id="67" name="Oval 66">
            <a:extLst>
              <a:ext uri="{FF2B5EF4-FFF2-40B4-BE49-F238E27FC236}">
                <a16:creationId xmlns:a16="http://schemas.microsoft.com/office/drawing/2014/main" id="{692709F9-FF18-48C9-83D9-B8C7FF60579B}"/>
              </a:ext>
            </a:extLst>
          </p:cNvPr>
          <p:cNvSpPr/>
          <p:nvPr/>
        </p:nvSpPr>
        <p:spPr>
          <a:xfrm>
            <a:off x="4925201" y="4467263"/>
            <a:ext cx="358313" cy="381932"/>
          </a:xfrm>
          <a:prstGeom prst="ellipse">
            <a:avLst/>
          </a:prstGeom>
          <a:solidFill>
            <a:srgbClr val="FA6F22"/>
          </a:solidFill>
          <a:ln>
            <a:solidFill>
              <a:srgbClr val="FA6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4</a:t>
            </a:r>
          </a:p>
        </p:txBody>
      </p:sp>
      <p:pic>
        <p:nvPicPr>
          <p:cNvPr id="68" name="Picture 67">
            <a:extLst>
              <a:ext uri="{FF2B5EF4-FFF2-40B4-BE49-F238E27FC236}">
                <a16:creationId xmlns:a16="http://schemas.microsoft.com/office/drawing/2014/main" id="{77BC2620-9134-4B84-A3D5-DC4DE9891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8762" y="2588512"/>
            <a:ext cx="1389237" cy="1923251"/>
          </a:xfrm>
          <a:prstGeom prst="rect">
            <a:avLst/>
          </a:prstGeom>
        </p:spPr>
      </p:pic>
      <p:pic>
        <p:nvPicPr>
          <p:cNvPr id="32" name="Picture 3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7160" y="160078"/>
            <a:ext cx="2255520" cy="410094"/>
          </a:xfrm>
          <a:prstGeom prst="rect">
            <a:avLst/>
          </a:prstGeom>
        </p:spPr>
      </p:pic>
    </p:spTree>
    <p:extLst>
      <p:ext uri="{BB962C8B-B14F-4D97-AF65-F5344CB8AC3E}">
        <p14:creationId xmlns:p14="http://schemas.microsoft.com/office/powerpoint/2010/main" val="835907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500"/>
                                        <p:tgtEl>
                                          <p:spTgt spid="3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500"/>
                                        <p:tgtEl>
                                          <p:spTgt spid="37"/>
                                        </p:tgtEl>
                                      </p:cBhvr>
                                    </p:animEffect>
                                  </p:childTnLst>
                                </p:cTn>
                              </p:par>
                              <p:par>
                                <p:cTn id="14" presetID="22" presetClass="entr" presetSubtype="4" fill="hold" grpId="0" nodeType="withEffect">
                                  <p:stCondLst>
                                    <p:cond delay="500"/>
                                  </p:stCondLst>
                                  <p:childTnLst>
                                    <p:set>
                                      <p:cBhvr>
                                        <p:cTn id="15" dur="1" fill="hold">
                                          <p:stCondLst>
                                            <p:cond delay="0"/>
                                          </p:stCondLst>
                                        </p:cTn>
                                        <p:tgtEl>
                                          <p:spTgt spid="45"/>
                                        </p:tgtEl>
                                        <p:attrNameLst>
                                          <p:attrName>style.visibility</p:attrName>
                                        </p:attrNameLst>
                                      </p:cBhvr>
                                      <p:to>
                                        <p:strVal val="visible"/>
                                      </p:to>
                                    </p:set>
                                    <p:animEffect transition="in" filter="wipe(down)">
                                      <p:cBhvr>
                                        <p:cTn id="16" dur="500"/>
                                        <p:tgtEl>
                                          <p:spTgt spid="45"/>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ipe(right)">
                                      <p:cBhvr>
                                        <p:cTn id="20" dur="500"/>
                                        <p:tgtEl>
                                          <p:spTgt spid="5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wipe(down)">
                                      <p:cBhvr>
                                        <p:cTn id="23" dur="500"/>
                                        <p:tgtEl>
                                          <p:spTgt spid="59"/>
                                        </p:tgtEl>
                                      </p:cBhvr>
                                    </p:animEffect>
                                  </p:childTnLst>
                                </p:cTn>
                              </p:par>
                            </p:childTnLst>
                          </p:cTn>
                        </p:par>
                        <p:par>
                          <p:cTn id="24" fill="hold">
                            <p:stCondLst>
                              <p:cond delay="1500"/>
                            </p:stCondLst>
                            <p:childTnLst>
                              <p:par>
                                <p:cTn id="25" presetID="22" presetClass="entr" presetSubtype="4"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down)">
                                      <p:cBhvr>
                                        <p:cTn id="27" dur="500"/>
                                        <p:tgtEl>
                                          <p:spTgt spid="44"/>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right)">
                                      <p:cBhvr>
                                        <p:cTn id="31" dur="500"/>
                                        <p:tgtEl>
                                          <p:spTgt spid="5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wipe(down)">
                                      <p:cBhvr>
                                        <p:cTn id="34" dur="500"/>
                                        <p:tgtEl>
                                          <p:spTgt spid="58"/>
                                        </p:tgtEl>
                                      </p:cBhvr>
                                    </p:animEffect>
                                  </p:childTnLst>
                                </p:cTn>
                              </p:par>
                              <p:par>
                                <p:cTn id="35" presetID="22" presetClass="entr" presetSubtype="4" fill="hold" grpId="0" nodeType="withEffect">
                                  <p:stCondLst>
                                    <p:cond delay="500"/>
                                  </p:stCondLst>
                                  <p:childTnLst>
                                    <p:set>
                                      <p:cBhvr>
                                        <p:cTn id="36" dur="1" fill="hold">
                                          <p:stCondLst>
                                            <p:cond delay="0"/>
                                          </p:stCondLst>
                                        </p:cTn>
                                        <p:tgtEl>
                                          <p:spTgt spid="67"/>
                                        </p:tgtEl>
                                        <p:attrNameLst>
                                          <p:attrName>style.visibility</p:attrName>
                                        </p:attrNameLst>
                                      </p:cBhvr>
                                      <p:to>
                                        <p:strVal val="visible"/>
                                      </p:to>
                                    </p:set>
                                    <p:animEffect transition="in" filter="wipe(down)">
                                      <p:cBhvr>
                                        <p:cTn id="37" dur="500"/>
                                        <p:tgtEl>
                                          <p:spTgt spid="67"/>
                                        </p:tgtEl>
                                      </p:cBhvr>
                                    </p:animEffect>
                                  </p:childTnLst>
                                </p:cTn>
                              </p:par>
                            </p:childTnLst>
                          </p:cTn>
                        </p:par>
                        <p:par>
                          <p:cTn id="38" fill="hold">
                            <p:stCondLst>
                              <p:cond delay="3000"/>
                            </p:stCondLst>
                            <p:childTnLst>
                              <p:par>
                                <p:cTn id="39" presetID="22" presetClass="entr" presetSubtype="2" fill="hold" grpId="0"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wipe(right)">
                                      <p:cBhvr>
                                        <p:cTn id="41" dur="500"/>
                                        <p:tgtEl>
                                          <p:spTgt spid="4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wipe(down)">
                                      <p:cBhvr>
                                        <p:cTn id="44" dur="500"/>
                                        <p:tgtEl>
                                          <p:spTgt spid="61"/>
                                        </p:tgtEl>
                                      </p:cBhvr>
                                    </p:animEffect>
                                  </p:childTnLst>
                                </p:cTn>
                              </p:par>
                              <p:par>
                                <p:cTn id="45" presetID="22" presetClass="entr" presetSubtype="4" fill="hold" grpId="0" nodeType="withEffect">
                                  <p:stCondLst>
                                    <p:cond delay="500"/>
                                  </p:stCondLst>
                                  <p:childTnLst>
                                    <p:set>
                                      <p:cBhvr>
                                        <p:cTn id="46" dur="1" fill="hold">
                                          <p:stCondLst>
                                            <p:cond delay="0"/>
                                          </p:stCondLst>
                                        </p:cTn>
                                        <p:tgtEl>
                                          <p:spTgt spid="49"/>
                                        </p:tgtEl>
                                        <p:attrNameLst>
                                          <p:attrName>style.visibility</p:attrName>
                                        </p:attrNameLst>
                                      </p:cBhvr>
                                      <p:to>
                                        <p:strVal val="visible"/>
                                      </p:to>
                                    </p:set>
                                    <p:animEffect transition="in" filter="wipe(down)">
                                      <p:cBhvr>
                                        <p:cTn id="47" dur="500"/>
                                        <p:tgtEl>
                                          <p:spTgt spid="49"/>
                                        </p:tgtEl>
                                      </p:cBhvr>
                                    </p:animEffect>
                                  </p:childTnLst>
                                </p:cTn>
                              </p:par>
                            </p:childTnLst>
                          </p:cTn>
                        </p:par>
                        <p:par>
                          <p:cTn id="48" fill="hold">
                            <p:stCondLst>
                              <p:cond delay="4000"/>
                            </p:stCondLst>
                            <p:childTnLst>
                              <p:par>
                                <p:cTn id="49" presetID="22" presetClass="entr" presetSubtype="8" fill="hold" grpId="0" nodeType="after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wipe(left)">
                                      <p:cBhvr>
                                        <p:cTn id="51" dur="500"/>
                                        <p:tgtEl>
                                          <p:spTgt spid="43"/>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ipe(down)">
                                      <p:cBhvr>
                                        <p:cTn id="54" dur="500"/>
                                        <p:tgtEl>
                                          <p:spTgt spid="64"/>
                                        </p:tgtEl>
                                      </p:cBhvr>
                                    </p:animEffect>
                                  </p:childTnLst>
                                </p:cTn>
                              </p:par>
                              <p:par>
                                <p:cTn id="55" presetID="22" presetClass="entr" presetSubtype="4" fill="hold" grpId="0" nodeType="withEffect">
                                  <p:stCondLst>
                                    <p:cond delay="500"/>
                                  </p:stCondLst>
                                  <p:childTnLst>
                                    <p:set>
                                      <p:cBhvr>
                                        <p:cTn id="56" dur="1" fill="hold">
                                          <p:stCondLst>
                                            <p:cond delay="0"/>
                                          </p:stCondLst>
                                        </p:cTn>
                                        <p:tgtEl>
                                          <p:spTgt spid="50"/>
                                        </p:tgtEl>
                                        <p:attrNameLst>
                                          <p:attrName>style.visibility</p:attrName>
                                        </p:attrNameLst>
                                      </p:cBhvr>
                                      <p:to>
                                        <p:strVal val="visible"/>
                                      </p:to>
                                    </p:set>
                                    <p:animEffect transition="in" filter="wipe(down)">
                                      <p:cBhvr>
                                        <p:cTn id="57" dur="500"/>
                                        <p:tgtEl>
                                          <p:spTgt spid="50"/>
                                        </p:tgtEl>
                                      </p:cBhvr>
                                    </p:animEffect>
                                  </p:childTnLst>
                                </p:cTn>
                              </p:par>
                            </p:childTnLst>
                          </p:cTn>
                        </p:par>
                        <p:par>
                          <p:cTn id="58" fill="hold">
                            <p:stCondLst>
                              <p:cond delay="5000"/>
                            </p:stCondLst>
                            <p:childTnLst>
                              <p:par>
                                <p:cTn id="59" presetID="22" presetClass="entr" presetSubtype="8" fill="hold" nodeType="after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wipe(left)">
                                      <p:cBhvr>
                                        <p:cTn id="61" dur="500"/>
                                        <p:tgtEl>
                                          <p:spTgt spid="5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wipe(down)">
                                      <p:cBhvr>
                                        <p:cTn id="64" dur="500"/>
                                        <p:tgtEl>
                                          <p:spTgt spid="63"/>
                                        </p:tgtEl>
                                      </p:cBhvr>
                                    </p:animEffect>
                                  </p:childTnLst>
                                </p:cTn>
                              </p:par>
                              <p:par>
                                <p:cTn id="65" presetID="22" presetClass="entr" presetSubtype="4" fill="hold" grpId="0" nodeType="withEffect">
                                  <p:stCondLst>
                                    <p:cond delay="500"/>
                                  </p:stCondLst>
                                  <p:childTnLst>
                                    <p:set>
                                      <p:cBhvr>
                                        <p:cTn id="66" dur="1" fill="hold">
                                          <p:stCondLst>
                                            <p:cond delay="0"/>
                                          </p:stCondLst>
                                        </p:cTn>
                                        <p:tgtEl>
                                          <p:spTgt spid="46"/>
                                        </p:tgtEl>
                                        <p:attrNameLst>
                                          <p:attrName>style.visibility</p:attrName>
                                        </p:attrNameLst>
                                      </p:cBhvr>
                                      <p:to>
                                        <p:strVal val="visible"/>
                                      </p:to>
                                    </p:set>
                                    <p:animEffect transition="in" filter="wipe(down)">
                                      <p:cBhvr>
                                        <p:cTn id="67" dur="500"/>
                                        <p:tgtEl>
                                          <p:spTgt spid="46"/>
                                        </p:tgtEl>
                                      </p:cBhvr>
                                    </p:animEffect>
                                  </p:childTnLst>
                                </p:cTn>
                              </p:par>
                            </p:childTnLst>
                          </p:cTn>
                        </p:par>
                        <p:par>
                          <p:cTn id="68" fill="hold">
                            <p:stCondLst>
                              <p:cond delay="6000"/>
                            </p:stCondLst>
                            <p:childTnLst>
                              <p:par>
                                <p:cTn id="69" presetID="22" presetClass="entr" presetSubtype="8" fill="hold" nodeType="after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wipe(left)">
                                      <p:cBhvr>
                                        <p:cTn id="71" dur="500"/>
                                        <p:tgtEl>
                                          <p:spTgt spid="53"/>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wipe(down)">
                                      <p:cBhvr>
                                        <p:cTn id="74" dur="500"/>
                                        <p:tgtEl>
                                          <p:spTgt spid="62"/>
                                        </p:tgtEl>
                                      </p:cBhvr>
                                    </p:animEffect>
                                  </p:childTnLst>
                                </p:cTn>
                              </p:par>
                            </p:childTnLst>
                          </p:cTn>
                        </p:par>
                        <p:par>
                          <p:cTn id="75" fill="hold">
                            <p:stCondLst>
                              <p:cond delay="6500"/>
                            </p:stCondLst>
                            <p:childTnLst>
                              <p:par>
                                <p:cTn id="76" presetID="22" presetClass="entr" presetSubtype="4" fill="hold" grpId="0" nodeType="after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wipe(down)">
                                      <p:cBhvr>
                                        <p:cTn id="78" dur="500"/>
                                        <p:tgtEl>
                                          <p:spTgt spid="47"/>
                                        </p:tgtEl>
                                      </p:cBhvr>
                                    </p:animEffect>
                                  </p:childTnLst>
                                </p:cTn>
                              </p:par>
                            </p:childTnLst>
                          </p:cTn>
                        </p:par>
                        <p:par>
                          <p:cTn id="79" fill="hold">
                            <p:stCondLst>
                              <p:cond delay="7000"/>
                            </p:stCondLst>
                            <p:childTnLst>
                              <p:par>
                                <p:cTn id="80" presetID="22" presetClass="entr" presetSubtype="8" fill="hold" grpId="0" nodeType="after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wipe(left)">
                                      <p:cBhvr>
                                        <p:cTn id="82" dur="500"/>
                                        <p:tgtEl>
                                          <p:spTgt spid="42"/>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65"/>
                                        </p:tgtEl>
                                        <p:attrNameLst>
                                          <p:attrName>style.visibility</p:attrName>
                                        </p:attrNameLst>
                                      </p:cBhvr>
                                      <p:to>
                                        <p:strVal val="visible"/>
                                      </p:to>
                                    </p:set>
                                    <p:animEffect transition="in" filter="wipe(down)">
                                      <p:cBhvr>
                                        <p:cTn id="85" dur="500"/>
                                        <p:tgtEl>
                                          <p:spTgt spid="65"/>
                                        </p:tgtEl>
                                      </p:cBhvr>
                                    </p:animEffect>
                                  </p:childTnLst>
                                </p:cTn>
                              </p:par>
                            </p:childTnLst>
                          </p:cTn>
                        </p:par>
                        <p:par>
                          <p:cTn id="86" fill="hold">
                            <p:stCondLst>
                              <p:cond delay="7500"/>
                            </p:stCondLst>
                            <p:childTnLst>
                              <p:par>
                                <p:cTn id="87" presetID="21" presetClass="entr" presetSubtype="1" fill="hold" grpId="0" nodeType="after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wheel(1)">
                                      <p:cBhvr>
                                        <p:cTn id="89"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9" grpId="0" animBg="1"/>
      <p:bldP spid="50" grpId="0" animBg="1"/>
      <p:bldP spid="58" grpId="0"/>
      <p:bldP spid="59" grpId="0"/>
      <p:bldP spid="61" grpId="0"/>
      <p:bldP spid="62" grpId="0"/>
      <p:bldP spid="63" grpId="0"/>
      <p:bldP spid="64" grpId="0"/>
      <p:bldP spid="65" grpId="0"/>
      <p:bldP spid="6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4120" y="108976"/>
            <a:ext cx="369993" cy="512298"/>
          </a:xfrm>
          <a:prstGeom prst="rect">
            <a:avLst/>
          </a:prstGeom>
        </p:spPr>
      </p:pic>
      <p:pic>
        <p:nvPicPr>
          <p:cNvPr id="3" name="Picture 2"/>
          <p:cNvPicPr>
            <a:picLocks noChangeAspect="1"/>
          </p:cNvPicPr>
          <p:nvPr/>
        </p:nvPicPr>
        <p:blipFill rotWithShape="1">
          <a:blip r:embed="rId4" cstate="hqprint">
            <a:extLst>
              <a:ext uri="{28A0092B-C50C-407E-A947-70E740481C1C}">
                <a14:useLocalDpi xmlns:a14="http://schemas.microsoft.com/office/drawing/2010/main" val="0"/>
              </a:ext>
            </a:extLst>
          </a:blip>
          <a:srcRect l="4113" r="29538"/>
          <a:stretch/>
        </p:blipFill>
        <p:spPr>
          <a:xfrm>
            <a:off x="0" y="0"/>
            <a:ext cx="7132321" cy="6858000"/>
          </a:xfrm>
          <a:prstGeom prst="rect">
            <a:avLst/>
          </a:prstGeom>
          <a:effectLst/>
        </p:spPr>
      </p:pic>
      <p:sp>
        <p:nvSpPr>
          <p:cNvPr id="9" name="Title 3">
            <a:extLst>
              <a:ext uri="{FF2B5EF4-FFF2-40B4-BE49-F238E27FC236}">
                <a16:creationId xmlns:a16="http://schemas.microsoft.com/office/drawing/2014/main" id="{3B625EAE-3091-4391-B804-9CC79B961F57}"/>
              </a:ext>
            </a:extLst>
          </p:cNvPr>
          <p:cNvSpPr txBox="1">
            <a:spLocks/>
          </p:cNvSpPr>
          <p:nvPr/>
        </p:nvSpPr>
        <p:spPr>
          <a:xfrm>
            <a:off x="8303702" y="2699794"/>
            <a:ext cx="3888298" cy="2224138"/>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pPr>
              <a:lnSpc>
                <a:spcPct val="100000"/>
              </a:lnSpc>
              <a:spcBef>
                <a:spcPts val="0"/>
              </a:spcBef>
            </a:pPr>
            <a:r>
              <a:rPr lang="en-ZA" sz="4800" dirty="0">
                <a:solidFill>
                  <a:schemeClr val="bg1"/>
                </a:solidFill>
                <a:latin typeface="Arial" panose="020B0604020202020204" pitchFamily="34" charset="0"/>
                <a:cs typeface="Arial" panose="020B0604020202020204" pitchFamily="34" charset="0"/>
              </a:rPr>
              <a:t>Overview:  </a:t>
            </a:r>
          </a:p>
          <a:p>
            <a:pPr>
              <a:lnSpc>
                <a:spcPct val="100000"/>
              </a:lnSpc>
              <a:spcBef>
                <a:spcPts val="0"/>
              </a:spcBef>
            </a:pPr>
            <a:r>
              <a:rPr lang="en-ZA" sz="4800" dirty="0">
                <a:solidFill>
                  <a:schemeClr val="bg1"/>
                </a:solidFill>
                <a:latin typeface="Arial" panose="020B0604020202020204" pitchFamily="34" charset="0"/>
                <a:cs typeface="Arial" panose="020B0604020202020204" pitchFamily="34" charset="0"/>
              </a:rPr>
              <a:t>Operating Environment </a:t>
            </a:r>
          </a:p>
        </p:txBody>
      </p:sp>
      <p:cxnSp>
        <p:nvCxnSpPr>
          <p:cNvPr id="10" name="Straight Connector 9"/>
          <p:cNvCxnSpPr/>
          <p:nvPr/>
        </p:nvCxnSpPr>
        <p:spPr>
          <a:xfrm>
            <a:off x="8213879" y="1601612"/>
            <a:ext cx="0" cy="3322320"/>
          </a:xfrm>
          <a:prstGeom prst="line">
            <a:avLst/>
          </a:prstGeom>
          <a:ln>
            <a:solidFill>
              <a:srgbClr val="F2692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426430" y="1499465"/>
            <a:ext cx="697627" cy="1200329"/>
          </a:xfrm>
          <a:prstGeom prst="rect">
            <a:avLst/>
          </a:prstGeom>
        </p:spPr>
        <p:txBody>
          <a:bodyPr wrap="none">
            <a:spAutoFit/>
          </a:bodyPr>
          <a:lstStyle/>
          <a:p>
            <a:pPr algn="r"/>
            <a:r>
              <a:rPr lang="en-ZA" sz="7200" b="1" dirty="0">
                <a:solidFill>
                  <a:srgbClr val="F26921"/>
                </a:solidFill>
                <a:latin typeface="Arial" panose="020B0604020202020204" pitchFamily="34" charset="0"/>
                <a:cs typeface="Arial" panose="020B0604020202020204" pitchFamily="34" charset="0"/>
              </a:rPr>
              <a:t>2</a:t>
            </a:r>
            <a:endParaRPr lang="en-US" sz="7200" b="1"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38850" y="1755994"/>
            <a:ext cx="3665263" cy="666411"/>
          </a:xfrm>
          <a:prstGeom prst="rect">
            <a:avLst/>
          </a:prstGeom>
        </p:spPr>
      </p:pic>
    </p:spTree>
    <p:extLst>
      <p:ext uri="{BB962C8B-B14F-4D97-AF65-F5344CB8AC3E}">
        <p14:creationId xmlns:p14="http://schemas.microsoft.com/office/powerpoint/2010/main" val="1483450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8887" y="73382"/>
            <a:ext cx="11697331" cy="523220"/>
          </a:xfrm>
        </p:spPr>
        <p:txBody>
          <a:bodyPr anchor="ctr">
            <a:normAutofit/>
          </a:bodyPr>
          <a:lstStyle/>
          <a:p>
            <a:pPr algn="ctr"/>
            <a:r>
              <a:rPr lang="en-US" altLang="ja-JP" sz="2800" b="1" dirty="0">
                <a:solidFill>
                  <a:srgbClr val="F26921"/>
                </a:solidFill>
                <a:latin typeface="Arial" panose="020B0604020202020204" pitchFamily="34" charset="0"/>
                <a:ea typeface="Segoe UI Emoji" panose="020B0502040204020203" pitchFamily="34" charset="0"/>
                <a:cs typeface="Arial" panose="020B0604020202020204" pitchFamily="34" charset="0"/>
              </a:rPr>
              <a:t>Oman Economic Overview  </a:t>
            </a:r>
          </a:p>
        </p:txBody>
      </p:sp>
      <p:graphicFrame>
        <p:nvGraphicFramePr>
          <p:cNvPr id="4" name="Chart 3"/>
          <p:cNvGraphicFramePr/>
          <p:nvPr>
            <p:extLst>
              <p:ext uri="{D42A27DB-BD31-4B8C-83A1-F6EECF244321}">
                <p14:modId xmlns:p14="http://schemas.microsoft.com/office/powerpoint/2010/main" val="2389898846"/>
              </p:ext>
            </p:extLst>
          </p:nvPr>
        </p:nvGraphicFramePr>
        <p:xfrm>
          <a:off x="208889" y="735271"/>
          <a:ext cx="6123780" cy="2785599"/>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208888" y="5814100"/>
            <a:ext cx="6123781" cy="646331"/>
          </a:xfrm>
          <a:prstGeom prst="rect">
            <a:avLst/>
          </a:prstGeom>
          <a:noFill/>
          <a:ln w="3175">
            <a:solidFill>
              <a:schemeClr val="accent1"/>
            </a:solidFill>
          </a:ln>
        </p:spPr>
        <p:txBody>
          <a:bodyPr wrap="square">
            <a:spAutoFit/>
          </a:bodyPr>
          <a:lstStyle/>
          <a:p>
            <a:pPr lvl="0">
              <a:defRPr/>
            </a:pPr>
            <a:r>
              <a:rPr lang="en-US" sz="1200" b="1" dirty="0">
                <a:solidFill>
                  <a:srgbClr val="F26921"/>
                </a:solidFill>
                <a:latin typeface="Arial" panose="020B0604020202020204" pitchFamily="34" charset="0"/>
                <a:cs typeface="Arial" panose="020B0604020202020204" pitchFamily="34" charset="0"/>
              </a:rPr>
              <a:t>STRONG RECOVERY</a:t>
            </a:r>
            <a:r>
              <a:rPr lang="en-US" sz="1200" b="1" dirty="0">
                <a:solidFill>
                  <a:schemeClr val="bg1"/>
                </a:solidFill>
                <a:latin typeface="Arial" panose="020B0604020202020204" pitchFamily="34" charset="0"/>
                <a:cs typeface="Arial" panose="020B0604020202020204" pitchFamily="34" charset="0"/>
              </a:rPr>
              <a:t>: </a:t>
            </a:r>
          </a:p>
          <a:p>
            <a:pPr lvl="0">
              <a:defRPr/>
            </a:pPr>
            <a:r>
              <a:rPr lang="en-US" sz="1200" dirty="0">
                <a:solidFill>
                  <a:schemeClr val="bg1"/>
                </a:solidFill>
                <a:latin typeface="Arial" panose="020B0604020202020204" pitchFamily="34" charset="0"/>
                <a:cs typeface="Arial" panose="020B0604020202020204" pitchFamily="34" charset="0"/>
              </a:rPr>
              <a:t>Oman’s GDP would grow </a:t>
            </a:r>
            <a:r>
              <a:rPr lang="en-US" sz="1200" dirty="0">
                <a:solidFill>
                  <a:srgbClr val="F26921"/>
                </a:solidFill>
                <a:latin typeface="Arial" panose="020B0604020202020204" pitchFamily="34" charset="0"/>
                <a:cs typeface="Arial" panose="020B0604020202020204" pitchFamily="34" charset="0"/>
              </a:rPr>
              <a:t>by 5.6 % in 2022</a:t>
            </a:r>
            <a:r>
              <a:rPr lang="en-US" sz="1200" dirty="0">
                <a:solidFill>
                  <a:schemeClr val="bg1"/>
                </a:solidFill>
                <a:latin typeface="Arial" panose="020B0604020202020204" pitchFamily="34" charset="0"/>
                <a:cs typeface="Arial" panose="020B0604020202020204" pitchFamily="34" charset="0"/>
              </a:rPr>
              <a:t>, </a:t>
            </a:r>
          </a:p>
          <a:p>
            <a:pPr lvl="0">
              <a:defRPr/>
            </a:pPr>
            <a:r>
              <a:rPr lang="en-US" sz="1200" dirty="0">
                <a:solidFill>
                  <a:schemeClr val="bg1"/>
                </a:solidFill>
                <a:latin typeface="Arial" panose="020B0604020202020204" pitchFamily="34" charset="0"/>
                <a:cs typeface="Arial" panose="020B0604020202020204" pitchFamily="34" charset="0"/>
              </a:rPr>
              <a:t>and a further 2.7 % in 2023, and 2.5 % in 2024. </a:t>
            </a:r>
          </a:p>
        </p:txBody>
      </p:sp>
      <p:graphicFrame>
        <p:nvGraphicFramePr>
          <p:cNvPr id="6" name="Table 2">
            <a:extLst>
              <a:ext uri="{FF2B5EF4-FFF2-40B4-BE49-F238E27FC236}">
                <a16:creationId xmlns:a16="http://schemas.microsoft.com/office/drawing/2014/main" id="{3535A00E-8022-40D5-9957-78A0F800CD45}"/>
              </a:ext>
            </a:extLst>
          </p:cNvPr>
          <p:cNvGraphicFramePr>
            <a:graphicFrameLocks noGrp="1"/>
          </p:cNvGraphicFramePr>
          <p:nvPr>
            <p:extLst>
              <p:ext uri="{D42A27DB-BD31-4B8C-83A1-F6EECF244321}">
                <p14:modId xmlns:p14="http://schemas.microsoft.com/office/powerpoint/2010/main" val="717932888"/>
              </p:ext>
            </p:extLst>
          </p:nvPr>
        </p:nvGraphicFramePr>
        <p:xfrm>
          <a:off x="208890" y="3624637"/>
          <a:ext cx="6123780" cy="2085696"/>
        </p:xfrm>
        <a:graphic>
          <a:graphicData uri="http://schemas.openxmlformats.org/drawingml/2006/table">
            <a:tbl>
              <a:tblPr firstRow="1" bandRow="1"/>
              <a:tblGrid>
                <a:gridCol w="1385655">
                  <a:extLst>
                    <a:ext uri="{9D8B030D-6E8A-4147-A177-3AD203B41FA5}">
                      <a16:colId xmlns:a16="http://schemas.microsoft.com/office/drawing/2014/main" val="2146660747"/>
                    </a:ext>
                  </a:extLst>
                </a:gridCol>
                <a:gridCol w="514285">
                  <a:extLst>
                    <a:ext uri="{9D8B030D-6E8A-4147-A177-3AD203B41FA5}">
                      <a16:colId xmlns:a16="http://schemas.microsoft.com/office/drawing/2014/main" val="1329312417"/>
                    </a:ext>
                  </a:extLst>
                </a:gridCol>
                <a:gridCol w="646793">
                  <a:extLst>
                    <a:ext uri="{9D8B030D-6E8A-4147-A177-3AD203B41FA5}">
                      <a16:colId xmlns:a16="http://schemas.microsoft.com/office/drawing/2014/main" val="3533521700"/>
                    </a:ext>
                  </a:extLst>
                </a:gridCol>
                <a:gridCol w="642033">
                  <a:extLst>
                    <a:ext uri="{9D8B030D-6E8A-4147-A177-3AD203B41FA5}">
                      <a16:colId xmlns:a16="http://schemas.microsoft.com/office/drawing/2014/main" val="316280421"/>
                    </a:ext>
                  </a:extLst>
                </a:gridCol>
                <a:gridCol w="764325">
                  <a:extLst>
                    <a:ext uri="{9D8B030D-6E8A-4147-A177-3AD203B41FA5}">
                      <a16:colId xmlns:a16="http://schemas.microsoft.com/office/drawing/2014/main" val="3966282389"/>
                    </a:ext>
                  </a:extLst>
                </a:gridCol>
                <a:gridCol w="723563">
                  <a:extLst>
                    <a:ext uri="{9D8B030D-6E8A-4147-A177-3AD203B41FA5}">
                      <a16:colId xmlns:a16="http://schemas.microsoft.com/office/drawing/2014/main" val="2599561207"/>
                    </a:ext>
                  </a:extLst>
                </a:gridCol>
                <a:gridCol w="723563">
                  <a:extLst>
                    <a:ext uri="{9D8B030D-6E8A-4147-A177-3AD203B41FA5}">
                      <a16:colId xmlns:a16="http://schemas.microsoft.com/office/drawing/2014/main" val="2470557283"/>
                    </a:ext>
                  </a:extLst>
                </a:gridCol>
                <a:gridCol w="723563">
                  <a:extLst>
                    <a:ext uri="{9D8B030D-6E8A-4147-A177-3AD203B41FA5}">
                      <a16:colId xmlns:a16="http://schemas.microsoft.com/office/drawing/2014/main" val="913912824"/>
                    </a:ext>
                  </a:extLst>
                </a:gridCol>
              </a:tblGrid>
              <a:tr h="314822">
                <a:tc>
                  <a:txBody>
                    <a:bodyPr/>
                    <a:lstStyle>
                      <a:lvl1pPr marL="0" algn="l" defTabSz="914400" rtl="0" eaLnBrk="1" latinLnBrk="0" hangingPunct="1">
                        <a:defRPr sz="1800" b="1" kern="1200">
                          <a:solidFill>
                            <a:schemeClr val="lt1"/>
                          </a:solidFill>
                          <a:latin typeface="Segoe UI Semilight"/>
                        </a:defRPr>
                      </a:lvl1pPr>
                      <a:lvl2pPr marL="457200" algn="l" defTabSz="914400" rtl="0" eaLnBrk="1" latinLnBrk="0" hangingPunct="1">
                        <a:defRPr sz="1800" b="1" kern="1200">
                          <a:solidFill>
                            <a:schemeClr val="lt1"/>
                          </a:solidFill>
                          <a:latin typeface="Segoe UI Semilight"/>
                        </a:defRPr>
                      </a:lvl2pPr>
                      <a:lvl3pPr marL="914400" algn="l" defTabSz="914400" rtl="0" eaLnBrk="1" latinLnBrk="0" hangingPunct="1">
                        <a:defRPr sz="1800" b="1" kern="1200">
                          <a:solidFill>
                            <a:schemeClr val="lt1"/>
                          </a:solidFill>
                          <a:latin typeface="Segoe UI Semilight"/>
                        </a:defRPr>
                      </a:lvl3pPr>
                      <a:lvl4pPr marL="1371600" algn="l" defTabSz="914400" rtl="0" eaLnBrk="1" latinLnBrk="0" hangingPunct="1">
                        <a:defRPr sz="1800" b="1" kern="1200">
                          <a:solidFill>
                            <a:schemeClr val="lt1"/>
                          </a:solidFill>
                          <a:latin typeface="Segoe UI Semilight"/>
                        </a:defRPr>
                      </a:lvl4pPr>
                      <a:lvl5pPr marL="1828800" algn="l" defTabSz="914400" rtl="0" eaLnBrk="1" latinLnBrk="0" hangingPunct="1">
                        <a:defRPr sz="1800" b="1" kern="1200">
                          <a:solidFill>
                            <a:schemeClr val="lt1"/>
                          </a:solidFill>
                          <a:latin typeface="Segoe UI Semilight"/>
                        </a:defRPr>
                      </a:lvl5pPr>
                      <a:lvl6pPr marL="2286000" algn="l" defTabSz="914400" rtl="0" eaLnBrk="1" latinLnBrk="0" hangingPunct="1">
                        <a:defRPr sz="1800" b="1" kern="1200">
                          <a:solidFill>
                            <a:schemeClr val="lt1"/>
                          </a:solidFill>
                          <a:latin typeface="Segoe UI Semilight"/>
                        </a:defRPr>
                      </a:lvl6pPr>
                      <a:lvl7pPr marL="2743200" algn="l" defTabSz="914400" rtl="0" eaLnBrk="1" latinLnBrk="0" hangingPunct="1">
                        <a:defRPr sz="1800" b="1" kern="1200">
                          <a:solidFill>
                            <a:schemeClr val="lt1"/>
                          </a:solidFill>
                          <a:latin typeface="Segoe UI Semilight"/>
                        </a:defRPr>
                      </a:lvl7pPr>
                      <a:lvl8pPr marL="3200400" algn="l" defTabSz="914400" rtl="0" eaLnBrk="1" latinLnBrk="0" hangingPunct="1">
                        <a:defRPr sz="1800" b="1" kern="1200">
                          <a:solidFill>
                            <a:schemeClr val="lt1"/>
                          </a:solidFill>
                          <a:latin typeface="Segoe UI Semilight"/>
                        </a:defRPr>
                      </a:lvl8pPr>
                      <a:lvl9pPr marL="3657600" algn="l" defTabSz="914400" rtl="0" eaLnBrk="1" latinLnBrk="0" hangingPunct="1">
                        <a:defRPr sz="1800" b="1" kern="1200">
                          <a:solidFill>
                            <a:schemeClr val="lt1"/>
                          </a:solidFill>
                          <a:latin typeface="Segoe UI Semilight"/>
                        </a:defRPr>
                      </a:lvl9pPr>
                    </a:lstStyle>
                    <a:p>
                      <a:endParaRPr lang="en-US" sz="1000" dirty="0">
                        <a:solidFill>
                          <a:schemeClr val="bg1"/>
                        </a:solidFill>
                      </a:endParaRPr>
                    </a:p>
                  </a:txBody>
                  <a:tcPr>
                    <a:lnL w="12700" cap="flat" cmpd="sng" algn="ctr">
                      <a:solidFill>
                        <a:srgbClr val="FF7E3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7E3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Segoe UI Semilight"/>
                        </a:defRPr>
                      </a:lvl1pPr>
                      <a:lvl2pPr marL="457200" algn="l" defTabSz="914400" rtl="0" eaLnBrk="1" latinLnBrk="0" hangingPunct="1">
                        <a:defRPr sz="1800" b="1" kern="1200">
                          <a:solidFill>
                            <a:schemeClr val="lt1"/>
                          </a:solidFill>
                          <a:latin typeface="Segoe UI Semilight"/>
                        </a:defRPr>
                      </a:lvl2pPr>
                      <a:lvl3pPr marL="914400" algn="l" defTabSz="914400" rtl="0" eaLnBrk="1" latinLnBrk="0" hangingPunct="1">
                        <a:defRPr sz="1800" b="1" kern="1200">
                          <a:solidFill>
                            <a:schemeClr val="lt1"/>
                          </a:solidFill>
                          <a:latin typeface="Segoe UI Semilight"/>
                        </a:defRPr>
                      </a:lvl3pPr>
                      <a:lvl4pPr marL="1371600" algn="l" defTabSz="914400" rtl="0" eaLnBrk="1" latinLnBrk="0" hangingPunct="1">
                        <a:defRPr sz="1800" b="1" kern="1200">
                          <a:solidFill>
                            <a:schemeClr val="lt1"/>
                          </a:solidFill>
                          <a:latin typeface="Segoe UI Semilight"/>
                        </a:defRPr>
                      </a:lvl4pPr>
                      <a:lvl5pPr marL="1828800" algn="l" defTabSz="914400" rtl="0" eaLnBrk="1" latinLnBrk="0" hangingPunct="1">
                        <a:defRPr sz="1800" b="1" kern="1200">
                          <a:solidFill>
                            <a:schemeClr val="lt1"/>
                          </a:solidFill>
                          <a:latin typeface="Segoe UI Semilight"/>
                        </a:defRPr>
                      </a:lvl5pPr>
                      <a:lvl6pPr marL="2286000" algn="l" defTabSz="914400" rtl="0" eaLnBrk="1" latinLnBrk="0" hangingPunct="1">
                        <a:defRPr sz="1800" b="1" kern="1200">
                          <a:solidFill>
                            <a:schemeClr val="lt1"/>
                          </a:solidFill>
                          <a:latin typeface="Segoe UI Semilight"/>
                        </a:defRPr>
                      </a:lvl6pPr>
                      <a:lvl7pPr marL="2743200" algn="l" defTabSz="914400" rtl="0" eaLnBrk="1" latinLnBrk="0" hangingPunct="1">
                        <a:defRPr sz="1800" b="1" kern="1200">
                          <a:solidFill>
                            <a:schemeClr val="lt1"/>
                          </a:solidFill>
                          <a:latin typeface="Segoe UI Semilight"/>
                        </a:defRPr>
                      </a:lvl7pPr>
                      <a:lvl8pPr marL="3200400" algn="l" defTabSz="914400" rtl="0" eaLnBrk="1" latinLnBrk="0" hangingPunct="1">
                        <a:defRPr sz="1800" b="1" kern="1200">
                          <a:solidFill>
                            <a:schemeClr val="lt1"/>
                          </a:solidFill>
                          <a:latin typeface="Segoe UI Semilight"/>
                        </a:defRPr>
                      </a:lvl8pPr>
                      <a:lvl9pPr marL="3657600" algn="l" defTabSz="914400" rtl="0" eaLnBrk="1" latinLnBrk="0" hangingPunct="1">
                        <a:defRPr sz="1800" b="1" kern="1200">
                          <a:solidFill>
                            <a:schemeClr val="lt1"/>
                          </a:solidFill>
                          <a:latin typeface="Segoe UI Semilight"/>
                        </a:defRPr>
                      </a:lvl9pPr>
                    </a:lstStyle>
                    <a:p>
                      <a:pPr algn="ctr"/>
                      <a:r>
                        <a:rPr lang="en-US" sz="1000" dirty="0">
                          <a:solidFill>
                            <a:srgbClr val="F26921"/>
                          </a:solidFill>
                        </a:rPr>
                        <a:t>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7E3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Segoe UI Semilight"/>
                        </a:defRPr>
                      </a:lvl1pPr>
                      <a:lvl2pPr marL="457200" algn="l" defTabSz="914400" rtl="0" eaLnBrk="1" latinLnBrk="0" hangingPunct="1">
                        <a:defRPr sz="1800" b="1" kern="1200">
                          <a:solidFill>
                            <a:schemeClr val="lt1"/>
                          </a:solidFill>
                          <a:latin typeface="Segoe UI Semilight"/>
                        </a:defRPr>
                      </a:lvl2pPr>
                      <a:lvl3pPr marL="914400" algn="l" defTabSz="914400" rtl="0" eaLnBrk="1" latinLnBrk="0" hangingPunct="1">
                        <a:defRPr sz="1800" b="1" kern="1200">
                          <a:solidFill>
                            <a:schemeClr val="lt1"/>
                          </a:solidFill>
                          <a:latin typeface="Segoe UI Semilight"/>
                        </a:defRPr>
                      </a:lvl3pPr>
                      <a:lvl4pPr marL="1371600" algn="l" defTabSz="914400" rtl="0" eaLnBrk="1" latinLnBrk="0" hangingPunct="1">
                        <a:defRPr sz="1800" b="1" kern="1200">
                          <a:solidFill>
                            <a:schemeClr val="lt1"/>
                          </a:solidFill>
                          <a:latin typeface="Segoe UI Semilight"/>
                        </a:defRPr>
                      </a:lvl4pPr>
                      <a:lvl5pPr marL="1828800" algn="l" defTabSz="914400" rtl="0" eaLnBrk="1" latinLnBrk="0" hangingPunct="1">
                        <a:defRPr sz="1800" b="1" kern="1200">
                          <a:solidFill>
                            <a:schemeClr val="lt1"/>
                          </a:solidFill>
                          <a:latin typeface="Segoe UI Semilight"/>
                        </a:defRPr>
                      </a:lvl5pPr>
                      <a:lvl6pPr marL="2286000" algn="l" defTabSz="914400" rtl="0" eaLnBrk="1" latinLnBrk="0" hangingPunct="1">
                        <a:defRPr sz="1800" b="1" kern="1200">
                          <a:solidFill>
                            <a:schemeClr val="lt1"/>
                          </a:solidFill>
                          <a:latin typeface="Segoe UI Semilight"/>
                        </a:defRPr>
                      </a:lvl6pPr>
                      <a:lvl7pPr marL="2743200" algn="l" defTabSz="914400" rtl="0" eaLnBrk="1" latinLnBrk="0" hangingPunct="1">
                        <a:defRPr sz="1800" b="1" kern="1200">
                          <a:solidFill>
                            <a:schemeClr val="lt1"/>
                          </a:solidFill>
                          <a:latin typeface="Segoe UI Semilight"/>
                        </a:defRPr>
                      </a:lvl7pPr>
                      <a:lvl8pPr marL="3200400" algn="l" defTabSz="914400" rtl="0" eaLnBrk="1" latinLnBrk="0" hangingPunct="1">
                        <a:defRPr sz="1800" b="1" kern="1200">
                          <a:solidFill>
                            <a:schemeClr val="lt1"/>
                          </a:solidFill>
                          <a:latin typeface="Segoe UI Semilight"/>
                        </a:defRPr>
                      </a:lvl8pPr>
                      <a:lvl9pPr marL="3657600" algn="l" defTabSz="914400" rtl="0" eaLnBrk="1" latinLnBrk="0" hangingPunct="1">
                        <a:defRPr sz="1800" b="1" kern="1200">
                          <a:solidFill>
                            <a:schemeClr val="lt1"/>
                          </a:solidFill>
                          <a:latin typeface="Segoe UI Semilight"/>
                        </a:defRPr>
                      </a:lvl9pPr>
                    </a:lstStyle>
                    <a:p>
                      <a:pPr algn="ctr"/>
                      <a:r>
                        <a:rPr lang="en-US" sz="1000" dirty="0">
                          <a:solidFill>
                            <a:srgbClr val="F26921"/>
                          </a:solidFill>
                        </a:rPr>
                        <a:t>2018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7E3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Segoe UI Semilight"/>
                        </a:defRPr>
                      </a:lvl1pPr>
                      <a:lvl2pPr marL="457200" algn="l" defTabSz="914400" rtl="0" eaLnBrk="1" latinLnBrk="0" hangingPunct="1">
                        <a:defRPr sz="1800" b="1" kern="1200">
                          <a:solidFill>
                            <a:schemeClr val="lt1"/>
                          </a:solidFill>
                          <a:latin typeface="Segoe UI Semilight"/>
                        </a:defRPr>
                      </a:lvl2pPr>
                      <a:lvl3pPr marL="914400" algn="l" defTabSz="914400" rtl="0" eaLnBrk="1" latinLnBrk="0" hangingPunct="1">
                        <a:defRPr sz="1800" b="1" kern="1200">
                          <a:solidFill>
                            <a:schemeClr val="lt1"/>
                          </a:solidFill>
                          <a:latin typeface="Segoe UI Semilight"/>
                        </a:defRPr>
                      </a:lvl3pPr>
                      <a:lvl4pPr marL="1371600" algn="l" defTabSz="914400" rtl="0" eaLnBrk="1" latinLnBrk="0" hangingPunct="1">
                        <a:defRPr sz="1800" b="1" kern="1200">
                          <a:solidFill>
                            <a:schemeClr val="lt1"/>
                          </a:solidFill>
                          <a:latin typeface="Segoe UI Semilight"/>
                        </a:defRPr>
                      </a:lvl4pPr>
                      <a:lvl5pPr marL="1828800" algn="l" defTabSz="914400" rtl="0" eaLnBrk="1" latinLnBrk="0" hangingPunct="1">
                        <a:defRPr sz="1800" b="1" kern="1200">
                          <a:solidFill>
                            <a:schemeClr val="lt1"/>
                          </a:solidFill>
                          <a:latin typeface="Segoe UI Semilight"/>
                        </a:defRPr>
                      </a:lvl5pPr>
                      <a:lvl6pPr marL="2286000" algn="l" defTabSz="914400" rtl="0" eaLnBrk="1" latinLnBrk="0" hangingPunct="1">
                        <a:defRPr sz="1800" b="1" kern="1200">
                          <a:solidFill>
                            <a:schemeClr val="lt1"/>
                          </a:solidFill>
                          <a:latin typeface="Segoe UI Semilight"/>
                        </a:defRPr>
                      </a:lvl6pPr>
                      <a:lvl7pPr marL="2743200" algn="l" defTabSz="914400" rtl="0" eaLnBrk="1" latinLnBrk="0" hangingPunct="1">
                        <a:defRPr sz="1800" b="1" kern="1200">
                          <a:solidFill>
                            <a:schemeClr val="lt1"/>
                          </a:solidFill>
                          <a:latin typeface="Segoe UI Semilight"/>
                        </a:defRPr>
                      </a:lvl7pPr>
                      <a:lvl8pPr marL="3200400" algn="l" defTabSz="914400" rtl="0" eaLnBrk="1" latinLnBrk="0" hangingPunct="1">
                        <a:defRPr sz="1800" b="1" kern="1200">
                          <a:solidFill>
                            <a:schemeClr val="lt1"/>
                          </a:solidFill>
                          <a:latin typeface="Segoe UI Semilight"/>
                        </a:defRPr>
                      </a:lvl8pPr>
                      <a:lvl9pPr marL="3657600" algn="l" defTabSz="914400" rtl="0" eaLnBrk="1" latinLnBrk="0" hangingPunct="1">
                        <a:defRPr sz="1800" b="1" kern="1200">
                          <a:solidFill>
                            <a:schemeClr val="lt1"/>
                          </a:solidFill>
                          <a:latin typeface="Segoe UI Semilight"/>
                        </a:defRPr>
                      </a:lvl9pPr>
                    </a:lstStyle>
                    <a:p>
                      <a:pPr algn="ctr"/>
                      <a:r>
                        <a:rPr lang="en-US" sz="1000" dirty="0">
                          <a:solidFill>
                            <a:srgbClr val="F26921"/>
                          </a:solidFill>
                        </a:rPr>
                        <a:t>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7E3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Segoe UI Semilight"/>
                        </a:defRPr>
                      </a:lvl1pPr>
                      <a:lvl2pPr marL="457200" algn="l" defTabSz="914400" rtl="0" eaLnBrk="1" latinLnBrk="0" hangingPunct="1">
                        <a:defRPr sz="1800" b="1" kern="1200">
                          <a:solidFill>
                            <a:schemeClr val="lt1"/>
                          </a:solidFill>
                          <a:latin typeface="Segoe UI Semilight"/>
                        </a:defRPr>
                      </a:lvl2pPr>
                      <a:lvl3pPr marL="914400" algn="l" defTabSz="914400" rtl="0" eaLnBrk="1" latinLnBrk="0" hangingPunct="1">
                        <a:defRPr sz="1800" b="1" kern="1200">
                          <a:solidFill>
                            <a:schemeClr val="lt1"/>
                          </a:solidFill>
                          <a:latin typeface="Segoe UI Semilight"/>
                        </a:defRPr>
                      </a:lvl3pPr>
                      <a:lvl4pPr marL="1371600" algn="l" defTabSz="914400" rtl="0" eaLnBrk="1" latinLnBrk="0" hangingPunct="1">
                        <a:defRPr sz="1800" b="1" kern="1200">
                          <a:solidFill>
                            <a:schemeClr val="lt1"/>
                          </a:solidFill>
                          <a:latin typeface="Segoe UI Semilight"/>
                        </a:defRPr>
                      </a:lvl4pPr>
                      <a:lvl5pPr marL="1828800" algn="l" defTabSz="914400" rtl="0" eaLnBrk="1" latinLnBrk="0" hangingPunct="1">
                        <a:defRPr sz="1800" b="1" kern="1200">
                          <a:solidFill>
                            <a:schemeClr val="lt1"/>
                          </a:solidFill>
                          <a:latin typeface="Segoe UI Semilight"/>
                        </a:defRPr>
                      </a:lvl5pPr>
                      <a:lvl6pPr marL="2286000" algn="l" defTabSz="914400" rtl="0" eaLnBrk="1" latinLnBrk="0" hangingPunct="1">
                        <a:defRPr sz="1800" b="1" kern="1200">
                          <a:solidFill>
                            <a:schemeClr val="lt1"/>
                          </a:solidFill>
                          <a:latin typeface="Segoe UI Semilight"/>
                        </a:defRPr>
                      </a:lvl6pPr>
                      <a:lvl7pPr marL="2743200" algn="l" defTabSz="914400" rtl="0" eaLnBrk="1" latinLnBrk="0" hangingPunct="1">
                        <a:defRPr sz="1800" b="1" kern="1200">
                          <a:solidFill>
                            <a:schemeClr val="lt1"/>
                          </a:solidFill>
                          <a:latin typeface="Segoe UI Semilight"/>
                        </a:defRPr>
                      </a:lvl7pPr>
                      <a:lvl8pPr marL="3200400" algn="l" defTabSz="914400" rtl="0" eaLnBrk="1" latinLnBrk="0" hangingPunct="1">
                        <a:defRPr sz="1800" b="1" kern="1200">
                          <a:solidFill>
                            <a:schemeClr val="lt1"/>
                          </a:solidFill>
                          <a:latin typeface="Segoe UI Semilight"/>
                        </a:defRPr>
                      </a:lvl8pPr>
                      <a:lvl9pPr marL="3657600" algn="l" defTabSz="914400" rtl="0" eaLnBrk="1" latinLnBrk="0" hangingPunct="1">
                        <a:defRPr sz="1800" b="1" kern="1200">
                          <a:solidFill>
                            <a:schemeClr val="lt1"/>
                          </a:solidFill>
                          <a:latin typeface="Segoe UI Semilight"/>
                        </a:defRPr>
                      </a:lvl9pPr>
                    </a:lstStyle>
                    <a:p>
                      <a:pPr algn="ctr"/>
                      <a:r>
                        <a:rPr lang="en-US" sz="1000" dirty="0">
                          <a:solidFill>
                            <a:srgbClr val="F26921"/>
                          </a:solidFill>
                        </a:rPr>
                        <a:t>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7E3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Segoe UI Semilight"/>
                        </a:defRPr>
                      </a:lvl1pPr>
                      <a:lvl2pPr marL="457200" algn="l" defTabSz="914400" rtl="0" eaLnBrk="1" latinLnBrk="0" hangingPunct="1">
                        <a:defRPr sz="1800" b="1" kern="1200">
                          <a:solidFill>
                            <a:schemeClr val="lt1"/>
                          </a:solidFill>
                          <a:latin typeface="Segoe UI Semilight"/>
                        </a:defRPr>
                      </a:lvl2pPr>
                      <a:lvl3pPr marL="914400" algn="l" defTabSz="914400" rtl="0" eaLnBrk="1" latinLnBrk="0" hangingPunct="1">
                        <a:defRPr sz="1800" b="1" kern="1200">
                          <a:solidFill>
                            <a:schemeClr val="lt1"/>
                          </a:solidFill>
                          <a:latin typeface="Segoe UI Semilight"/>
                        </a:defRPr>
                      </a:lvl3pPr>
                      <a:lvl4pPr marL="1371600" algn="l" defTabSz="914400" rtl="0" eaLnBrk="1" latinLnBrk="0" hangingPunct="1">
                        <a:defRPr sz="1800" b="1" kern="1200">
                          <a:solidFill>
                            <a:schemeClr val="lt1"/>
                          </a:solidFill>
                          <a:latin typeface="Segoe UI Semilight"/>
                        </a:defRPr>
                      </a:lvl4pPr>
                      <a:lvl5pPr marL="1828800" algn="l" defTabSz="914400" rtl="0" eaLnBrk="1" latinLnBrk="0" hangingPunct="1">
                        <a:defRPr sz="1800" b="1" kern="1200">
                          <a:solidFill>
                            <a:schemeClr val="lt1"/>
                          </a:solidFill>
                          <a:latin typeface="Segoe UI Semilight"/>
                        </a:defRPr>
                      </a:lvl5pPr>
                      <a:lvl6pPr marL="2286000" algn="l" defTabSz="914400" rtl="0" eaLnBrk="1" latinLnBrk="0" hangingPunct="1">
                        <a:defRPr sz="1800" b="1" kern="1200">
                          <a:solidFill>
                            <a:schemeClr val="lt1"/>
                          </a:solidFill>
                          <a:latin typeface="Segoe UI Semilight"/>
                        </a:defRPr>
                      </a:lvl6pPr>
                      <a:lvl7pPr marL="2743200" algn="l" defTabSz="914400" rtl="0" eaLnBrk="1" latinLnBrk="0" hangingPunct="1">
                        <a:defRPr sz="1800" b="1" kern="1200">
                          <a:solidFill>
                            <a:schemeClr val="lt1"/>
                          </a:solidFill>
                          <a:latin typeface="Segoe UI Semilight"/>
                        </a:defRPr>
                      </a:lvl7pPr>
                      <a:lvl8pPr marL="3200400" algn="l" defTabSz="914400" rtl="0" eaLnBrk="1" latinLnBrk="0" hangingPunct="1">
                        <a:defRPr sz="1800" b="1" kern="1200">
                          <a:solidFill>
                            <a:schemeClr val="lt1"/>
                          </a:solidFill>
                          <a:latin typeface="Segoe UI Semilight"/>
                        </a:defRPr>
                      </a:lvl8pPr>
                      <a:lvl9pPr marL="3657600" algn="l" defTabSz="914400" rtl="0" eaLnBrk="1" latinLnBrk="0" hangingPunct="1">
                        <a:defRPr sz="1800" b="1" kern="1200">
                          <a:solidFill>
                            <a:schemeClr val="lt1"/>
                          </a:solidFill>
                          <a:latin typeface="Segoe UI Semilight"/>
                        </a:defRPr>
                      </a:lvl9pPr>
                    </a:lstStyle>
                    <a:p>
                      <a:pPr algn="ctr"/>
                      <a:r>
                        <a:rPr lang="en-US" sz="1000" dirty="0">
                          <a:solidFill>
                            <a:srgbClr val="F26921"/>
                          </a:solidFill>
                        </a:rPr>
                        <a:t>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7E3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Segoe UI Semilight"/>
                        </a:defRPr>
                      </a:lvl1pPr>
                      <a:lvl2pPr marL="457200" algn="l" defTabSz="914400" rtl="0" eaLnBrk="1" latinLnBrk="0" hangingPunct="1">
                        <a:defRPr sz="1800" b="1" kern="1200">
                          <a:solidFill>
                            <a:schemeClr val="lt1"/>
                          </a:solidFill>
                          <a:latin typeface="Segoe UI Semilight"/>
                        </a:defRPr>
                      </a:lvl2pPr>
                      <a:lvl3pPr marL="914400" algn="l" defTabSz="914400" rtl="0" eaLnBrk="1" latinLnBrk="0" hangingPunct="1">
                        <a:defRPr sz="1800" b="1" kern="1200">
                          <a:solidFill>
                            <a:schemeClr val="lt1"/>
                          </a:solidFill>
                          <a:latin typeface="Segoe UI Semilight"/>
                        </a:defRPr>
                      </a:lvl3pPr>
                      <a:lvl4pPr marL="1371600" algn="l" defTabSz="914400" rtl="0" eaLnBrk="1" latinLnBrk="0" hangingPunct="1">
                        <a:defRPr sz="1800" b="1" kern="1200">
                          <a:solidFill>
                            <a:schemeClr val="lt1"/>
                          </a:solidFill>
                          <a:latin typeface="Segoe UI Semilight"/>
                        </a:defRPr>
                      </a:lvl4pPr>
                      <a:lvl5pPr marL="1828800" algn="l" defTabSz="914400" rtl="0" eaLnBrk="1" latinLnBrk="0" hangingPunct="1">
                        <a:defRPr sz="1800" b="1" kern="1200">
                          <a:solidFill>
                            <a:schemeClr val="lt1"/>
                          </a:solidFill>
                          <a:latin typeface="Segoe UI Semilight"/>
                        </a:defRPr>
                      </a:lvl5pPr>
                      <a:lvl6pPr marL="2286000" algn="l" defTabSz="914400" rtl="0" eaLnBrk="1" latinLnBrk="0" hangingPunct="1">
                        <a:defRPr sz="1800" b="1" kern="1200">
                          <a:solidFill>
                            <a:schemeClr val="lt1"/>
                          </a:solidFill>
                          <a:latin typeface="Segoe UI Semilight"/>
                        </a:defRPr>
                      </a:lvl6pPr>
                      <a:lvl7pPr marL="2743200" algn="l" defTabSz="914400" rtl="0" eaLnBrk="1" latinLnBrk="0" hangingPunct="1">
                        <a:defRPr sz="1800" b="1" kern="1200">
                          <a:solidFill>
                            <a:schemeClr val="lt1"/>
                          </a:solidFill>
                          <a:latin typeface="Segoe UI Semilight"/>
                        </a:defRPr>
                      </a:lvl7pPr>
                      <a:lvl8pPr marL="3200400" algn="l" defTabSz="914400" rtl="0" eaLnBrk="1" latinLnBrk="0" hangingPunct="1">
                        <a:defRPr sz="1800" b="1" kern="1200">
                          <a:solidFill>
                            <a:schemeClr val="lt1"/>
                          </a:solidFill>
                          <a:latin typeface="Segoe UI Semilight"/>
                        </a:defRPr>
                      </a:lvl8pPr>
                      <a:lvl9pPr marL="3657600" algn="l" defTabSz="914400" rtl="0" eaLnBrk="1" latinLnBrk="0" hangingPunct="1">
                        <a:defRPr sz="1800" b="1" kern="1200">
                          <a:solidFill>
                            <a:schemeClr val="lt1"/>
                          </a:solidFill>
                          <a:latin typeface="Segoe UI Semilight"/>
                        </a:defRPr>
                      </a:lvl9pPr>
                    </a:lstStyle>
                    <a:p>
                      <a:pPr algn="ctr"/>
                      <a:r>
                        <a:rPr lang="en-US" sz="1000" dirty="0">
                          <a:solidFill>
                            <a:srgbClr val="F26921"/>
                          </a:solidFill>
                        </a:rPr>
                        <a:t>2022e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7E3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Segoe UI Semilight"/>
                        </a:defRPr>
                      </a:lvl1pPr>
                      <a:lvl2pPr marL="457200" algn="l" defTabSz="914400" rtl="0" eaLnBrk="1" latinLnBrk="0" hangingPunct="1">
                        <a:defRPr sz="1800" b="1" kern="1200">
                          <a:solidFill>
                            <a:schemeClr val="lt1"/>
                          </a:solidFill>
                          <a:latin typeface="Segoe UI Semilight"/>
                        </a:defRPr>
                      </a:lvl2pPr>
                      <a:lvl3pPr marL="914400" algn="l" defTabSz="914400" rtl="0" eaLnBrk="1" latinLnBrk="0" hangingPunct="1">
                        <a:defRPr sz="1800" b="1" kern="1200">
                          <a:solidFill>
                            <a:schemeClr val="lt1"/>
                          </a:solidFill>
                          <a:latin typeface="Segoe UI Semilight"/>
                        </a:defRPr>
                      </a:lvl3pPr>
                      <a:lvl4pPr marL="1371600" algn="l" defTabSz="914400" rtl="0" eaLnBrk="1" latinLnBrk="0" hangingPunct="1">
                        <a:defRPr sz="1800" b="1" kern="1200">
                          <a:solidFill>
                            <a:schemeClr val="lt1"/>
                          </a:solidFill>
                          <a:latin typeface="Segoe UI Semilight"/>
                        </a:defRPr>
                      </a:lvl4pPr>
                      <a:lvl5pPr marL="1828800" algn="l" defTabSz="914400" rtl="0" eaLnBrk="1" latinLnBrk="0" hangingPunct="1">
                        <a:defRPr sz="1800" b="1" kern="1200">
                          <a:solidFill>
                            <a:schemeClr val="lt1"/>
                          </a:solidFill>
                          <a:latin typeface="Segoe UI Semilight"/>
                        </a:defRPr>
                      </a:lvl5pPr>
                      <a:lvl6pPr marL="2286000" algn="l" defTabSz="914400" rtl="0" eaLnBrk="1" latinLnBrk="0" hangingPunct="1">
                        <a:defRPr sz="1800" b="1" kern="1200">
                          <a:solidFill>
                            <a:schemeClr val="lt1"/>
                          </a:solidFill>
                          <a:latin typeface="Segoe UI Semilight"/>
                        </a:defRPr>
                      </a:lvl6pPr>
                      <a:lvl7pPr marL="2743200" algn="l" defTabSz="914400" rtl="0" eaLnBrk="1" latinLnBrk="0" hangingPunct="1">
                        <a:defRPr sz="1800" b="1" kern="1200">
                          <a:solidFill>
                            <a:schemeClr val="lt1"/>
                          </a:solidFill>
                          <a:latin typeface="Segoe UI Semilight"/>
                        </a:defRPr>
                      </a:lvl7pPr>
                      <a:lvl8pPr marL="3200400" algn="l" defTabSz="914400" rtl="0" eaLnBrk="1" latinLnBrk="0" hangingPunct="1">
                        <a:defRPr sz="1800" b="1" kern="1200">
                          <a:solidFill>
                            <a:schemeClr val="lt1"/>
                          </a:solidFill>
                          <a:latin typeface="Segoe UI Semilight"/>
                        </a:defRPr>
                      </a:lvl8pPr>
                      <a:lvl9pPr marL="3657600" algn="l" defTabSz="914400" rtl="0" eaLnBrk="1" latinLnBrk="0" hangingPunct="1">
                        <a:defRPr sz="1800" b="1" kern="1200">
                          <a:solidFill>
                            <a:schemeClr val="lt1"/>
                          </a:solidFill>
                          <a:latin typeface="Segoe UI Semilight"/>
                        </a:defRPr>
                      </a:lvl9pPr>
                    </a:lstStyle>
                    <a:p>
                      <a:pPr algn="ctr"/>
                      <a:r>
                        <a:rPr lang="en-US" sz="1000" dirty="0">
                          <a:solidFill>
                            <a:srgbClr val="F26921"/>
                          </a:solidFill>
                        </a:rPr>
                        <a:t>2023f</a:t>
                      </a:r>
                    </a:p>
                  </a:txBody>
                  <a:tcPr>
                    <a:lnL w="12700" cap="flat" cmpd="sng" algn="ctr">
                      <a:solidFill>
                        <a:schemeClr val="tx1"/>
                      </a:solidFill>
                      <a:prstDash val="solid"/>
                      <a:round/>
                      <a:headEnd type="none" w="med" len="med"/>
                      <a:tailEnd type="none" w="med" len="med"/>
                    </a:lnL>
                    <a:lnR w="12700" cap="flat" cmpd="sng" algn="ctr">
                      <a:solidFill>
                        <a:srgbClr val="FF7E30"/>
                      </a:solidFill>
                      <a:prstDash val="solid"/>
                      <a:round/>
                      <a:headEnd type="none" w="med" len="med"/>
                      <a:tailEnd type="none" w="med" len="med"/>
                    </a:lnR>
                    <a:lnT w="12700" cap="flat" cmpd="sng" algn="ctr">
                      <a:solidFill>
                        <a:srgbClr val="FF7E3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6793277"/>
                  </a:ext>
                </a:extLst>
              </a:tr>
              <a:tr h="314822">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r>
                        <a:rPr lang="en-US" sz="900" b="1" dirty="0">
                          <a:solidFill>
                            <a:srgbClr val="F26921"/>
                          </a:solidFill>
                        </a:rPr>
                        <a:t>Real GDP % growth </a:t>
                      </a:r>
                    </a:p>
                  </a:txBody>
                  <a:tcPr>
                    <a:lnL w="12700" cap="flat" cmpd="sng" algn="ctr">
                      <a:solidFill>
                        <a:srgbClr val="FF7E3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dirty="0">
                          <a:solidFill>
                            <a:schemeClr val="bg1"/>
                          </a:solidFill>
                        </a:rPr>
                        <a: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dirty="0">
                          <a:solidFill>
                            <a:schemeClr val="bg1"/>
                          </a:solidFill>
                        </a:rPr>
                        <a:t>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dirty="0">
                          <a:solidFill>
                            <a:schemeClr val="bg1"/>
                          </a:solidFill>
                        </a:rPr>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dirty="0">
                          <a:solidFill>
                            <a:schemeClr val="bg1"/>
                          </a:solidFill>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dirty="0">
                          <a:solidFill>
                            <a:schemeClr val="bg1"/>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dirty="0">
                          <a:solidFill>
                            <a:schemeClr val="bg1"/>
                          </a:solidFill>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dirty="0">
                          <a:solidFill>
                            <a:schemeClr val="bg1"/>
                          </a:solidFill>
                        </a:rPr>
                        <a:t>2.7</a:t>
                      </a:r>
                    </a:p>
                  </a:txBody>
                  <a:tcPr anchor="ctr">
                    <a:lnL w="12700" cap="flat" cmpd="sng" algn="ctr">
                      <a:solidFill>
                        <a:schemeClr val="tx1"/>
                      </a:solidFill>
                      <a:prstDash val="solid"/>
                      <a:round/>
                      <a:headEnd type="none" w="med" len="med"/>
                      <a:tailEnd type="none" w="med" len="med"/>
                    </a:lnL>
                    <a:lnR w="12700" cap="flat" cmpd="sng" algn="ctr">
                      <a:solidFill>
                        <a:srgbClr val="FF7E3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1780040"/>
                  </a:ext>
                </a:extLst>
              </a:tr>
              <a:tr h="314822">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r>
                        <a:rPr lang="en-US" sz="900" b="1" dirty="0">
                          <a:solidFill>
                            <a:srgbClr val="F26921"/>
                          </a:solidFill>
                        </a:rPr>
                        <a:t>Nominal</a:t>
                      </a:r>
                      <a:r>
                        <a:rPr lang="en-US" sz="900" b="1" baseline="0" dirty="0">
                          <a:solidFill>
                            <a:srgbClr val="F26921"/>
                          </a:solidFill>
                        </a:rPr>
                        <a:t> GDP</a:t>
                      </a:r>
                      <a:r>
                        <a:rPr lang="en-US" sz="900" b="1" dirty="0">
                          <a:solidFill>
                            <a:srgbClr val="F26921"/>
                          </a:solidFill>
                        </a:rPr>
                        <a:t> $b</a:t>
                      </a:r>
                    </a:p>
                  </a:txBody>
                  <a:tcPr>
                    <a:lnL w="12700" cap="flat" cmpd="sng" algn="ctr">
                      <a:solidFill>
                        <a:srgbClr val="FF7E3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dirty="0">
                          <a:solidFill>
                            <a:schemeClr val="bg1"/>
                          </a:solidFill>
                        </a:rPr>
                        <a:t>70.6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dirty="0">
                          <a:solidFill>
                            <a:schemeClr val="bg1"/>
                          </a:solidFill>
                        </a:rPr>
                        <a:t>79.8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dirty="0">
                          <a:solidFill>
                            <a:schemeClr val="bg1"/>
                          </a:solidFill>
                        </a:rPr>
                        <a:t>76.3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dirty="0">
                          <a:solidFill>
                            <a:schemeClr val="bg1"/>
                          </a:solidFill>
                        </a:rPr>
                        <a:t>72.1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dirty="0">
                          <a:solidFill>
                            <a:schemeClr val="bg1"/>
                          </a:solidFill>
                        </a:rPr>
                        <a:t>83.7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dirty="0">
                          <a:solidFill>
                            <a:schemeClr val="bg1"/>
                          </a:solidFill>
                        </a:rPr>
                        <a:t>110.1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dirty="0">
                          <a:solidFill>
                            <a:schemeClr val="bg1"/>
                          </a:solidFill>
                        </a:rPr>
                        <a:t>110.3</a:t>
                      </a:r>
                    </a:p>
                  </a:txBody>
                  <a:tcPr anchor="ctr">
                    <a:lnL w="12700" cap="flat" cmpd="sng" algn="ctr">
                      <a:solidFill>
                        <a:schemeClr val="tx1"/>
                      </a:solidFill>
                      <a:prstDash val="solid"/>
                      <a:round/>
                      <a:headEnd type="none" w="med" len="med"/>
                      <a:tailEnd type="none" w="med" len="med"/>
                    </a:lnL>
                    <a:lnR w="12700" cap="flat" cmpd="sng" algn="ctr">
                      <a:solidFill>
                        <a:srgbClr val="FF7E3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9727900"/>
                  </a:ext>
                </a:extLst>
              </a:tr>
              <a:tr h="314822">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r>
                        <a:rPr lang="en-US" sz="900" b="1" dirty="0">
                          <a:solidFill>
                            <a:srgbClr val="F26921"/>
                          </a:solidFill>
                        </a:rPr>
                        <a:t>Inflation %</a:t>
                      </a:r>
                    </a:p>
                  </a:txBody>
                  <a:tcPr>
                    <a:lnL w="12700" cap="flat" cmpd="sng" algn="ctr">
                      <a:solidFill>
                        <a:srgbClr val="FF7E3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dirty="0">
                          <a:solidFill>
                            <a:schemeClr val="bg1"/>
                          </a:solidFill>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dirty="0">
                          <a:solidFill>
                            <a:schemeClr val="bg1"/>
                          </a:solidFill>
                        </a:rPr>
                        <a:t>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dirty="0">
                          <a:solidFill>
                            <a:schemeClr val="bg1"/>
                          </a:solidFill>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dirty="0">
                          <a:solidFill>
                            <a:schemeClr val="bg1"/>
                          </a:solidFill>
                        </a:rPr>
                        <a:t>-0.9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dirty="0">
                          <a:solidFill>
                            <a:schemeClr val="bg1"/>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dirty="0">
                          <a:solidFill>
                            <a:schemeClr val="bg1"/>
                          </a:solidFill>
                        </a:rPr>
                        <a:t>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dirty="0">
                          <a:solidFill>
                            <a:schemeClr val="bg1"/>
                          </a:solidFill>
                        </a:rPr>
                        <a:t>2.2</a:t>
                      </a:r>
                    </a:p>
                  </a:txBody>
                  <a:tcPr anchor="ctr">
                    <a:lnL w="12700" cap="flat" cmpd="sng" algn="ctr">
                      <a:solidFill>
                        <a:schemeClr val="tx1"/>
                      </a:solidFill>
                      <a:prstDash val="solid"/>
                      <a:round/>
                      <a:headEnd type="none" w="med" len="med"/>
                      <a:tailEnd type="none" w="med" len="med"/>
                    </a:lnL>
                    <a:lnR w="12700" cap="flat" cmpd="sng" algn="ctr">
                      <a:solidFill>
                        <a:srgbClr val="FF7E3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7470538"/>
                  </a:ext>
                </a:extLst>
              </a:tr>
              <a:tr h="511586">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r>
                        <a:rPr lang="en-US" sz="900" b="1" dirty="0">
                          <a:solidFill>
                            <a:srgbClr val="F26921"/>
                          </a:solidFill>
                        </a:rPr>
                        <a:t>Fiscal Balance</a:t>
                      </a:r>
                    </a:p>
                    <a:p>
                      <a:r>
                        <a:rPr lang="en-US" sz="900" b="1" dirty="0">
                          <a:solidFill>
                            <a:srgbClr val="F26921"/>
                          </a:solidFill>
                        </a:rPr>
                        <a:t>% of GDP</a:t>
                      </a:r>
                    </a:p>
                  </a:txBody>
                  <a:tcPr>
                    <a:lnL w="12700" cap="flat" cmpd="sng" algn="ctr">
                      <a:solidFill>
                        <a:srgbClr val="FF7E3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kern="1200" dirty="0">
                          <a:solidFill>
                            <a:schemeClr val="bg1"/>
                          </a:solidFill>
                          <a:latin typeface="Segoe UI Semilight"/>
                          <a:ea typeface="+mn-ea"/>
                          <a:cs typeface="+mn-cs"/>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kern="1200" dirty="0">
                          <a:solidFill>
                            <a:schemeClr val="bg1"/>
                          </a:solidFill>
                          <a:latin typeface="Segoe UI Semilight"/>
                          <a:ea typeface="+mn-ea"/>
                          <a:cs typeface="+mn-cs"/>
                        </a:rPr>
                        <a:t>-7.7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kern="1200" dirty="0">
                          <a:solidFill>
                            <a:schemeClr val="bg1"/>
                          </a:solidFill>
                          <a:latin typeface="Segoe UI Semilight"/>
                          <a:ea typeface="+mn-ea"/>
                          <a:cs typeface="+mn-cs"/>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kern="1200" dirty="0">
                          <a:solidFill>
                            <a:schemeClr val="bg1"/>
                          </a:solidFill>
                          <a:latin typeface="Segoe UI Semilight"/>
                          <a:ea typeface="+mn-ea"/>
                          <a:cs typeface="+mn-cs"/>
                        </a:rPr>
                        <a:t>-16.5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kern="1200" dirty="0">
                          <a:solidFill>
                            <a:schemeClr val="bg1"/>
                          </a:solidFill>
                          <a:latin typeface="Segoe UI Semilight"/>
                          <a:ea typeface="+mn-ea"/>
                          <a:cs typeface="+mn-cs"/>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kern="1200" dirty="0">
                          <a:solidFill>
                            <a:schemeClr val="bg1"/>
                          </a:solidFill>
                          <a:latin typeface="Segoe UI Semilight"/>
                          <a:ea typeface="+mn-ea"/>
                          <a:cs typeface="+mn-cs"/>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kern="1200" dirty="0">
                          <a:solidFill>
                            <a:schemeClr val="bg1"/>
                          </a:solidFill>
                          <a:latin typeface="Segoe UI Semilight"/>
                          <a:ea typeface="+mn-ea"/>
                          <a:cs typeface="+mn-cs"/>
                        </a:rPr>
                        <a:t>6.3</a:t>
                      </a:r>
                    </a:p>
                  </a:txBody>
                  <a:tcPr anchor="ctr">
                    <a:lnL w="12700" cap="flat" cmpd="sng" algn="ctr">
                      <a:solidFill>
                        <a:schemeClr val="tx1"/>
                      </a:solidFill>
                      <a:prstDash val="solid"/>
                      <a:round/>
                      <a:headEnd type="none" w="med" len="med"/>
                      <a:tailEnd type="none" w="med" len="med"/>
                    </a:lnL>
                    <a:lnR w="12700" cap="flat" cmpd="sng" algn="ctr">
                      <a:solidFill>
                        <a:srgbClr val="FF7E3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2244882"/>
                  </a:ext>
                </a:extLst>
              </a:tr>
              <a:tr h="314822">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r>
                        <a:rPr lang="en-US" sz="900" b="1" dirty="0">
                          <a:solidFill>
                            <a:srgbClr val="F26921"/>
                          </a:solidFill>
                        </a:rPr>
                        <a:t>Current A/C % of GDP</a:t>
                      </a:r>
                    </a:p>
                  </a:txBody>
                  <a:tcPr>
                    <a:lnL w="12700" cap="flat" cmpd="sng" algn="ctr">
                      <a:solidFill>
                        <a:srgbClr val="FF7E3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7E3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kern="1200" dirty="0">
                          <a:solidFill>
                            <a:schemeClr val="bg1"/>
                          </a:solidFill>
                          <a:latin typeface="Segoe UI Semilight"/>
                          <a:ea typeface="+mn-ea"/>
                          <a:cs typeface="+mn-cs"/>
                        </a:rPr>
                        <a:t>-15.6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7E3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kern="1200" dirty="0">
                          <a:solidFill>
                            <a:schemeClr val="bg1"/>
                          </a:solidFill>
                          <a:latin typeface="Segoe UI Semilight"/>
                          <a:ea typeface="+mn-ea"/>
                          <a:cs typeface="+mn-cs"/>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7E3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kern="1200" dirty="0">
                          <a:solidFill>
                            <a:schemeClr val="bg1"/>
                          </a:solidFill>
                          <a:latin typeface="Segoe UI Semilight"/>
                          <a:ea typeface="+mn-ea"/>
                          <a:cs typeface="+mn-cs"/>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7E3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kern="1200" dirty="0">
                          <a:solidFill>
                            <a:schemeClr val="bg1"/>
                          </a:solidFill>
                          <a:latin typeface="Segoe UI Semilight"/>
                          <a:ea typeface="+mn-ea"/>
                          <a:cs typeface="+mn-cs"/>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7E3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kern="1200" dirty="0">
                          <a:solidFill>
                            <a:schemeClr val="bg1"/>
                          </a:solidFill>
                          <a:latin typeface="Segoe UI Semilight"/>
                          <a:ea typeface="+mn-ea"/>
                          <a:cs typeface="+mn-cs"/>
                        </a:rPr>
                        <a:t>-3.7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7E3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kern="1200" dirty="0">
                          <a:solidFill>
                            <a:schemeClr val="bg1"/>
                          </a:solidFill>
                          <a:latin typeface="Segoe UI Semilight"/>
                          <a:ea typeface="+mn-ea"/>
                          <a:cs typeface="+mn-cs"/>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7E3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Segoe UI Semilight"/>
                        </a:defRPr>
                      </a:lvl1pPr>
                      <a:lvl2pPr marL="457200" algn="l" defTabSz="914400" rtl="0" eaLnBrk="1" latinLnBrk="0" hangingPunct="1">
                        <a:defRPr sz="1800" kern="1200">
                          <a:solidFill>
                            <a:schemeClr val="dk1"/>
                          </a:solidFill>
                          <a:latin typeface="Segoe UI Semilight"/>
                        </a:defRPr>
                      </a:lvl2pPr>
                      <a:lvl3pPr marL="914400" algn="l" defTabSz="914400" rtl="0" eaLnBrk="1" latinLnBrk="0" hangingPunct="1">
                        <a:defRPr sz="1800" kern="1200">
                          <a:solidFill>
                            <a:schemeClr val="dk1"/>
                          </a:solidFill>
                          <a:latin typeface="Segoe UI Semilight"/>
                        </a:defRPr>
                      </a:lvl3pPr>
                      <a:lvl4pPr marL="1371600" algn="l" defTabSz="914400" rtl="0" eaLnBrk="1" latinLnBrk="0" hangingPunct="1">
                        <a:defRPr sz="1800" kern="1200">
                          <a:solidFill>
                            <a:schemeClr val="dk1"/>
                          </a:solidFill>
                          <a:latin typeface="Segoe UI Semilight"/>
                        </a:defRPr>
                      </a:lvl4pPr>
                      <a:lvl5pPr marL="1828800" algn="l" defTabSz="914400" rtl="0" eaLnBrk="1" latinLnBrk="0" hangingPunct="1">
                        <a:defRPr sz="1800" kern="1200">
                          <a:solidFill>
                            <a:schemeClr val="dk1"/>
                          </a:solidFill>
                          <a:latin typeface="Segoe UI Semilight"/>
                        </a:defRPr>
                      </a:lvl5pPr>
                      <a:lvl6pPr marL="2286000" algn="l" defTabSz="914400" rtl="0" eaLnBrk="1" latinLnBrk="0" hangingPunct="1">
                        <a:defRPr sz="1800" kern="1200">
                          <a:solidFill>
                            <a:schemeClr val="dk1"/>
                          </a:solidFill>
                          <a:latin typeface="Segoe UI Semilight"/>
                        </a:defRPr>
                      </a:lvl6pPr>
                      <a:lvl7pPr marL="2743200" algn="l" defTabSz="914400" rtl="0" eaLnBrk="1" latinLnBrk="0" hangingPunct="1">
                        <a:defRPr sz="1800" kern="1200">
                          <a:solidFill>
                            <a:schemeClr val="dk1"/>
                          </a:solidFill>
                          <a:latin typeface="Segoe UI Semilight"/>
                        </a:defRPr>
                      </a:lvl7pPr>
                      <a:lvl8pPr marL="3200400" algn="l" defTabSz="914400" rtl="0" eaLnBrk="1" latinLnBrk="0" hangingPunct="1">
                        <a:defRPr sz="1800" kern="1200">
                          <a:solidFill>
                            <a:schemeClr val="dk1"/>
                          </a:solidFill>
                          <a:latin typeface="Segoe UI Semilight"/>
                        </a:defRPr>
                      </a:lvl8pPr>
                      <a:lvl9pPr marL="3657600" algn="l" defTabSz="914400" rtl="0" eaLnBrk="1" latinLnBrk="0" hangingPunct="1">
                        <a:defRPr sz="1800" kern="1200">
                          <a:solidFill>
                            <a:schemeClr val="dk1"/>
                          </a:solidFill>
                          <a:latin typeface="Segoe UI Semilight"/>
                        </a:defRPr>
                      </a:lvl9pPr>
                    </a:lstStyle>
                    <a:p>
                      <a:pPr algn="ctr"/>
                      <a:r>
                        <a:rPr lang="en-US" sz="1000" kern="1200" dirty="0">
                          <a:solidFill>
                            <a:schemeClr val="bg1"/>
                          </a:solidFill>
                          <a:latin typeface="Segoe UI Semilight"/>
                          <a:ea typeface="+mn-ea"/>
                          <a:cs typeface="+mn-cs"/>
                        </a:rPr>
                        <a:t>5.6</a:t>
                      </a:r>
                    </a:p>
                  </a:txBody>
                  <a:tcPr anchor="ctr">
                    <a:lnL w="12700" cap="flat" cmpd="sng" algn="ctr">
                      <a:solidFill>
                        <a:schemeClr val="tx1"/>
                      </a:solidFill>
                      <a:prstDash val="solid"/>
                      <a:round/>
                      <a:headEnd type="none" w="med" len="med"/>
                      <a:tailEnd type="none" w="med" len="med"/>
                    </a:lnL>
                    <a:lnR w="12700" cap="flat" cmpd="sng" algn="ctr">
                      <a:solidFill>
                        <a:srgbClr val="FF7E3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7E3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936171"/>
                  </a:ext>
                </a:extLst>
              </a:tr>
            </a:tbl>
          </a:graphicData>
        </a:graphic>
      </p:graphicFrame>
      <p:graphicFrame>
        <p:nvGraphicFramePr>
          <p:cNvPr id="7" name="Chart 6"/>
          <p:cNvGraphicFramePr/>
          <p:nvPr>
            <p:extLst>
              <p:ext uri="{D42A27DB-BD31-4B8C-83A1-F6EECF244321}">
                <p14:modId xmlns:p14="http://schemas.microsoft.com/office/powerpoint/2010/main" val="4209211053"/>
              </p:ext>
            </p:extLst>
          </p:nvPr>
        </p:nvGraphicFramePr>
        <p:xfrm>
          <a:off x="6426717" y="735271"/>
          <a:ext cx="5470957" cy="2785599"/>
        </p:xfrm>
        <a:graphic>
          <a:graphicData uri="http://schemas.openxmlformats.org/drawingml/2006/chart">
            <c:chart xmlns:c="http://schemas.openxmlformats.org/drawingml/2006/chart" xmlns:r="http://schemas.openxmlformats.org/officeDocument/2006/relationships" r:id="rId5"/>
          </a:graphicData>
        </a:graphic>
      </p:graphicFrame>
      <p:sp>
        <p:nvSpPr>
          <p:cNvPr id="8" name="Content Placeholder 2"/>
          <p:cNvSpPr txBox="1">
            <a:spLocks/>
          </p:cNvSpPr>
          <p:nvPr/>
        </p:nvSpPr>
        <p:spPr>
          <a:xfrm>
            <a:off x="6426718" y="3624639"/>
            <a:ext cx="5470957" cy="2085695"/>
          </a:xfrm>
          <a:prstGeom prst="rect">
            <a:avLst/>
          </a:prstGeom>
          <a:ln>
            <a:solidFill>
              <a:srgbClr val="F2692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0" indent="-115888" algn="just">
              <a:lnSpc>
                <a:spcPct val="100000"/>
              </a:lnSpc>
              <a:spcBef>
                <a:spcPts val="300"/>
              </a:spcBef>
              <a:spcAft>
                <a:spcPts val="300"/>
              </a:spcAft>
              <a:defRPr/>
            </a:pPr>
            <a:r>
              <a:rPr kumimoji="0" lang="en-US" sz="1000" i="0" u="none" strike="noStrike" kern="1200" cap="none" spc="0" normalizeH="0" baseline="0" noProof="0" dirty="0">
                <a:ln>
                  <a:noFill/>
                </a:ln>
                <a:solidFill>
                  <a:srgbClr val="F26921"/>
                </a:solidFill>
                <a:effectLst/>
                <a:uLnTx/>
                <a:uFillTx/>
                <a:latin typeface="Arial" panose="020B0604020202020204" pitchFamily="34" charset="0"/>
                <a:cs typeface="Arial" panose="020B0604020202020204" pitchFamily="34" charset="0"/>
              </a:rPr>
              <a:t>GDP growth rate of GCC economies in 2022:</a:t>
            </a:r>
            <a:r>
              <a:rPr kumimoji="0" lang="en-US" sz="10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lang="en-US" sz="1000" dirty="0">
                <a:solidFill>
                  <a:prstClr val="white"/>
                </a:solidFill>
                <a:latin typeface="Arial" panose="020B0604020202020204" pitchFamily="34" charset="0"/>
                <a:cs typeface="Arial" panose="020B0604020202020204" pitchFamily="34" charset="0"/>
              </a:rPr>
              <a:t>Kuwait (8.2%), Saudi Arabia (7.6 %), Oman (5.6%), the UAE (4.2 %), Qatar (3.4 %), and Bahrain (3.3 %).</a:t>
            </a:r>
          </a:p>
          <a:p>
            <a:pPr marL="115888" lvl="0" indent="-115888" algn="just">
              <a:lnSpc>
                <a:spcPct val="100000"/>
              </a:lnSpc>
              <a:spcBef>
                <a:spcPts val="300"/>
              </a:spcBef>
              <a:spcAft>
                <a:spcPts val="300"/>
              </a:spcAft>
              <a:defRPr/>
            </a:pPr>
            <a:r>
              <a:rPr lang="en-US" sz="1000" dirty="0">
                <a:solidFill>
                  <a:prstClr val="white"/>
                </a:solidFill>
                <a:latin typeface="Arial" panose="020B0604020202020204" pitchFamily="34" charset="0"/>
                <a:cs typeface="Arial" panose="020B0604020202020204" pitchFamily="34" charset="0"/>
              </a:rPr>
              <a:t>Oman is now benefiting from higher oil prices and fiscal and governance reforms. 2022’s average crude oil prices has been about US$95 per barrel, relative to US$61 per barrel in 2021. </a:t>
            </a:r>
          </a:p>
          <a:p>
            <a:pPr marL="115888" lvl="0" indent="-115888" algn="just">
              <a:lnSpc>
                <a:spcPct val="100000"/>
              </a:lnSpc>
              <a:spcBef>
                <a:spcPts val="300"/>
              </a:spcBef>
              <a:spcAft>
                <a:spcPts val="300"/>
              </a:spcAft>
              <a:defRPr/>
            </a:pPr>
            <a:r>
              <a:rPr lang="en-US" sz="1000" dirty="0">
                <a:solidFill>
                  <a:prstClr val="white"/>
                </a:solidFill>
                <a:latin typeface="Arial" panose="020B0604020202020204" pitchFamily="34" charset="0"/>
                <a:cs typeface="Arial" panose="020B0604020202020204" pitchFamily="34" charset="0"/>
              </a:rPr>
              <a:t>Oman’s projected GDP is primarily due to efforts to expand and diversify the economy, as well as encourage more investors to set up businesses in the country. The focus is on supporting local production, focusing on national industries, and opening new markets for them. </a:t>
            </a:r>
          </a:p>
          <a:p>
            <a:pPr marL="115888" indent="-115888" algn="just">
              <a:lnSpc>
                <a:spcPct val="100000"/>
              </a:lnSpc>
              <a:spcBef>
                <a:spcPts val="300"/>
              </a:spcBef>
              <a:spcAft>
                <a:spcPts val="300"/>
              </a:spcAft>
              <a:defRPr/>
            </a:pPr>
            <a:r>
              <a:rPr lang="en-US" sz="1000" dirty="0">
                <a:solidFill>
                  <a:prstClr val="white"/>
                </a:solidFill>
                <a:latin typeface="Arial" panose="020B0604020202020204" pitchFamily="34" charset="0"/>
                <a:cs typeface="Arial" panose="020B0604020202020204" pitchFamily="34" charset="0"/>
              </a:rPr>
              <a:t>Govt.</a:t>
            </a:r>
            <a:r>
              <a:rPr kumimoji="0" lang="en-US" sz="10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has undertaken a wide range of important reforms towards economic diversification and setting Oman on a path for sustainable economic growth. </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97674" y="43339"/>
            <a:ext cx="221751" cy="307040"/>
          </a:xfrm>
          <a:prstGeom prst="rect">
            <a:avLst/>
          </a:prstGeom>
        </p:spPr>
      </p:pic>
      <p:sp>
        <p:nvSpPr>
          <p:cNvPr id="11" name="Rectangle 10"/>
          <p:cNvSpPr/>
          <p:nvPr/>
        </p:nvSpPr>
        <p:spPr>
          <a:xfrm>
            <a:off x="110728" y="6472424"/>
            <a:ext cx="6221941" cy="200055"/>
          </a:xfrm>
          <a:prstGeom prst="rect">
            <a:avLst/>
          </a:prstGeom>
        </p:spPr>
        <p:txBody>
          <a:bodyPr wrap="square">
            <a:spAutoFit/>
          </a:bodyPr>
          <a:lstStyle/>
          <a:p>
            <a:r>
              <a:rPr lang="en-US" sz="700" dirty="0">
                <a:solidFill>
                  <a:schemeClr val="bg1"/>
                </a:solidFill>
                <a:latin typeface="Arial" panose="020B0604020202020204" pitchFamily="34" charset="0"/>
                <a:cs typeface="Arial" panose="020B0604020202020204" pitchFamily="34" charset="0"/>
              </a:rPr>
              <a:t>Source: National Centre for Statistics &amp; Information, World Bank, World Bank’s Global Economic Prospects, Press</a:t>
            </a:r>
          </a:p>
        </p:txBody>
      </p:sp>
      <p:graphicFrame>
        <p:nvGraphicFramePr>
          <p:cNvPr id="13" name="Table 4">
            <a:extLst>
              <a:ext uri="{FF2B5EF4-FFF2-40B4-BE49-F238E27FC236}">
                <a16:creationId xmlns:a16="http://schemas.microsoft.com/office/drawing/2014/main" id="{4D56E130-2A96-49C6-BC1B-6D6031ED72A7}"/>
              </a:ext>
            </a:extLst>
          </p:cNvPr>
          <p:cNvGraphicFramePr>
            <a:graphicFrameLocks noGrp="1"/>
          </p:cNvGraphicFramePr>
          <p:nvPr>
            <p:extLst>
              <p:ext uri="{D42A27DB-BD31-4B8C-83A1-F6EECF244321}">
                <p14:modId xmlns:p14="http://schemas.microsoft.com/office/powerpoint/2010/main" val="1247107481"/>
              </p:ext>
            </p:extLst>
          </p:nvPr>
        </p:nvGraphicFramePr>
        <p:xfrm>
          <a:off x="6435263" y="5814100"/>
          <a:ext cx="5470956" cy="937260"/>
        </p:xfrm>
        <a:graphic>
          <a:graphicData uri="http://schemas.openxmlformats.org/drawingml/2006/table">
            <a:tbl>
              <a:tblPr firstRow="1" bandRow="1"/>
              <a:tblGrid>
                <a:gridCol w="1367739">
                  <a:extLst>
                    <a:ext uri="{9D8B030D-6E8A-4147-A177-3AD203B41FA5}">
                      <a16:colId xmlns:a16="http://schemas.microsoft.com/office/drawing/2014/main" val="157904143"/>
                    </a:ext>
                  </a:extLst>
                </a:gridCol>
                <a:gridCol w="1367739">
                  <a:extLst>
                    <a:ext uri="{9D8B030D-6E8A-4147-A177-3AD203B41FA5}">
                      <a16:colId xmlns:a16="http://schemas.microsoft.com/office/drawing/2014/main" val="68755109"/>
                    </a:ext>
                  </a:extLst>
                </a:gridCol>
                <a:gridCol w="1367739">
                  <a:extLst>
                    <a:ext uri="{9D8B030D-6E8A-4147-A177-3AD203B41FA5}">
                      <a16:colId xmlns:a16="http://schemas.microsoft.com/office/drawing/2014/main" val="4154619719"/>
                    </a:ext>
                  </a:extLst>
                </a:gridCol>
                <a:gridCol w="1367739">
                  <a:extLst>
                    <a:ext uri="{9D8B030D-6E8A-4147-A177-3AD203B41FA5}">
                      <a16:colId xmlns:a16="http://schemas.microsoft.com/office/drawing/2014/main" val="2629361460"/>
                    </a:ext>
                  </a:extLst>
                </a:gridCol>
              </a:tblGrid>
              <a:tr h="136282">
                <a:tc>
                  <a:txBody>
                    <a:bodyPr/>
                    <a:lstStyle>
                      <a:lvl1pPr marL="0" algn="l" defTabSz="914400" rtl="0" eaLnBrk="1" latinLnBrk="0" hangingPunct="1">
                        <a:defRPr sz="1800" kern="1200">
                          <a:solidFill>
                            <a:schemeClr val="tx1"/>
                          </a:solidFill>
                          <a:latin typeface="Segoe UI Semilight"/>
                        </a:defRPr>
                      </a:lvl1pPr>
                      <a:lvl2pPr marL="457200" algn="l" defTabSz="914400" rtl="0" eaLnBrk="1" latinLnBrk="0" hangingPunct="1">
                        <a:defRPr sz="1800" kern="1200">
                          <a:solidFill>
                            <a:schemeClr val="tx1"/>
                          </a:solidFill>
                          <a:latin typeface="Segoe UI Semilight"/>
                        </a:defRPr>
                      </a:lvl2pPr>
                      <a:lvl3pPr marL="914400" algn="l" defTabSz="914400" rtl="0" eaLnBrk="1" latinLnBrk="0" hangingPunct="1">
                        <a:defRPr sz="1800" kern="1200">
                          <a:solidFill>
                            <a:schemeClr val="tx1"/>
                          </a:solidFill>
                          <a:latin typeface="Segoe UI Semilight"/>
                        </a:defRPr>
                      </a:lvl3pPr>
                      <a:lvl4pPr marL="1371600" algn="l" defTabSz="914400" rtl="0" eaLnBrk="1" latinLnBrk="0" hangingPunct="1">
                        <a:defRPr sz="1800" kern="1200">
                          <a:solidFill>
                            <a:schemeClr val="tx1"/>
                          </a:solidFill>
                          <a:latin typeface="Segoe UI Semilight"/>
                        </a:defRPr>
                      </a:lvl4pPr>
                      <a:lvl5pPr marL="1828800" algn="l" defTabSz="914400" rtl="0" eaLnBrk="1" latinLnBrk="0" hangingPunct="1">
                        <a:defRPr sz="1800" kern="1200">
                          <a:solidFill>
                            <a:schemeClr val="tx1"/>
                          </a:solidFill>
                          <a:latin typeface="Segoe UI Semilight"/>
                        </a:defRPr>
                      </a:lvl5pPr>
                      <a:lvl6pPr marL="2286000" algn="l" defTabSz="914400" rtl="0" eaLnBrk="1" latinLnBrk="0" hangingPunct="1">
                        <a:defRPr sz="1800" kern="1200">
                          <a:solidFill>
                            <a:schemeClr val="tx1"/>
                          </a:solidFill>
                          <a:latin typeface="Segoe UI Semilight"/>
                        </a:defRPr>
                      </a:lvl6pPr>
                      <a:lvl7pPr marL="2743200" algn="l" defTabSz="914400" rtl="0" eaLnBrk="1" latinLnBrk="0" hangingPunct="1">
                        <a:defRPr sz="1800" kern="1200">
                          <a:solidFill>
                            <a:schemeClr val="tx1"/>
                          </a:solidFill>
                          <a:latin typeface="Segoe UI Semilight"/>
                        </a:defRPr>
                      </a:lvl7pPr>
                      <a:lvl8pPr marL="3200400" algn="l" defTabSz="914400" rtl="0" eaLnBrk="1" latinLnBrk="0" hangingPunct="1">
                        <a:defRPr sz="1800" kern="1200">
                          <a:solidFill>
                            <a:schemeClr val="tx1"/>
                          </a:solidFill>
                          <a:latin typeface="Segoe UI Semilight"/>
                        </a:defRPr>
                      </a:lvl8pPr>
                      <a:lvl9pPr marL="3657600" algn="l" defTabSz="914400" rtl="0" eaLnBrk="1" latinLnBrk="0" hangingPunct="1">
                        <a:defRPr sz="1800" kern="1200">
                          <a:solidFill>
                            <a:schemeClr val="tx1"/>
                          </a:solidFill>
                          <a:latin typeface="Segoe UI Semilight"/>
                        </a:defRPr>
                      </a:lvl9pPr>
                    </a:lstStyle>
                    <a:p>
                      <a:pPr algn="ctr"/>
                      <a:r>
                        <a:rPr lang="en-US" sz="1050" b="1" dirty="0">
                          <a:solidFill>
                            <a:srgbClr val="F26921"/>
                          </a:solidFill>
                        </a:rPr>
                        <a:t>Rating Agency </a:t>
                      </a:r>
                    </a:p>
                  </a:txBody>
                  <a:tcPr>
                    <a:lnL w="12700" cap="flat" cmpd="sng" algn="ctr">
                      <a:solidFill>
                        <a:srgbClr val="F26921"/>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F26921"/>
                      </a:solidFill>
                      <a:prstDash val="solid"/>
                      <a:round/>
                      <a:headEnd type="none" w="med" len="med"/>
                      <a:tailEnd type="none" w="med" len="med"/>
                    </a:lnT>
                    <a:lnB w="12700" cap="flat" cmpd="sng" algn="ctr">
                      <a:solidFill>
                        <a:srgbClr val="4F565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Semilight"/>
                        </a:defRPr>
                      </a:lvl1pPr>
                      <a:lvl2pPr marL="457200" algn="l" defTabSz="914400" rtl="0" eaLnBrk="1" latinLnBrk="0" hangingPunct="1">
                        <a:defRPr sz="1800" kern="1200">
                          <a:solidFill>
                            <a:schemeClr val="tx1"/>
                          </a:solidFill>
                          <a:latin typeface="Segoe UI Semilight"/>
                        </a:defRPr>
                      </a:lvl2pPr>
                      <a:lvl3pPr marL="914400" algn="l" defTabSz="914400" rtl="0" eaLnBrk="1" latinLnBrk="0" hangingPunct="1">
                        <a:defRPr sz="1800" kern="1200">
                          <a:solidFill>
                            <a:schemeClr val="tx1"/>
                          </a:solidFill>
                          <a:latin typeface="Segoe UI Semilight"/>
                        </a:defRPr>
                      </a:lvl3pPr>
                      <a:lvl4pPr marL="1371600" algn="l" defTabSz="914400" rtl="0" eaLnBrk="1" latinLnBrk="0" hangingPunct="1">
                        <a:defRPr sz="1800" kern="1200">
                          <a:solidFill>
                            <a:schemeClr val="tx1"/>
                          </a:solidFill>
                          <a:latin typeface="Segoe UI Semilight"/>
                        </a:defRPr>
                      </a:lvl4pPr>
                      <a:lvl5pPr marL="1828800" algn="l" defTabSz="914400" rtl="0" eaLnBrk="1" latinLnBrk="0" hangingPunct="1">
                        <a:defRPr sz="1800" kern="1200">
                          <a:solidFill>
                            <a:schemeClr val="tx1"/>
                          </a:solidFill>
                          <a:latin typeface="Segoe UI Semilight"/>
                        </a:defRPr>
                      </a:lvl5pPr>
                      <a:lvl6pPr marL="2286000" algn="l" defTabSz="914400" rtl="0" eaLnBrk="1" latinLnBrk="0" hangingPunct="1">
                        <a:defRPr sz="1800" kern="1200">
                          <a:solidFill>
                            <a:schemeClr val="tx1"/>
                          </a:solidFill>
                          <a:latin typeface="Segoe UI Semilight"/>
                        </a:defRPr>
                      </a:lvl6pPr>
                      <a:lvl7pPr marL="2743200" algn="l" defTabSz="914400" rtl="0" eaLnBrk="1" latinLnBrk="0" hangingPunct="1">
                        <a:defRPr sz="1800" kern="1200">
                          <a:solidFill>
                            <a:schemeClr val="tx1"/>
                          </a:solidFill>
                          <a:latin typeface="Segoe UI Semilight"/>
                        </a:defRPr>
                      </a:lvl7pPr>
                      <a:lvl8pPr marL="3200400" algn="l" defTabSz="914400" rtl="0" eaLnBrk="1" latinLnBrk="0" hangingPunct="1">
                        <a:defRPr sz="1800" kern="1200">
                          <a:solidFill>
                            <a:schemeClr val="tx1"/>
                          </a:solidFill>
                          <a:latin typeface="Segoe UI Semilight"/>
                        </a:defRPr>
                      </a:lvl8pPr>
                      <a:lvl9pPr marL="3657600" algn="l" defTabSz="914400" rtl="0" eaLnBrk="1" latinLnBrk="0" hangingPunct="1">
                        <a:defRPr sz="1800" kern="1200">
                          <a:solidFill>
                            <a:schemeClr val="tx1"/>
                          </a:solidFill>
                          <a:latin typeface="Segoe UI Semilight"/>
                        </a:defRPr>
                      </a:lvl9pPr>
                    </a:lstStyle>
                    <a:p>
                      <a:pPr algn="ctr"/>
                      <a:r>
                        <a:rPr lang="en-US" sz="1050" b="1" dirty="0">
                          <a:solidFill>
                            <a:srgbClr val="F26921"/>
                          </a:solidFill>
                        </a:rPr>
                        <a:t>Date </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F26921"/>
                      </a:solidFill>
                      <a:prstDash val="solid"/>
                      <a:round/>
                      <a:headEnd type="none" w="med" len="med"/>
                      <a:tailEnd type="none" w="med" len="med"/>
                    </a:lnT>
                    <a:lnB w="12700" cap="flat" cmpd="sng" algn="ctr">
                      <a:solidFill>
                        <a:srgbClr val="4F565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Semilight"/>
                        </a:defRPr>
                      </a:lvl1pPr>
                      <a:lvl2pPr marL="457200" algn="l" defTabSz="914400" rtl="0" eaLnBrk="1" latinLnBrk="0" hangingPunct="1">
                        <a:defRPr sz="1800" kern="1200">
                          <a:solidFill>
                            <a:schemeClr val="tx1"/>
                          </a:solidFill>
                          <a:latin typeface="Segoe UI Semilight"/>
                        </a:defRPr>
                      </a:lvl2pPr>
                      <a:lvl3pPr marL="914400" algn="l" defTabSz="914400" rtl="0" eaLnBrk="1" latinLnBrk="0" hangingPunct="1">
                        <a:defRPr sz="1800" kern="1200">
                          <a:solidFill>
                            <a:schemeClr val="tx1"/>
                          </a:solidFill>
                          <a:latin typeface="Segoe UI Semilight"/>
                        </a:defRPr>
                      </a:lvl3pPr>
                      <a:lvl4pPr marL="1371600" algn="l" defTabSz="914400" rtl="0" eaLnBrk="1" latinLnBrk="0" hangingPunct="1">
                        <a:defRPr sz="1800" kern="1200">
                          <a:solidFill>
                            <a:schemeClr val="tx1"/>
                          </a:solidFill>
                          <a:latin typeface="Segoe UI Semilight"/>
                        </a:defRPr>
                      </a:lvl4pPr>
                      <a:lvl5pPr marL="1828800" algn="l" defTabSz="914400" rtl="0" eaLnBrk="1" latinLnBrk="0" hangingPunct="1">
                        <a:defRPr sz="1800" kern="1200">
                          <a:solidFill>
                            <a:schemeClr val="tx1"/>
                          </a:solidFill>
                          <a:latin typeface="Segoe UI Semilight"/>
                        </a:defRPr>
                      </a:lvl5pPr>
                      <a:lvl6pPr marL="2286000" algn="l" defTabSz="914400" rtl="0" eaLnBrk="1" latinLnBrk="0" hangingPunct="1">
                        <a:defRPr sz="1800" kern="1200">
                          <a:solidFill>
                            <a:schemeClr val="tx1"/>
                          </a:solidFill>
                          <a:latin typeface="Segoe UI Semilight"/>
                        </a:defRPr>
                      </a:lvl6pPr>
                      <a:lvl7pPr marL="2743200" algn="l" defTabSz="914400" rtl="0" eaLnBrk="1" latinLnBrk="0" hangingPunct="1">
                        <a:defRPr sz="1800" kern="1200">
                          <a:solidFill>
                            <a:schemeClr val="tx1"/>
                          </a:solidFill>
                          <a:latin typeface="Segoe UI Semilight"/>
                        </a:defRPr>
                      </a:lvl7pPr>
                      <a:lvl8pPr marL="3200400" algn="l" defTabSz="914400" rtl="0" eaLnBrk="1" latinLnBrk="0" hangingPunct="1">
                        <a:defRPr sz="1800" kern="1200">
                          <a:solidFill>
                            <a:schemeClr val="tx1"/>
                          </a:solidFill>
                          <a:latin typeface="Segoe UI Semilight"/>
                        </a:defRPr>
                      </a:lvl8pPr>
                      <a:lvl9pPr marL="3657600" algn="l" defTabSz="914400" rtl="0" eaLnBrk="1" latinLnBrk="0" hangingPunct="1">
                        <a:defRPr sz="1800" kern="1200">
                          <a:solidFill>
                            <a:schemeClr val="tx1"/>
                          </a:solidFill>
                          <a:latin typeface="Segoe UI Semilight"/>
                        </a:defRPr>
                      </a:lvl9pPr>
                    </a:lstStyle>
                    <a:p>
                      <a:pPr algn="ctr"/>
                      <a:r>
                        <a:rPr lang="en-US" sz="1050" b="1" dirty="0">
                          <a:solidFill>
                            <a:srgbClr val="F26921"/>
                          </a:solidFill>
                        </a:rPr>
                        <a:t>Rating </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F26921"/>
                      </a:solidFill>
                      <a:prstDash val="solid"/>
                      <a:round/>
                      <a:headEnd type="none" w="med" len="med"/>
                      <a:tailEnd type="none" w="med" len="med"/>
                    </a:lnT>
                    <a:lnB w="12700" cap="flat" cmpd="sng" algn="ctr">
                      <a:solidFill>
                        <a:srgbClr val="4F565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Semilight"/>
                        </a:defRPr>
                      </a:lvl1pPr>
                      <a:lvl2pPr marL="457200" algn="l" defTabSz="914400" rtl="0" eaLnBrk="1" latinLnBrk="0" hangingPunct="1">
                        <a:defRPr sz="1800" kern="1200">
                          <a:solidFill>
                            <a:schemeClr val="tx1"/>
                          </a:solidFill>
                          <a:latin typeface="Segoe UI Semilight"/>
                        </a:defRPr>
                      </a:lvl2pPr>
                      <a:lvl3pPr marL="914400" algn="l" defTabSz="914400" rtl="0" eaLnBrk="1" latinLnBrk="0" hangingPunct="1">
                        <a:defRPr sz="1800" kern="1200">
                          <a:solidFill>
                            <a:schemeClr val="tx1"/>
                          </a:solidFill>
                          <a:latin typeface="Segoe UI Semilight"/>
                        </a:defRPr>
                      </a:lvl3pPr>
                      <a:lvl4pPr marL="1371600" algn="l" defTabSz="914400" rtl="0" eaLnBrk="1" latinLnBrk="0" hangingPunct="1">
                        <a:defRPr sz="1800" kern="1200">
                          <a:solidFill>
                            <a:schemeClr val="tx1"/>
                          </a:solidFill>
                          <a:latin typeface="Segoe UI Semilight"/>
                        </a:defRPr>
                      </a:lvl4pPr>
                      <a:lvl5pPr marL="1828800" algn="l" defTabSz="914400" rtl="0" eaLnBrk="1" latinLnBrk="0" hangingPunct="1">
                        <a:defRPr sz="1800" kern="1200">
                          <a:solidFill>
                            <a:schemeClr val="tx1"/>
                          </a:solidFill>
                          <a:latin typeface="Segoe UI Semilight"/>
                        </a:defRPr>
                      </a:lvl5pPr>
                      <a:lvl6pPr marL="2286000" algn="l" defTabSz="914400" rtl="0" eaLnBrk="1" latinLnBrk="0" hangingPunct="1">
                        <a:defRPr sz="1800" kern="1200">
                          <a:solidFill>
                            <a:schemeClr val="tx1"/>
                          </a:solidFill>
                          <a:latin typeface="Segoe UI Semilight"/>
                        </a:defRPr>
                      </a:lvl6pPr>
                      <a:lvl7pPr marL="2743200" algn="l" defTabSz="914400" rtl="0" eaLnBrk="1" latinLnBrk="0" hangingPunct="1">
                        <a:defRPr sz="1800" kern="1200">
                          <a:solidFill>
                            <a:schemeClr val="tx1"/>
                          </a:solidFill>
                          <a:latin typeface="Segoe UI Semilight"/>
                        </a:defRPr>
                      </a:lvl7pPr>
                      <a:lvl8pPr marL="3200400" algn="l" defTabSz="914400" rtl="0" eaLnBrk="1" latinLnBrk="0" hangingPunct="1">
                        <a:defRPr sz="1800" kern="1200">
                          <a:solidFill>
                            <a:schemeClr val="tx1"/>
                          </a:solidFill>
                          <a:latin typeface="Segoe UI Semilight"/>
                        </a:defRPr>
                      </a:lvl8pPr>
                      <a:lvl9pPr marL="3657600" algn="l" defTabSz="914400" rtl="0" eaLnBrk="1" latinLnBrk="0" hangingPunct="1">
                        <a:defRPr sz="1800" kern="1200">
                          <a:solidFill>
                            <a:schemeClr val="tx1"/>
                          </a:solidFill>
                          <a:latin typeface="Segoe UI Semilight"/>
                        </a:defRPr>
                      </a:lvl9pPr>
                    </a:lstStyle>
                    <a:p>
                      <a:pPr algn="ctr"/>
                      <a:r>
                        <a:rPr lang="en-US" sz="1050" b="1" dirty="0">
                          <a:solidFill>
                            <a:srgbClr val="F26921"/>
                          </a:solidFill>
                        </a:rPr>
                        <a:t>Outlook </a:t>
                      </a:r>
                    </a:p>
                  </a:txBody>
                  <a:tcPr>
                    <a:lnL w="12700" cap="flat" cmpd="sng" algn="ctr">
                      <a:solidFill>
                        <a:srgbClr val="4F5653"/>
                      </a:solidFill>
                      <a:prstDash val="solid"/>
                      <a:round/>
                      <a:headEnd type="none" w="med" len="med"/>
                      <a:tailEnd type="none" w="med" len="med"/>
                    </a:lnL>
                    <a:lnR w="12700" cap="flat" cmpd="sng" algn="ctr">
                      <a:solidFill>
                        <a:srgbClr val="F26921"/>
                      </a:solidFill>
                      <a:prstDash val="solid"/>
                      <a:round/>
                      <a:headEnd type="none" w="med" len="med"/>
                      <a:tailEnd type="none" w="med" len="med"/>
                    </a:lnR>
                    <a:lnT w="12700" cap="flat" cmpd="sng" algn="ctr">
                      <a:solidFill>
                        <a:srgbClr val="F26921"/>
                      </a:solidFill>
                      <a:prstDash val="solid"/>
                      <a:round/>
                      <a:headEnd type="none" w="med" len="med"/>
                      <a:tailEnd type="none" w="med" len="med"/>
                    </a:lnT>
                    <a:lnB w="12700" cap="flat" cmpd="sng" algn="ctr">
                      <a:solidFill>
                        <a:srgbClr val="4F565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33890"/>
                  </a:ext>
                </a:extLst>
              </a:tr>
              <a:tr h="123893">
                <a:tc>
                  <a:txBody>
                    <a:bodyPr/>
                    <a:lstStyle>
                      <a:lvl1pPr marL="0" algn="l" defTabSz="914400" rtl="0" eaLnBrk="1" latinLnBrk="0" hangingPunct="1">
                        <a:defRPr sz="1800" kern="1200">
                          <a:solidFill>
                            <a:schemeClr val="tx1"/>
                          </a:solidFill>
                          <a:latin typeface="Segoe UI Semilight"/>
                        </a:defRPr>
                      </a:lvl1pPr>
                      <a:lvl2pPr marL="457200" algn="l" defTabSz="914400" rtl="0" eaLnBrk="1" latinLnBrk="0" hangingPunct="1">
                        <a:defRPr sz="1800" kern="1200">
                          <a:solidFill>
                            <a:schemeClr val="tx1"/>
                          </a:solidFill>
                          <a:latin typeface="Segoe UI Semilight"/>
                        </a:defRPr>
                      </a:lvl2pPr>
                      <a:lvl3pPr marL="914400" algn="l" defTabSz="914400" rtl="0" eaLnBrk="1" latinLnBrk="0" hangingPunct="1">
                        <a:defRPr sz="1800" kern="1200">
                          <a:solidFill>
                            <a:schemeClr val="tx1"/>
                          </a:solidFill>
                          <a:latin typeface="Segoe UI Semilight"/>
                        </a:defRPr>
                      </a:lvl3pPr>
                      <a:lvl4pPr marL="1371600" algn="l" defTabSz="914400" rtl="0" eaLnBrk="1" latinLnBrk="0" hangingPunct="1">
                        <a:defRPr sz="1800" kern="1200">
                          <a:solidFill>
                            <a:schemeClr val="tx1"/>
                          </a:solidFill>
                          <a:latin typeface="Segoe UI Semilight"/>
                        </a:defRPr>
                      </a:lvl4pPr>
                      <a:lvl5pPr marL="1828800" algn="l" defTabSz="914400" rtl="0" eaLnBrk="1" latinLnBrk="0" hangingPunct="1">
                        <a:defRPr sz="1800" kern="1200">
                          <a:solidFill>
                            <a:schemeClr val="tx1"/>
                          </a:solidFill>
                          <a:latin typeface="Segoe UI Semilight"/>
                        </a:defRPr>
                      </a:lvl5pPr>
                      <a:lvl6pPr marL="2286000" algn="l" defTabSz="914400" rtl="0" eaLnBrk="1" latinLnBrk="0" hangingPunct="1">
                        <a:defRPr sz="1800" kern="1200">
                          <a:solidFill>
                            <a:schemeClr val="tx1"/>
                          </a:solidFill>
                          <a:latin typeface="Segoe UI Semilight"/>
                        </a:defRPr>
                      </a:lvl6pPr>
                      <a:lvl7pPr marL="2743200" algn="l" defTabSz="914400" rtl="0" eaLnBrk="1" latinLnBrk="0" hangingPunct="1">
                        <a:defRPr sz="1800" kern="1200">
                          <a:solidFill>
                            <a:schemeClr val="tx1"/>
                          </a:solidFill>
                          <a:latin typeface="Segoe UI Semilight"/>
                        </a:defRPr>
                      </a:lvl7pPr>
                      <a:lvl8pPr marL="3200400" algn="l" defTabSz="914400" rtl="0" eaLnBrk="1" latinLnBrk="0" hangingPunct="1">
                        <a:defRPr sz="1800" kern="1200">
                          <a:solidFill>
                            <a:schemeClr val="tx1"/>
                          </a:solidFill>
                          <a:latin typeface="Segoe UI Semilight"/>
                        </a:defRPr>
                      </a:lvl8pPr>
                      <a:lvl9pPr marL="3657600" algn="l" defTabSz="914400" rtl="0" eaLnBrk="1" latinLnBrk="0" hangingPunct="1">
                        <a:defRPr sz="1800" kern="1200">
                          <a:solidFill>
                            <a:schemeClr val="tx1"/>
                          </a:solidFill>
                          <a:latin typeface="Segoe UI Semilight"/>
                        </a:defRPr>
                      </a:lvl9pPr>
                    </a:lstStyle>
                    <a:p>
                      <a:r>
                        <a:rPr lang="en-US" sz="900" b="0" dirty="0">
                          <a:solidFill>
                            <a:srgbClr val="FE6B00"/>
                          </a:solidFill>
                        </a:rPr>
                        <a:t>S&amp;P</a:t>
                      </a:r>
                    </a:p>
                  </a:txBody>
                  <a:tcPr>
                    <a:lnL w="12700" cap="flat" cmpd="sng" algn="ctr">
                      <a:solidFill>
                        <a:srgbClr val="F26921"/>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Semilight"/>
                        </a:defRPr>
                      </a:lvl1pPr>
                      <a:lvl2pPr marL="457200" algn="l" defTabSz="914400" rtl="0" eaLnBrk="1" latinLnBrk="0" hangingPunct="1">
                        <a:defRPr sz="1800" kern="1200">
                          <a:solidFill>
                            <a:schemeClr val="tx1"/>
                          </a:solidFill>
                          <a:latin typeface="Segoe UI Semilight"/>
                        </a:defRPr>
                      </a:lvl2pPr>
                      <a:lvl3pPr marL="914400" algn="l" defTabSz="914400" rtl="0" eaLnBrk="1" latinLnBrk="0" hangingPunct="1">
                        <a:defRPr sz="1800" kern="1200">
                          <a:solidFill>
                            <a:schemeClr val="tx1"/>
                          </a:solidFill>
                          <a:latin typeface="Segoe UI Semilight"/>
                        </a:defRPr>
                      </a:lvl3pPr>
                      <a:lvl4pPr marL="1371600" algn="l" defTabSz="914400" rtl="0" eaLnBrk="1" latinLnBrk="0" hangingPunct="1">
                        <a:defRPr sz="1800" kern="1200">
                          <a:solidFill>
                            <a:schemeClr val="tx1"/>
                          </a:solidFill>
                          <a:latin typeface="Segoe UI Semilight"/>
                        </a:defRPr>
                      </a:lvl4pPr>
                      <a:lvl5pPr marL="1828800" algn="l" defTabSz="914400" rtl="0" eaLnBrk="1" latinLnBrk="0" hangingPunct="1">
                        <a:defRPr sz="1800" kern="1200">
                          <a:solidFill>
                            <a:schemeClr val="tx1"/>
                          </a:solidFill>
                          <a:latin typeface="Segoe UI Semilight"/>
                        </a:defRPr>
                      </a:lvl5pPr>
                      <a:lvl6pPr marL="2286000" algn="l" defTabSz="914400" rtl="0" eaLnBrk="1" latinLnBrk="0" hangingPunct="1">
                        <a:defRPr sz="1800" kern="1200">
                          <a:solidFill>
                            <a:schemeClr val="tx1"/>
                          </a:solidFill>
                          <a:latin typeface="Segoe UI Semilight"/>
                        </a:defRPr>
                      </a:lvl6pPr>
                      <a:lvl7pPr marL="2743200" algn="l" defTabSz="914400" rtl="0" eaLnBrk="1" latinLnBrk="0" hangingPunct="1">
                        <a:defRPr sz="1800" kern="1200">
                          <a:solidFill>
                            <a:schemeClr val="tx1"/>
                          </a:solidFill>
                          <a:latin typeface="Segoe UI Semilight"/>
                        </a:defRPr>
                      </a:lvl7pPr>
                      <a:lvl8pPr marL="3200400" algn="l" defTabSz="914400" rtl="0" eaLnBrk="1" latinLnBrk="0" hangingPunct="1">
                        <a:defRPr sz="1800" kern="1200">
                          <a:solidFill>
                            <a:schemeClr val="tx1"/>
                          </a:solidFill>
                          <a:latin typeface="Segoe UI Semilight"/>
                        </a:defRPr>
                      </a:lvl8pPr>
                      <a:lvl9pPr marL="3657600" algn="l" defTabSz="914400" rtl="0" eaLnBrk="1" latinLnBrk="0" hangingPunct="1">
                        <a:defRPr sz="1800" kern="1200">
                          <a:solidFill>
                            <a:schemeClr val="tx1"/>
                          </a:solidFill>
                          <a:latin typeface="Segoe UI Semiligh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rPr>
                        <a:t> Apr 2022</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Semilight"/>
                        </a:defRPr>
                      </a:lvl1pPr>
                      <a:lvl2pPr marL="457200" algn="l" defTabSz="914400" rtl="0" eaLnBrk="1" latinLnBrk="0" hangingPunct="1">
                        <a:defRPr sz="1800" kern="1200">
                          <a:solidFill>
                            <a:schemeClr val="tx1"/>
                          </a:solidFill>
                          <a:latin typeface="Segoe UI Semilight"/>
                        </a:defRPr>
                      </a:lvl2pPr>
                      <a:lvl3pPr marL="914400" algn="l" defTabSz="914400" rtl="0" eaLnBrk="1" latinLnBrk="0" hangingPunct="1">
                        <a:defRPr sz="1800" kern="1200">
                          <a:solidFill>
                            <a:schemeClr val="tx1"/>
                          </a:solidFill>
                          <a:latin typeface="Segoe UI Semilight"/>
                        </a:defRPr>
                      </a:lvl3pPr>
                      <a:lvl4pPr marL="1371600" algn="l" defTabSz="914400" rtl="0" eaLnBrk="1" latinLnBrk="0" hangingPunct="1">
                        <a:defRPr sz="1800" kern="1200">
                          <a:solidFill>
                            <a:schemeClr val="tx1"/>
                          </a:solidFill>
                          <a:latin typeface="Segoe UI Semilight"/>
                        </a:defRPr>
                      </a:lvl4pPr>
                      <a:lvl5pPr marL="1828800" algn="l" defTabSz="914400" rtl="0" eaLnBrk="1" latinLnBrk="0" hangingPunct="1">
                        <a:defRPr sz="1800" kern="1200">
                          <a:solidFill>
                            <a:schemeClr val="tx1"/>
                          </a:solidFill>
                          <a:latin typeface="Segoe UI Semilight"/>
                        </a:defRPr>
                      </a:lvl5pPr>
                      <a:lvl6pPr marL="2286000" algn="l" defTabSz="914400" rtl="0" eaLnBrk="1" latinLnBrk="0" hangingPunct="1">
                        <a:defRPr sz="1800" kern="1200">
                          <a:solidFill>
                            <a:schemeClr val="tx1"/>
                          </a:solidFill>
                          <a:latin typeface="Segoe UI Semilight"/>
                        </a:defRPr>
                      </a:lvl6pPr>
                      <a:lvl7pPr marL="2743200" algn="l" defTabSz="914400" rtl="0" eaLnBrk="1" latinLnBrk="0" hangingPunct="1">
                        <a:defRPr sz="1800" kern="1200">
                          <a:solidFill>
                            <a:schemeClr val="tx1"/>
                          </a:solidFill>
                          <a:latin typeface="Segoe UI Semilight"/>
                        </a:defRPr>
                      </a:lvl7pPr>
                      <a:lvl8pPr marL="3200400" algn="l" defTabSz="914400" rtl="0" eaLnBrk="1" latinLnBrk="0" hangingPunct="1">
                        <a:defRPr sz="1800" kern="1200">
                          <a:solidFill>
                            <a:schemeClr val="tx1"/>
                          </a:solidFill>
                          <a:latin typeface="Segoe UI Semilight"/>
                        </a:defRPr>
                      </a:lvl8pPr>
                      <a:lvl9pPr marL="3657600" algn="l" defTabSz="914400" rtl="0" eaLnBrk="1" latinLnBrk="0" hangingPunct="1">
                        <a:defRPr sz="1800" kern="1200">
                          <a:solidFill>
                            <a:schemeClr val="tx1"/>
                          </a:solidFill>
                          <a:latin typeface="Segoe UI Semilight"/>
                        </a:defRPr>
                      </a:lvl9pPr>
                    </a:lstStyle>
                    <a:p>
                      <a:pPr algn="ctr"/>
                      <a:r>
                        <a:rPr lang="en-US" sz="900" b="1" dirty="0">
                          <a:solidFill>
                            <a:schemeClr val="bg1"/>
                          </a:solidFill>
                        </a:rPr>
                        <a:t>BB-</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Semilight"/>
                        </a:defRPr>
                      </a:lvl1pPr>
                      <a:lvl2pPr marL="457200" algn="l" defTabSz="914400" rtl="0" eaLnBrk="1" latinLnBrk="0" hangingPunct="1">
                        <a:defRPr sz="1800" kern="1200">
                          <a:solidFill>
                            <a:schemeClr val="tx1"/>
                          </a:solidFill>
                          <a:latin typeface="Segoe UI Semilight"/>
                        </a:defRPr>
                      </a:lvl2pPr>
                      <a:lvl3pPr marL="914400" algn="l" defTabSz="914400" rtl="0" eaLnBrk="1" latinLnBrk="0" hangingPunct="1">
                        <a:defRPr sz="1800" kern="1200">
                          <a:solidFill>
                            <a:schemeClr val="tx1"/>
                          </a:solidFill>
                          <a:latin typeface="Segoe UI Semilight"/>
                        </a:defRPr>
                      </a:lvl3pPr>
                      <a:lvl4pPr marL="1371600" algn="l" defTabSz="914400" rtl="0" eaLnBrk="1" latinLnBrk="0" hangingPunct="1">
                        <a:defRPr sz="1800" kern="1200">
                          <a:solidFill>
                            <a:schemeClr val="tx1"/>
                          </a:solidFill>
                          <a:latin typeface="Segoe UI Semilight"/>
                        </a:defRPr>
                      </a:lvl4pPr>
                      <a:lvl5pPr marL="1828800" algn="l" defTabSz="914400" rtl="0" eaLnBrk="1" latinLnBrk="0" hangingPunct="1">
                        <a:defRPr sz="1800" kern="1200">
                          <a:solidFill>
                            <a:schemeClr val="tx1"/>
                          </a:solidFill>
                          <a:latin typeface="Segoe UI Semilight"/>
                        </a:defRPr>
                      </a:lvl5pPr>
                      <a:lvl6pPr marL="2286000" algn="l" defTabSz="914400" rtl="0" eaLnBrk="1" latinLnBrk="0" hangingPunct="1">
                        <a:defRPr sz="1800" kern="1200">
                          <a:solidFill>
                            <a:schemeClr val="tx1"/>
                          </a:solidFill>
                          <a:latin typeface="Segoe UI Semilight"/>
                        </a:defRPr>
                      </a:lvl6pPr>
                      <a:lvl7pPr marL="2743200" algn="l" defTabSz="914400" rtl="0" eaLnBrk="1" latinLnBrk="0" hangingPunct="1">
                        <a:defRPr sz="1800" kern="1200">
                          <a:solidFill>
                            <a:schemeClr val="tx1"/>
                          </a:solidFill>
                          <a:latin typeface="Segoe UI Semilight"/>
                        </a:defRPr>
                      </a:lvl7pPr>
                      <a:lvl8pPr marL="3200400" algn="l" defTabSz="914400" rtl="0" eaLnBrk="1" latinLnBrk="0" hangingPunct="1">
                        <a:defRPr sz="1800" kern="1200">
                          <a:solidFill>
                            <a:schemeClr val="tx1"/>
                          </a:solidFill>
                          <a:latin typeface="Segoe UI Semilight"/>
                        </a:defRPr>
                      </a:lvl8pPr>
                      <a:lvl9pPr marL="3657600" algn="l" defTabSz="914400" rtl="0" eaLnBrk="1" latinLnBrk="0" hangingPunct="1">
                        <a:defRPr sz="1800" kern="1200">
                          <a:solidFill>
                            <a:schemeClr val="tx1"/>
                          </a:solidFill>
                          <a:latin typeface="Segoe UI Semilight"/>
                        </a:defRPr>
                      </a:lvl9pPr>
                    </a:lstStyle>
                    <a:p>
                      <a:pPr algn="ctr"/>
                      <a:r>
                        <a:rPr lang="en-US" sz="900" b="1" dirty="0">
                          <a:solidFill>
                            <a:schemeClr val="bg1"/>
                          </a:solidFill>
                        </a:rPr>
                        <a:t>Stable</a:t>
                      </a:r>
                    </a:p>
                  </a:txBody>
                  <a:tcPr>
                    <a:lnL w="12700" cap="flat" cmpd="sng" algn="ctr">
                      <a:solidFill>
                        <a:srgbClr val="4F5653"/>
                      </a:solidFill>
                      <a:prstDash val="solid"/>
                      <a:round/>
                      <a:headEnd type="none" w="med" len="med"/>
                      <a:tailEnd type="none" w="med" len="med"/>
                    </a:lnL>
                    <a:lnR w="12700" cap="flat" cmpd="sng" algn="ctr">
                      <a:solidFill>
                        <a:srgbClr val="F26921"/>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2298487"/>
                  </a:ext>
                </a:extLst>
              </a:tr>
              <a:tr h="123893">
                <a:tc>
                  <a:txBody>
                    <a:bodyPr/>
                    <a:lstStyle>
                      <a:lvl1pPr marL="0" algn="l" defTabSz="914400" rtl="0" eaLnBrk="1" latinLnBrk="0" hangingPunct="1">
                        <a:defRPr sz="1800" kern="1200">
                          <a:solidFill>
                            <a:schemeClr val="tx1"/>
                          </a:solidFill>
                          <a:latin typeface="Segoe UI Semilight"/>
                        </a:defRPr>
                      </a:lvl1pPr>
                      <a:lvl2pPr marL="457200" algn="l" defTabSz="914400" rtl="0" eaLnBrk="1" latinLnBrk="0" hangingPunct="1">
                        <a:defRPr sz="1800" kern="1200">
                          <a:solidFill>
                            <a:schemeClr val="tx1"/>
                          </a:solidFill>
                          <a:latin typeface="Segoe UI Semilight"/>
                        </a:defRPr>
                      </a:lvl2pPr>
                      <a:lvl3pPr marL="914400" algn="l" defTabSz="914400" rtl="0" eaLnBrk="1" latinLnBrk="0" hangingPunct="1">
                        <a:defRPr sz="1800" kern="1200">
                          <a:solidFill>
                            <a:schemeClr val="tx1"/>
                          </a:solidFill>
                          <a:latin typeface="Segoe UI Semilight"/>
                        </a:defRPr>
                      </a:lvl3pPr>
                      <a:lvl4pPr marL="1371600" algn="l" defTabSz="914400" rtl="0" eaLnBrk="1" latinLnBrk="0" hangingPunct="1">
                        <a:defRPr sz="1800" kern="1200">
                          <a:solidFill>
                            <a:schemeClr val="tx1"/>
                          </a:solidFill>
                          <a:latin typeface="Segoe UI Semilight"/>
                        </a:defRPr>
                      </a:lvl4pPr>
                      <a:lvl5pPr marL="1828800" algn="l" defTabSz="914400" rtl="0" eaLnBrk="1" latinLnBrk="0" hangingPunct="1">
                        <a:defRPr sz="1800" kern="1200">
                          <a:solidFill>
                            <a:schemeClr val="tx1"/>
                          </a:solidFill>
                          <a:latin typeface="Segoe UI Semilight"/>
                        </a:defRPr>
                      </a:lvl5pPr>
                      <a:lvl6pPr marL="2286000" algn="l" defTabSz="914400" rtl="0" eaLnBrk="1" latinLnBrk="0" hangingPunct="1">
                        <a:defRPr sz="1800" kern="1200">
                          <a:solidFill>
                            <a:schemeClr val="tx1"/>
                          </a:solidFill>
                          <a:latin typeface="Segoe UI Semilight"/>
                        </a:defRPr>
                      </a:lvl6pPr>
                      <a:lvl7pPr marL="2743200" algn="l" defTabSz="914400" rtl="0" eaLnBrk="1" latinLnBrk="0" hangingPunct="1">
                        <a:defRPr sz="1800" kern="1200">
                          <a:solidFill>
                            <a:schemeClr val="tx1"/>
                          </a:solidFill>
                          <a:latin typeface="Segoe UI Semilight"/>
                        </a:defRPr>
                      </a:lvl7pPr>
                      <a:lvl8pPr marL="3200400" algn="l" defTabSz="914400" rtl="0" eaLnBrk="1" latinLnBrk="0" hangingPunct="1">
                        <a:defRPr sz="1800" kern="1200">
                          <a:solidFill>
                            <a:schemeClr val="tx1"/>
                          </a:solidFill>
                          <a:latin typeface="Segoe UI Semilight"/>
                        </a:defRPr>
                      </a:lvl8pPr>
                      <a:lvl9pPr marL="3657600" algn="l" defTabSz="914400" rtl="0" eaLnBrk="1" latinLnBrk="0" hangingPunct="1">
                        <a:defRPr sz="1800" kern="1200">
                          <a:solidFill>
                            <a:schemeClr val="tx1"/>
                          </a:solidFill>
                          <a:latin typeface="Segoe UI Semilight"/>
                        </a:defRPr>
                      </a:lvl9pPr>
                    </a:lstStyle>
                    <a:p>
                      <a:r>
                        <a:rPr lang="en-US" sz="900" b="0" dirty="0">
                          <a:solidFill>
                            <a:srgbClr val="FE6B00"/>
                          </a:solidFill>
                        </a:rPr>
                        <a:t>MOODY’S</a:t>
                      </a:r>
                    </a:p>
                  </a:txBody>
                  <a:tcPr>
                    <a:lnL w="12700" cap="flat" cmpd="sng" algn="ctr">
                      <a:solidFill>
                        <a:srgbClr val="F26921"/>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Semilight"/>
                        </a:defRPr>
                      </a:lvl1pPr>
                      <a:lvl2pPr marL="457200" algn="l" defTabSz="914400" rtl="0" eaLnBrk="1" latinLnBrk="0" hangingPunct="1">
                        <a:defRPr sz="1800" kern="1200">
                          <a:solidFill>
                            <a:schemeClr val="tx1"/>
                          </a:solidFill>
                          <a:latin typeface="Segoe UI Semilight"/>
                        </a:defRPr>
                      </a:lvl2pPr>
                      <a:lvl3pPr marL="914400" algn="l" defTabSz="914400" rtl="0" eaLnBrk="1" latinLnBrk="0" hangingPunct="1">
                        <a:defRPr sz="1800" kern="1200">
                          <a:solidFill>
                            <a:schemeClr val="tx1"/>
                          </a:solidFill>
                          <a:latin typeface="Segoe UI Semilight"/>
                        </a:defRPr>
                      </a:lvl3pPr>
                      <a:lvl4pPr marL="1371600" algn="l" defTabSz="914400" rtl="0" eaLnBrk="1" latinLnBrk="0" hangingPunct="1">
                        <a:defRPr sz="1800" kern="1200">
                          <a:solidFill>
                            <a:schemeClr val="tx1"/>
                          </a:solidFill>
                          <a:latin typeface="Segoe UI Semilight"/>
                        </a:defRPr>
                      </a:lvl4pPr>
                      <a:lvl5pPr marL="1828800" algn="l" defTabSz="914400" rtl="0" eaLnBrk="1" latinLnBrk="0" hangingPunct="1">
                        <a:defRPr sz="1800" kern="1200">
                          <a:solidFill>
                            <a:schemeClr val="tx1"/>
                          </a:solidFill>
                          <a:latin typeface="Segoe UI Semilight"/>
                        </a:defRPr>
                      </a:lvl5pPr>
                      <a:lvl6pPr marL="2286000" algn="l" defTabSz="914400" rtl="0" eaLnBrk="1" latinLnBrk="0" hangingPunct="1">
                        <a:defRPr sz="1800" kern="1200">
                          <a:solidFill>
                            <a:schemeClr val="tx1"/>
                          </a:solidFill>
                          <a:latin typeface="Segoe UI Semilight"/>
                        </a:defRPr>
                      </a:lvl6pPr>
                      <a:lvl7pPr marL="2743200" algn="l" defTabSz="914400" rtl="0" eaLnBrk="1" latinLnBrk="0" hangingPunct="1">
                        <a:defRPr sz="1800" kern="1200">
                          <a:solidFill>
                            <a:schemeClr val="tx1"/>
                          </a:solidFill>
                          <a:latin typeface="Segoe UI Semilight"/>
                        </a:defRPr>
                      </a:lvl7pPr>
                      <a:lvl8pPr marL="3200400" algn="l" defTabSz="914400" rtl="0" eaLnBrk="1" latinLnBrk="0" hangingPunct="1">
                        <a:defRPr sz="1800" kern="1200">
                          <a:solidFill>
                            <a:schemeClr val="tx1"/>
                          </a:solidFill>
                          <a:latin typeface="Segoe UI Semilight"/>
                        </a:defRPr>
                      </a:lvl8pPr>
                      <a:lvl9pPr marL="3657600" algn="l" defTabSz="914400" rtl="0" eaLnBrk="1" latinLnBrk="0" hangingPunct="1">
                        <a:defRPr sz="1800" kern="1200">
                          <a:solidFill>
                            <a:schemeClr val="tx1"/>
                          </a:solidFill>
                          <a:latin typeface="Segoe UI Semilight"/>
                        </a:defRPr>
                      </a:lvl9pPr>
                    </a:lstStyle>
                    <a:p>
                      <a:pPr algn="ctr"/>
                      <a:r>
                        <a:rPr lang="en-US" sz="900" b="1" dirty="0">
                          <a:solidFill>
                            <a:schemeClr val="bg1"/>
                          </a:solidFill>
                        </a:rPr>
                        <a:t>Oct 2021</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Semilight"/>
                        </a:defRPr>
                      </a:lvl1pPr>
                      <a:lvl2pPr marL="457200" algn="l" defTabSz="914400" rtl="0" eaLnBrk="1" latinLnBrk="0" hangingPunct="1">
                        <a:defRPr sz="1800" kern="1200">
                          <a:solidFill>
                            <a:schemeClr val="tx1"/>
                          </a:solidFill>
                          <a:latin typeface="Segoe UI Semilight"/>
                        </a:defRPr>
                      </a:lvl2pPr>
                      <a:lvl3pPr marL="914400" algn="l" defTabSz="914400" rtl="0" eaLnBrk="1" latinLnBrk="0" hangingPunct="1">
                        <a:defRPr sz="1800" kern="1200">
                          <a:solidFill>
                            <a:schemeClr val="tx1"/>
                          </a:solidFill>
                          <a:latin typeface="Segoe UI Semilight"/>
                        </a:defRPr>
                      </a:lvl3pPr>
                      <a:lvl4pPr marL="1371600" algn="l" defTabSz="914400" rtl="0" eaLnBrk="1" latinLnBrk="0" hangingPunct="1">
                        <a:defRPr sz="1800" kern="1200">
                          <a:solidFill>
                            <a:schemeClr val="tx1"/>
                          </a:solidFill>
                          <a:latin typeface="Segoe UI Semilight"/>
                        </a:defRPr>
                      </a:lvl4pPr>
                      <a:lvl5pPr marL="1828800" algn="l" defTabSz="914400" rtl="0" eaLnBrk="1" latinLnBrk="0" hangingPunct="1">
                        <a:defRPr sz="1800" kern="1200">
                          <a:solidFill>
                            <a:schemeClr val="tx1"/>
                          </a:solidFill>
                          <a:latin typeface="Segoe UI Semilight"/>
                        </a:defRPr>
                      </a:lvl5pPr>
                      <a:lvl6pPr marL="2286000" algn="l" defTabSz="914400" rtl="0" eaLnBrk="1" latinLnBrk="0" hangingPunct="1">
                        <a:defRPr sz="1800" kern="1200">
                          <a:solidFill>
                            <a:schemeClr val="tx1"/>
                          </a:solidFill>
                          <a:latin typeface="Segoe UI Semilight"/>
                        </a:defRPr>
                      </a:lvl6pPr>
                      <a:lvl7pPr marL="2743200" algn="l" defTabSz="914400" rtl="0" eaLnBrk="1" latinLnBrk="0" hangingPunct="1">
                        <a:defRPr sz="1800" kern="1200">
                          <a:solidFill>
                            <a:schemeClr val="tx1"/>
                          </a:solidFill>
                          <a:latin typeface="Segoe UI Semilight"/>
                        </a:defRPr>
                      </a:lvl7pPr>
                      <a:lvl8pPr marL="3200400" algn="l" defTabSz="914400" rtl="0" eaLnBrk="1" latinLnBrk="0" hangingPunct="1">
                        <a:defRPr sz="1800" kern="1200">
                          <a:solidFill>
                            <a:schemeClr val="tx1"/>
                          </a:solidFill>
                          <a:latin typeface="Segoe UI Semilight"/>
                        </a:defRPr>
                      </a:lvl8pPr>
                      <a:lvl9pPr marL="3657600" algn="l" defTabSz="914400" rtl="0" eaLnBrk="1" latinLnBrk="0" hangingPunct="1">
                        <a:defRPr sz="1800" kern="1200">
                          <a:solidFill>
                            <a:schemeClr val="tx1"/>
                          </a:solidFill>
                          <a:latin typeface="Segoe UI Semilight"/>
                        </a:defRPr>
                      </a:lvl9pPr>
                    </a:lstStyle>
                    <a:p>
                      <a:pPr algn="ctr"/>
                      <a:r>
                        <a:rPr lang="en-US" sz="900" b="1" dirty="0">
                          <a:solidFill>
                            <a:schemeClr val="bg1"/>
                          </a:solidFill>
                        </a:rPr>
                        <a:t>Ba3</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Semilight"/>
                        </a:defRPr>
                      </a:lvl1pPr>
                      <a:lvl2pPr marL="457200" algn="l" defTabSz="914400" rtl="0" eaLnBrk="1" latinLnBrk="0" hangingPunct="1">
                        <a:defRPr sz="1800" kern="1200">
                          <a:solidFill>
                            <a:schemeClr val="tx1"/>
                          </a:solidFill>
                          <a:latin typeface="Segoe UI Semilight"/>
                        </a:defRPr>
                      </a:lvl2pPr>
                      <a:lvl3pPr marL="914400" algn="l" defTabSz="914400" rtl="0" eaLnBrk="1" latinLnBrk="0" hangingPunct="1">
                        <a:defRPr sz="1800" kern="1200">
                          <a:solidFill>
                            <a:schemeClr val="tx1"/>
                          </a:solidFill>
                          <a:latin typeface="Segoe UI Semilight"/>
                        </a:defRPr>
                      </a:lvl3pPr>
                      <a:lvl4pPr marL="1371600" algn="l" defTabSz="914400" rtl="0" eaLnBrk="1" latinLnBrk="0" hangingPunct="1">
                        <a:defRPr sz="1800" kern="1200">
                          <a:solidFill>
                            <a:schemeClr val="tx1"/>
                          </a:solidFill>
                          <a:latin typeface="Segoe UI Semilight"/>
                        </a:defRPr>
                      </a:lvl4pPr>
                      <a:lvl5pPr marL="1828800" algn="l" defTabSz="914400" rtl="0" eaLnBrk="1" latinLnBrk="0" hangingPunct="1">
                        <a:defRPr sz="1800" kern="1200">
                          <a:solidFill>
                            <a:schemeClr val="tx1"/>
                          </a:solidFill>
                          <a:latin typeface="Segoe UI Semilight"/>
                        </a:defRPr>
                      </a:lvl5pPr>
                      <a:lvl6pPr marL="2286000" algn="l" defTabSz="914400" rtl="0" eaLnBrk="1" latinLnBrk="0" hangingPunct="1">
                        <a:defRPr sz="1800" kern="1200">
                          <a:solidFill>
                            <a:schemeClr val="tx1"/>
                          </a:solidFill>
                          <a:latin typeface="Segoe UI Semilight"/>
                        </a:defRPr>
                      </a:lvl6pPr>
                      <a:lvl7pPr marL="2743200" algn="l" defTabSz="914400" rtl="0" eaLnBrk="1" latinLnBrk="0" hangingPunct="1">
                        <a:defRPr sz="1800" kern="1200">
                          <a:solidFill>
                            <a:schemeClr val="tx1"/>
                          </a:solidFill>
                          <a:latin typeface="Segoe UI Semilight"/>
                        </a:defRPr>
                      </a:lvl7pPr>
                      <a:lvl8pPr marL="3200400" algn="l" defTabSz="914400" rtl="0" eaLnBrk="1" latinLnBrk="0" hangingPunct="1">
                        <a:defRPr sz="1800" kern="1200">
                          <a:solidFill>
                            <a:schemeClr val="tx1"/>
                          </a:solidFill>
                          <a:latin typeface="Segoe UI Semilight"/>
                        </a:defRPr>
                      </a:lvl8pPr>
                      <a:lvl9pPr marL="3657600" algn="l" defTabSz="914400" rtl="0" eaLnBrk="1" latinLnBrk="0" hangingPunct="1">
                        <a:defRPr sz="1800" kern="1200">
                          <a:solidFill>
                            <a:schemeClr val="tx1"/>
                          </a:solidFill>
                          <a:latin typeface="Segoe UI Semilight"/>
                        </a:defRPr>
                      </a:lvl9pPr>
                    </a:lstStyle>
                    <a:p>
                      <a:pPr algn="ctr"/>
                      <a:r>
                        <a:rPr lang="en-US" sz="900" b="1" dirty="0">
                          <a:solidFill>
                            <a:schemeClr val="bg1"/>
                          </a:solidFill>
                        </a:rPr>
                        <a:t>Stable</a:t>
                      </a:r>
                    </a:p>
                  </a:txBody>
                  <a:tcPr>
                    <a:lnL w="12700" cap="flat" cmpd="sng" algn="ctr">
                      <a:solidFill>
                        <a:srgbClr val="4F5653"/>
                      </a:solidFill>
                      <a:prstDash val="solid"/>
                      <a:round/>
                      <a:headEnd type="none" w="med" len="med"/>
                      <a:tailEnd type="none" w="med" len="med"/>
                    </a:lnL>
                    <a:lnR w="12700" cap="flat" cmpd="sng" algn="ctr">
                      <a:solidFill>
                        <a:srgbClr val="F26921"/>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4F565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2266115"/>
                  </a:ext>
                </a:extLst>
              </a:tr>
              <a:tr h="123893">
                <a:tc>
                  <a:txBody>
                    <a:bodyPr/>
                    <a:lstStyle>
                      <a:lvl1pPr marL="0" algn="l" defTabSz="914400" rtl="0" eaLnBrk="1" latinLnBrk="0" hangingPunct="1">
                        <a:defRPr sz="1800" kern="1200">
                          <a:solidFill>
                            <a:schemeClr val="tx1"/>
                          </a:solidFill>
                          <a:latin typeface="Segoe UI Semilight"/>
                        </a:defRPr>
                      </a:lvl1pPr>
                      <a:lvl2pPr marL="457200" algn="l" defTabSz="914400" rtl="0" eaLnBrk="1" latinLnBrk="0" hangingPunct="1">
                        <a:defRPr sz="1800" kern="1200">
                          <a:solidFill>
                            <a:schemeClr val="tx1"/>
                          </a:solidFill>
                          <a:latin typeface="Segoe UI Semilight"/>
                        </a:defRPr>
                      </a:lvl2pPr>
                      <a:lvl3pPr marL="914400" algn="l" defTabSz="914400" rtl="0" eaLnBrk="1" latinLnBrk="0" hangingPunct="1">
                        <a:defRPr sz="1800" kern="1200">
                          <a:solidFill>
                            <a:schemeClr val="tx1"/>
                          </a:solidFill>
                          <a:latin typeface="Segoe UI Semilight"/>
                        </a:defRPr>
                      </a:lvl3pPr>
                      <a:lvl4pPr marL="1371600" algn="l" defTabSz="914400" rtl="0" eaLnBrk="1" latinLnBrk="0" hangingPunct="1">
                        <a:defRPr sz="1800" kern="1200">
                          <a:solidFill>
                            <a:schemeClr val="tx1"/>
                          </a:solidFill>
                          <a:latin typeface="Segoe UI Semilight"/>
                        </a:defRPr>
                      </a:lvl4pPr>
                      <a:lvl5pPr marL="1828800" algn="l" defTabSz="914400" rtl="0" eaLnBrk="1" latinLnBrk="0" hangingPunct="1">
                        <a:defRPr sz="1800" kern="1200">
                          <a:solidFill>
                            <a:schemeClr val="tx1"/>
                          </a:solidFill>
                          <a:latin typeface="Segoe UI Semilight"/>
                        </a:defRPr>
                      </a:lvl5pPr>
                      <a:lvl6pPr marL="2286000" algn="l" defTabSz="914400" rtl="0" eaLnBrk="1" latinLnBrk="0" hangingPunct="1">
                        <a:defRPr sz="1800" kern="1200">
                          <a:solidFill>
                            <a:schemeClr val="tx1"/>
                          </a:solidFill>
                          <a:latin typeface="Segoe UI Semilight"/>
                        </a:defRPr>
                      </a:lvl6pPr>
                      <a:lvl7pPr marL="2743200" algn="l" defTabSz="914400" rtl="0" eaLnBrk="1" latinLnBrk="0" hangingPunct="1">
                        <a:defRPr sz="1800" kern="1200">
                          <a:solidFill>
                            <a:schemeClr val="tx1"/>
                          </a:solidFill>
                          <a:latin typeface="Segoe UI Semilight"/>
                        </a:defRPr>
                      </a:lvl7pPr>
                      <a:lvl8pPr marL="3200400" algn="l" defTabSz="914400" rtl="0" eaLnBrk="1" latinLnBrk="0" hangingPunct="1">
                        <a:defRPr sz="1800" kern="1200">
                          <a:solidFill>
                            <a:schemeClr val="tx1"/>
                          </a:solidFill>
                          <a:latin typeface="Segoe UI Semilight"/>
                        </a:defRPr>
                      </a:lvl8pPr>
                      <a:lvl9pPr marL="3657600" algn="l" defTabSz="914400" rtl="0" eaLnBrk="1" latinLnBrk="0" hangingPunct="1">
                        <a:defRPr sz="1800" kern="1200">
                          <a:solidFill>
                            <a:schemeClr val="tx1"/>
                          </a:solidFill>
                          <a:latin typeface="Segoe UI Semilight"/>
                        </a:defRPr>
                      </a:lvl9pPr>
                    </a:lstStyle>
                    <a:p>
                      <a:r>
                        <a:rPr lang="en-US" sz="900" b="0" dirty="0">
                          <a:solidFill>
                            <a:srgbClr val="FE6B00"/>
                          </a:solidFill>
                        </a:rPr>
                        <a:t>Fitch Ratings</a:t>
                      </a:r>
                    </a:p>
                  </a:txBody>
                  <a:tcPr>
                    <a:lnL w="12700" cap="flat" cmpd="sng" algn="ctr">
                      <a:solidFill>
                        <a:srgbClr val="F26921"/>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F2692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Semilight"/>
                        </a:defRPr>
                      </a:lvl1pPr>
                      <a:lvl2pPr marL="457200" algn="l" defTabSz="914400" rtl="0" eaLnBrk="1" latinLnBrk="0" hangingPunct="1">
                        <a:defRPr sz="1800" kern="1200">
                          <a:solidFill>
                            <a:schemeClr val="tx1"/>
                          </a:solidFill>
                          <a:latin typeface="Segoe UI Semilight"/>
                        </a:defRPr>
                      </a:lvl2pPr>
                      <a:lvl3pPr marL="914400" algn="l" defTabSz="914400" rtl="0" eaLnBrk="1" latinLnBrk="0" hangingPunct="1">
                        <a:defRPr sz="1800" kern="1200">
                          <a:solidFill>
                            <a:schemeClr val="tx1"/>
                          </a:solidFill>
                          <a:latin typeface="Segoe UI Semilight"/>
                        </a:defRPr>
                      </a:lvl3pPr>
                      <a:lvl4pPr marL="1371600" algn="l" defTabSz="914400" rtl="0" eaLnBrk="1" latinLnBrk="0" hangingPunct="1">
                        <a:defRPr sz="1800" kern="1200">
                          <a:solidFill>
                            <a:schemeClr val="tx1"/>
                          </a:solidFill>
                          <a:latin typeface="Segoe UI Semilight"/>
                        </a:defRPr>
                      </a:lvl4pPr>
                      <a:lvl5pPr marL="1828800" algn="l" defTabSz="914400" rtl="0" eaLnBrk="1" latinLnBrk="0" hangingPunct="1">
                        <a:defRPr sz="1800" kern="1200">
                          <a:solidFill>
                            <a:schemeClr val="tx1"/>
                          </a:solidFill>
                          <a:latin typeface="Segoe UI Semilight"/>
                        </a:defRPr>
                      </a:lvl5pPr>
                      <a:lvl6pPr marL="2286000" algn="l" defTabSz="914400" rtl="0" eaLnBrk="1" latinLnBrk="0" hangingPunct="1">
                        <a:defRPr sz="1800" kern="1200">
                          <a:solidFill>
                            <a:schemeClr val="tx1"/>
                          </a:solidFill>
                          <a:latin typeface="Segoe UI Semilight"/>
                        </a:defRPr>
                      </a:lvl6pPr>
                      <a:lvl7pPr marL="2743200" algn="l" defTabSz="914400" rtl="0" eaLnBrk="1" latinLnBrk="0" hangingPunct="1">
                        <a:defRPr sz="1800" kern="1200">
                          <a:solidFill>
                            <a:schemeClr val="tx1"/>
                          </a:solidFill>
                          <a:latin typeface="Segoe UI Semilight"/>
                        </a:defRPr>
                      </a:lvl7pPr>
                      <a:lvl8pPr marL="3200400" algn="l" defTabSz="914400" rtl="0" eaLnBrk="1" latinLnBrk="0" hangingPunct="1">
                        <a:defRPr sz="1800" kern="1200">
                          <a:solidFill>
                            <a:schemeClr val="tx1"/>
                          </a:solidFill>
                          <a:latin typeface="Segoe UI Semilight"/>
                        </a:defRPr>
                      </a:lvl8pPr>
                      <a:lvl9pPr marL="3657600" algn="l" defTabSz="914400" rtl="0" eaLnBrk="1" latinLnBrk="0" hangingPunct="1">
                        <a:defRPr sz="1800" kern="1200">
                          <a:solidFill>
                            <a:schemeClr val="tx1"/>
                          </a:solidFill>
                          <a:latin typeface="Segoe UI Semilight"/>
                        </a:defRPr>
                      </a:lvl9pPr>
                    </a:lstStyle>
                    <a:p>
                      <a:pPr algn="ctr"/>
                      <a:r>
                        <a:rPr lang="en-US" sz="900" b="1" dirty="0">
                          <a:solidFill>
                            <a:schemeClr val="bg1"/>
                          </a:solidFill>
                        </a:rPr>
                        <a:t>Aug 2022</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F2692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Semilight"/>
                        </a:defRPr>
                      </a:lvl1pPr>
                      <a:lvl2pPr marL="457200" algn="l" defTabSz="914400" rtl="0" eaLnBrk="1" latinLnBrk="0" hangingPunct="1">
                        <a:defRPr sz="1800" kern="1200">
                          <a:solidFill>
                            <a:schemeClr val="tx1"/>
                          </a:solidFill>
                          <a:latin typeface="Segoe UI Semilight"/>
                        </a:defRPr>
                      </a:lvl2pPr>
                      <a:lvl3pPr marL="914400" algn="l" defTabSz="914400" rtl="0" eaLnBrk="1" latinLnBrk="0" hangingPunct="1">
                        <a:defRPr sz="1800" kern="1200">
                          <a:solidFill>
                            <a:schemeClr val="tx1"/>
                          </a:solidFill>
                          <a:latin typeface="Segoe UI Semilight"/>
                        </a:defRPr>
                      </a:lvl3pPr>
                      <a:lvl4pPr marL="1371600" algn="l" defTabSz="914400" rtl="0" eaLnBrk="1" latinLnBrk="0" hangingPunct="1">
                        <a:defRPr sz="1800" kern="1200">
                          <a:solidFill>
                            <a:schemeClr val="tx1"/>
                          </a:solidFill>
                          <a:latin typeface="Segoe UI Semilight"/>
                        </a:defRPr>
                      </a:lvl4pPr>
                      <a:lvl5pPr marL="1828800" algn="l" defTabSz="914400" rtl="0" eaLnBrk="1" latinLnBrk="0" hangingPunct="1">
                        <a:defRPr sz="1800" kern="1200">
                          <a:solidFill>
                            <a:schemeClr val="tx1"/>
                          </a:solidFill>
                          <a:latin typeface="Segoe UI Semilight"/>
                        </a:defRPr>
                      </a:lvl5pPr>
                      <a:lvl6pPr marL="2286000" algn="l" defTabSz="914400" rtl="0" eaLnBrk="1" latinLnBrk="0" hangingPunct="1">
                        <a:defRPr sz="1800" kern="1200">
                          <a:solidFill>
                            <a:schemeClr val="tx1"/>
                          </a:solidFill>
                          <a:latin typeface="Segoe UI Semilight"/>
                        </a:defRPr>
                      </a:lvl6pPr>
                      <a:lvl7pPr marL="2743200" algn="l" defTabSz="914400" rtl="0" eaLnBrk="1" latinLnBrk="0" hangingPunct="1">
                        <a:defRPr sz="1800" kern="1200">
                          <a:solidFill>
                            <a:schemeClr val="tx1"/>
                          </a:solidFill>
                          <a:latin typeface="Segoe UI Semilight"/>
                        </a:defRPr>
                      </a:lvl7pPr>
                      <a:lvl8pPr marL="3200400" algn="l" defTabSz="914400" rtl="0" eaLnBrk="1" latinLnBrk="0" hangingPunct="1">
                        <a:defRPr sz="1800" kern="1200">
                          <a:solidFill>
                            <a:schemeClr val="tx1"/>
                          </a:solidFill>
                          <a:latin typeface="Segoe UI Semilight"/>
                        </a:defRPr>
                      </a:lvl8pPr>
                      <a:lvl9pPr marL="3657600" algn="l" defTabSz="914400" rtl="0" eaLnBrk="1" latinLnBrk="0" hangingPunct="1">
                        <a:defRPr sz="1800" kern="1200">
                          <a:solidFill>
                            <a:schemeClr val="tx1"/>
                          </a:solidFill>
                          <a:latin typeface="Segoe UI Semilight"/>
                        </a:defRPr>
                      </a:lvl9pPr>
                    </a:lstStyle>
                    <a:p>
                      <a:pPr algn="ctr"/>
                      <a:r>
                        <a:rPr lang="en-US" sz="900" b="1" dirty="0">
                          <a:solidFill>
                            <a:schemeClr val="bg1"/>
                          </a:solidFill>
                        </a:rPr>
                        <a:t>BB</a:t>
                      </a:r>
                    </a:p>
                  </a:txBody>
                  <a:tcPr>
                    <a:lnL w="12700" cap="flat" cmpd="sng" algn="ctr">
                      <a:solidFill>
                        <a:srgbClr val="4F5653"/>
                      </a:solidFill>
                      <a:prstDash val="solid"/>
                      <a:round/>
                      <a:headEnd type="none" w="med" len="med"/>
                      <a:tailEnd type="none" w="med" len="med"/>
                    </a:lnL>
                    <a:lnR w="12700" cap="flat" cmpd="sng" algn="ctr">
                      <a:solidFill>
                        <a:srgbClr val="4F5653"/>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F2692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Semilight"/>
                        </a:defRPr>
                      </a:lvl1pPr>
                      <a:lvl2pPr marL="457200" algn="l" defTabSz="914400" rtl="0" eaLnBrk="1" latinLnBrk="0" hangingPunct="1">
                        <a:defRPr sz="1800" kern="1200">
                          <a:solidFill>
                            <a:schemeClr val="tx1"/>
                          </a:solidFill>
                          <a:latin typeface="Segoe UI Semilight"/>
                        </a:defRPr>
                      </a:lvl2pPr>
                      <a:lvl3pPr marL="914400" algn="l" defTabSz="914400" rtl="0" eaLnBrk="1" latinLnBrk="0" hangingPunct="1">
                        <a:defRPr sz="1800" kern="1200">
                          <a:solidFill>
                            <a:schemeClr val="tx1"/>
                          </a:solidFill>
                          <a:latin typeface="Segoe UI Semilight"/>
                        </a:defRPr>
                      </a:lvl3pPr>
                      <a:lvl4pPr marL="1371600" algn="l" defTabSz="914400" rtl="0" eaLnBrk="1" latinLnBrk="0" hangingPunct="1">
                        <a:defRPr sz="1800" kern="1200">
                          <a:solidFill>
                            <a:schemeClr val="tx1"/>
                          </a:solidFill>
                          <a:latin typeface="Segoe UI Semilight"/>
                        </a:defRPr>
                      </a:lvl4pPr>
                      <a:lvl5pPr marL="1828800" algn="l" defTabSz="914400" rtl="0" eaLnBrk="1" latinLnBrk="0" hangingPunct="1">
                        <a:defRPr sz="1800" kern="1200">
                          <a:solidFill>
                            <a:schemeClr val="tx1"/>
                          </a:solidFill>
                          <a:latin typeface="Segoe UI Semilight"/>
                        </a:defRPr>
                      </a:lvl5pPr>
                      <a:lvl6pPr marL="2286000" algn="l" defTabSz="914400" rtl="0" eaLnBrk="1" latinLnBrk="0" hangingPunct="1">
                        <a:defRPr sz="1800" kern="1200">
                          <a:solidFill>
                            <a:schemeClr val="tx1"/>
                          </a:solidFill>
                          <a:latin typeface="Segoe UI Semilight"/>
                        </a:defRPr>
                      </a:lvl6pPr>
                      <a:lvl7pPr marL="2743200" algn="l" defTabSz="914400" rtl="0" eaLnBrk="1" latinLnBrk="0" hangingPunct="1">
                        <a:defRPr sz="1800" kern="1200">
                          <a:solidFill>
                            <a:schemeClr val="tx1"/>
                          </a:solidFill>
                          <a:latin typeface="Segoe UI Semilight"/>
                        </a:defRPr>
                      </a:lvl7pPr>
                      <a:lvl8pPr marL="3200400" algn="l" defTabSz="914400" rtl="0" eaLnBrk="1" latinLnBrk="0" hangingPunct="1">
                        <a:defRPr sz="1800" kern="1200">
                          <a:solidFill>
                            <a:schemeClr val="tx1"/>
                          </a:solidFill>
                          <a:latin typeface="Segoe UI Semilight"/>
                        </a:defRPr>
                      </a:lvl8pPr>
                      <a:lvl9pPr marL="3657600" algn="l" defTabSz="914400" rtl="0" eaLnBrk="1" latinLnBrk="0" hangingPunct="1">
                        <a:defRPr sz="1800" kern="1200">
                          <a:solidFill>
                            <a:schemeClr val="tx1"/>
                          </a:solidFill>
                          <a:latin typeface="Segoe UI Semilight"/>
                        </a:defRPr>
                      </a:lvl9pPr>
                    </a:lstStyle>
                    <a:p>
                      <a:pPr algn="ctr"/>
                      <a:r>
                        <a:rPr lang="en-US" sz="900" b="1" dirty="0">
                          <a:solidFill>
                            <a:schemeClr val="bg1"/>
                          </a:solidFill>
                        </a:rPr>
                        <a:t>Stable </a:t>
                      </a:r>
                    </a:p>
                  </a:txBody>
                  <a:tcPr>
                    <a:lnL w="12700" cap="flat" cmpd="sng" algn="ctr">
                      <a:solidFill>
                        <a:srgbClr val="4F5653"/>
                      </a:solidFill>
                      <a:prstDash val="solid"/>
                      <a:round/>
                      <a:headEnd type="none" w="med" len="med"/>
                      <a:tailEnd type="none" w="med" len="med"/>
                    </a:lnL>
                    <a:lnR w="12700" cap="flat" cmpd="sng" algn="ctr">
                      <a:solidFill>
                        <a:srgbClr val="F26921"/>
                      </a:solidFill>
                      <a:prstDash val="solid"/>
                      <a:round/>
                      <a:headEnd type="none" w="med" len="med"/>
                      <a:tailEnd type="none" w="med" len="med"/>
                    </a:lnR>
                    <a:lnT w="12700" cap="flat" cmpd="sng" algn="ctr">
                      <a:solidFill>
                        <a:srgbClr val="4F5653"/>
                      </a:solidFill>
                      <a:prstDash val="solid"/>
                      <a:round/>
                      <a:headEnd type="none" w="med" len="med"/>
                      <a:tailEnd type="none" w="med" len="med"/>
                    </a:lnT>
                    <a:lnB w="12700" cap="flat" cmpd="sng" algn="ctr">
                      <a:solidFill>
                        <a:srgbClr val="F2692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3189810"/>
                  </a:ext>
                </a:extLst>
              </a:tr>
            </a:tbl>
          </a:graphicData>
        </a:graphic>
      </p:graphicFrame>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98929" y="108976"/>
            <a:ext cx="2255520" cy="410094"/>
          </a:xfrm>
          <a:prstGeom prst="rect">
            <a:avLst/>
          </a:prstGeom>
        </p:spPr>
      </p:pic>
    </p:spTree>
    <p:extLst>
      <p:ext uri="{BB962C8B-B14F-4D97-AF65-F5344CB8AC3E}">
        <p14:creationId xmlns:p14="http://schemas.microsoft.com/office/powerpoint/2010/main" val="3757375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9630" y="-43337"/>
            <a:ext cx="6065519" cy="814922"/>
          </a:xfrm>
        </p:spPr>
        <p:txBody>
          <a:bodyPr anchor="ctr">
            <a:normAutofit/>
          </a:bodyPr>
          <a:lstStyle/>
          <a:p>
            <a:pPr algn="ctr"/>
            <a:r>
              <a:rPr lang="en-US" altLang="ja-JP" sz="2800" dirty="0">
                <a:solidFill>
                  <a:srgbClr val="F26921"/>
                </a:solidFill>
                <a:latin typeface="Arial" panose="020B0604020202020204" pitchFamily="34" charset="0"/>
                <a:ea typeface="Segoe UI Emoji" panose="020B0502040204020203" pitchFamily="34" charset="0"/>
                <a:cs typeface="Arial" panose="020B0604020202020204" pitchFamily="34" charset="0"/>
              </a:rPr>
              <a:t>Oman Banking Sector Overview</a:t>
            </a:r>
          </a:p>
        </p:txBody>
      </p:sp>
      <p:graphicFrame>
        <p:nvGraphicFramePr>
          <p:cNvPr id="3" name="Chart 2"/>
          <p:cNvGraphicFramePr/>
          <p:nvPr>
            <p:extLst>
              <p:ext uri="{D42A27DB-BD31-4B8C-83A1-F6EECF244321}">
                <p14:modId xmlns:p14="http://schemas.microsoft.com/office/powerpoint/2010/main" val="2409948979"/>
              </p:ext>
            </p:extLst>
          </p:nvPr>
        </p:nvGraphicFramePr>
        <p:xfrm>
          <a:off x="6177280" y="771584"/>
          <a:ext cx="5919470" cy="3022789"/>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188"/>
          <p:cNvSpPr>
            <a:spLocks noChangeArrowheads="1"/>
          </p:cNvSpPr>
          <p:nvPr/>
        </p:nvSpPr>
        <p:spPr bwMode="auto">
          <a:xfrm>
            <a:off x="93740" y="771584"/>
            <a:ext cx="5971780" cy="3002270"/>
          </a:xfrm>
          <a:prstGeom prst="rect">
            <a:avLst/>
          </a:prstGeom>
          <a:noFill/>
          <a:ln w="9525">
            <a:solidFill>
              <a:srgbClr val="F26921"/>
            </a:solidFill>
            <a:miter lim="800000"/>
            <a:headEnd/>
            <a:tailEnd/>
          </a:ln>
        </p:spPr>
        <p:txBody>
          <a:bodyPr vert="horz" wrap="square" lIns="65303" tIns="65303" rIns="32652" bIns="32652" numCol="1" anchor="t" anchorCtr="0" compatLnSpc="1">
            <a:prstTxWarp prst="textNoShape">
              <a:avLst/>
            </a:prstTxWarp>
            <a:spAutoFit/>
          </a:bodyPr>
          <a:lstStyle/>
          <a:p>
            <a:pPr marL="171450" indent="-171450" algn="just" defTabSz="724251" eaLnBrk="0" hangingPunct="0">
              <a:spcBef>
                <a:spcPts val="100"/>
              </a:spcBef>
              <a:spcAft>
                <a:spcPts val="100"/>
              </a:spcAft>
              <a:buFont typeface="Arial" panose="020B0604020202020204" pitchFamily="34" charset="0"/>
              <a:buChar char="•"/>
              <a:defRPr/>
            </a:pPr>
            <a:r>
              <a:rPr lang="en-US" sz="1300" kern="0" dirty="0">
                <a:solidFill>
                  <a:schemeClr val="bg1"/>
                </a:solidFill>
                <a:latin typeface="Arial" panose="020B0604020202020204" pitchFamily="34" charset="0"/>
                <a:cs typeface="Arial" panose="020B0604020202020204" pitchFamily="34" charset="0"/>
              </a:rPr>
              <a:t>The Omani banking sector comprises </a:t>
            </a:r>
            <a:r>
              <a:rPr lang="en-US" sz="1300" b="1" kern="0" dirty="0">
                <a:solidFill>
                  <a:schemeClr val="bg1"/>
                </a:solidFill>
                <a:latin typeface="Arial" panose="020B0604020202020204" pitchFamily="34" charset="0"/>
                <a:cs typeface="Arial" panose="020B0604020202020204" pitchFamily="34" charset="0"/>
              </a:rPr>
              <a:t>20 licensed banks</a:t>
            </a:r>
            <a:r>
              <a:rPr lang="en-US" sz="1300" kern="0" dirty="0">
                <a:solidFill>
                  <a:schemeClr val="bg1"/>
                </a:solidFill>
                <a:latin typeface="Arial" panose="020B0604020202020204" pitchFamily="34" charset="0"/>
                <a:cs typeface="Arial" panose="020B0604020202020204" pitchFamily="34" charset="0"/>
              </a:rPr>
              <a:t>: 8 local listed banks (including 1 Islamic), 2 state-owned specialized banks, 9 foreign commercial banks, and 1 Islamic Bank subsidiary. Islamic windows are operated by all listed banks except for HSBC.</a:t>
            </a:r>
          </a:p>
          <a:p>
            <a:pPr marL="171450" indent="-171450" algn="just" defTabSz="724251" eaLnBrk="0" hangingPunct="0">
              <a:spcBef>
                <a:spcPts val="100"/>
              </a:spcBef>
              <a:spcAft>
                <a:spcPts val="100"/>
              </a:spcAft>
              <a:buFont typeface="Wingdings" panose="05000000000000000000" pitchFamily="2" charset="2"/>
              <a:buChar char="§"/>
              <a:defRPr/>
            </a:pPr>
            <a:r>
              <a:rPr lang="en-US" sz="1300" kern="0" dirty="0">
                <a:solidFill>
                  <a:schemeClr val="bg1"/>
                </a:solidFill>
                <a:latin typeface="Arial" panose="020B0604020202020204" pitchFamily="34" charset="0"/>
                <a:cs typeface="Arial" panose="020B0604020202020204" pitchFamily="34" charset="0"/>
              </a:rPr>
              <a:t>Central Bank of Oman (CBO) is a prudent and strong regulator, having introduced many regulations to enable a sustainable banking sector growth, as well as leading the implementation of international best practices including Basel and IFRS.</a:t>
            </a:r>
          </a:p>
          <a:p>
            <a:pPr marL="171450" indent="-171450" algn="just" defTabSz="724251" eaLnBrk="0" hangingPunct="0">
              <a:spcBef>
                <a:spcPts val="100"/>
              </a:spcBef>
              <a:spcAft>
                <a:spcPts val="100"/>
              </a:spcAft>
              <a:buFont typeface="Wingdings" panose="05000000000000000000" pitchFamily="2" charset="2"/>
              <a:buChar char="§"/>
              <a:defRPr/>
            </a:pPr>
            <a:r>
              <a:rPr lang="en-US" sz="1300" kern="0" dirty="0">
                <a:solidFill>
                  <a:schemeClr val="bg1"/>
                </a:solidFill>
                <a:latin typeface="Arial" panose="020B0604020202020204" pitchFamily="34" charset="0"/>
                <a:cs typeface="Arial" panose="020B0604020202020204" pitchFamily="34" charset="0"/>
              </a:rPr>
              <a:t>Sound capital and stable liquidity levels despite lower oil prices and COVID-Crisis</a:t>
            </a:r>
          </a:p>
          <a:p>
            <a:pPr marL="171450" indent="-171450" algn="just" defTabSz="724251" eaLnBrk="0" hangingPunct="0">
              <a:spcBef>
                <a:spcPts val="100"/>
              </a:spcBef>
              <a:spcAft>
                <a:spcPts val="100"/>
              </a:spcAft>
              <a:buFont typeface="Wingdings" panose="05000000000000000000" pitchFamily="2" charset="2"/>
              <a:buChar char="§"/>
              <a:defRPr/>
            </a:pPr>
            <a:r>
              <a:rPr lang="en-US" sz="1300" kern="0" dirty="0">
                <a:solidFill>
                  <a:schemeClr val="bg1"/>
                </a:solidFill>
                <a:latin typeface="Arial" panose="020B0604020202020204" pitchFamily="34" charset="0"/>
                <a:cs typeface="Arial" panose="020B0604020202020204" pitchFamily="34" charset="0"/>
              </a:rPr>
              <a:t>Robust domestic deposit base allows minimal dependence on overseas funding.</a:t>
            </a:r>
          </a:p>
          <a:p>
            <a:pPr marL="171450" indent="-171450" algn="just" defTabSz="724251" eaLnBrk="0" hangingPunct="0">
              <a:spcBef>
                <a:spcPts val="100"/>
              </a:spcBef>
              <a:spcAft>
                <a:spcPts val="100"/>
              </a:spcAft>
              <a:buFont typeface="Wingdings" panose="05000000000000000000" pitchFamily="2" charset="2"/>
              <a:buChar char="§"/>
              <a:defRPr/>
            </a:pPr>
            <a:r>
              <a:rPr lang="en-US" sz="1300" kern="0" dirty="0">
                <a:solidFill>
                  <a:schemeClr val="bg1"/>
                </a:solidFill>
                <a:latin typeface="Arial" panose="020B0604020202020204" pitchFamily="34" charset="0"/>
                <a:cs typeface="Arial" panose="020B0604020202020204" pitchFamily="34" charset="0"/>
              </a:rPr>
              <a:t>Islamic banking assets have </a:t>
            </a:r>
            <a:r>
              <a:rPr lang="en-US" sz="1300" b="1" kern="0" dirty="0">
                <a:solidFill>
                  <a:schemeClr val="bg1"/>
                </a:solidFill>
                <a:latin typeface="Arial" panose="020B0604020202020204" pitchFamily="34" charset="0"/>
                <a:cs typeface="Arial" panose="020B0604020202020204" pitchFamily="34" charset="0"/>
              </a:rPr>
              <a:t>15.4 per cent market share </a:t>
            </a:r>
            <a:r>
              <a:rPr lang="en-US" sz="1300" kern="0" dirty="0">
                <a:solidFill>
                  <a:schemeClr val="bg1"/>
                </a:solidFill>
                <a:latin typeface="Arial" panose="020B0604020202020204" pitchFamily="34" charset="0"/>
                <a:cs typeface="Arial" panose="020B0604020202020204" pitchFamily="34" charset="0"/>
              </a:rPr>
              <a:t>of total banking sector assets as of the end of March 2022</a:t>
            </a:r>
          </a:p>
        </p:txBody>
      </p:sp>
      <p:graphicFrame>
        <p:nvGraphicFramePr>
          <p:cNvPr id="5" name="Chart 4"/>
          <p:cNvGraphicFramePr/>
          <p:nvPr>
            <p:extLst>
              <p:ext uri="{D42A27DB-BD31-4B8C-83A1-F6EECF244321}">
                <p14:modId xmlns:p14="http://schemas.microsoft.com/office/powerpoint/2010/main" val="1873183125"/>
              </p:ext>
            </p:extLst>
          </p:nvPr>
        </p:nvGraphicFramePr>
        <p:xfrm>
          <a:off x="93740" y="3896687"/>
          <a:ext cx="5971780" cy="26098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p:cNvGraphicFramePr/>
          <p:nvPr>
            <p:extLst>
              <p:ext uri="{D42A27DB-BD31-4B8C-83A1-F6EECF244321}">
                <p14:modId xmlns:p14="http://schemas.microsoft.com/office/powerpoint/2010/main" val="831400994"/>
              </p:ext>
            </p:extLst>
          </p:nvPr>
        </p:nvGraphicFramePr>
        <p:xfrm>
          <a:off x="6177280" y="3896687"/>
          <a:ext cx="5919470" cy="2609850"/>
        </p:xfrm>
        <a:graphic>
          <a:graphicData uri="http://schemas.openxmlformats.org/drawingml/2006/chart">
            <c:chart xmlns:c="http://schemas.openxmlformats.org/drawingml/2006/chart" xmlns:r="http://schemas.openxmlformats.org/officeDocument/2006/relationships" r:id="rId6"/>
          </a:graphicData>
        </a:graphic>
      </p:graphicFrame>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34120" y="108976"/>
            <a:ext cx="369993" cy="512298"/>
          </a:xfrm>
          <a:prstGeom prst="rect">
            <a:avLst/>
          </a:prstGeom>
        </p:spPr>
      </p:pic>
      <p:sp>
        <p:nvSpPr>
          <p:cNvPr id="8" name="Rectangle 7"/>
          <p:cNvSpPr/>
          <p:nvPr/>
        </p:nvSpPr>
        <p:spPr>
          <a:xfrm>
            <a:off x="11502" y="6557557"/>
            <a:ext cx="7848599" cy="307777"/>
          </a:xfrm>
          <a:prstGeom prst="rect">
            <a:avLst/>
          </a:prstGeom>
        </p:spPr>
        <p:txBody>
          <a:bodyPr wrap="square">
            <a:spAutoFit/>
          </a:bodyPr>
          <a:lstStyle/>
          <a:p>
            <a:r>
              <a:rPr lang="en-US" sz="700" dirty="0">
                <a:solidFill>
                  <a:schemeClr val="bg1"/>
                </a:solidFill>
                <a:latin typeface="Arial" panose="020B0604020202020204" pitchFamily="34" charset="0"/>
                <a:cs typeface="Arial" panose="020B0604020202020204" pitchFamily="34" charset="0"/>
              </a:rPr>
              <a:t>Source: Central Bank of Oman Statistical Bulletin, Prospectus; Bank Financial Results (Dec-20); Conversion Rate: 1.00 OMR = 2.5974 USD.</a:t>
            </a:r>
          </a:p>
          <a:p>
            <a:r>
              <a:rPr lang="en-US" sz="700" dirty="0">
                <a:solidFill>
                  <a:schemeClr val="bg1"/>
                </a:solidFill>
                <a:latin typeface="Arial" panose="020B0604020202020204" pitchFamily="34" charset="0"/>
                <a:cs typeface="Arial" panose="020B0604020202020204" pitchFamily="34" charset="0"/>
              </a:rPr>
              <a:t>* Calculated as 12 months average figures</a:t>
            </a:r>
          </a:p>
        </p:txBody>
      </p:sp>
      <p:pic>
        <p:nvPicPr>
          <p:cNvPr id="10" name="Picture 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98929" y="108976"/>
            <a:ext cx="2255520" cy="410094"/>
          </a:xfrm>
          <a:prstGeom prst="rect">
            <a:avLst/>
          </a:prstGeom>
        </p:spPr>
      </p:pic>
    </p:spTree>
    <p:extLst>
      <p:ext uri="{BB962C8B-B14F-4D97-AF65-F5344CB8AC3E}">
        <p14:creationId xmlns:p14="http://schemas.microsoft.com/office/powerpoint/2010/main" val="1143068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4120" y="108976"/>
            <a:ext cx="369993" cy="512298"/>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1424" r="10950"/>
          <a:stretch/>
        </p:blipFill>
        <p:spPr>
          <a:xfrm>
            <a:off x="0" y="0"/>
            <a:ext cx="7025833" cy="6858000"/>
          </a:xfrm>
          <a:prstGeom prst="rect">
            <a:avLst/>
          </a:prstGeom>
        </p:spPr>
      </p:pic>
      <p:sp>
        <p:nvSpPr>
          <p:cNvPr id="8" name="Title 3">
            <a:extLst>
              <a:ext uri="{FF2B5EF4-FFF2-40B4-BE49-F238E27FC236}">
                <a16:creationId xmlns:a16="http://schemas.microsoft.com/office/drawing/2014/main" id="{3B625EAE-3091-4391-B804-9CC79B961F57}"/>
              </a:ext>
            </a:extLst>
          </p:cNvPr>
          <p:cNvSpPr txBox="1">
            <a:spLocks/>
          </p:cNvSpPr>
          <p:nvPr/>
        </p:nvSpPr>
        <p:spPr>
          <a:xfrm>
            <a:off x="8303702" y="2699794"/>
            <a:ext cx="3888298" cy="2224138"/>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pPr lvl="0">
              <a:lnSpc>
                <a:spcPct val="100000"/>
              </a:lnSpc>
              <a:spcBef>
                <a:spcPts val="0"/>
              </a:spcBef>
              <a:defRPr/>
            </a:pPr>
            <a:r>
              <a:rPr lang="en-ZA" dirty="0">
                <a:solidFill>
                  <a:srgbClr val="FFFFFF"/>
                </a:solidFill>
                <a:latin typeface="Arial" panose="020B0604020202020204" pitchFamily="34" charset="0"/>
                <a:cs typeface="Arial" panose="020B0604020202020204" pitchFamily="34" charset="0"/>
              </a:rPr>
              <a:t>Overview: Governance &amp; </a:t>
            </a:r>
          </a:p>
          <a:p>
            <a:pPr lvl="0">
              <a:lnSpc>
                <a:spcPct val="100000"/>
              </a:lnSpc>
              <a:spcBef>
                <a:spcPts val="0"/>
              </a:spcBef>
              <a:defRPr/>
            </a:pPr>
            <a:r>
              <a:rPr lang="en-ZA" dirty="0">
                <a:solidFill>
                  <a:srgbClr val="FFFFFF"/>
                </a:solidFill>
                <a:latin typeface="Arial" panose="020B0604020202020204" pitchFamily="34" charset="0"/>
                <a:cs typeface="Arial" panose="020B0604020202020204" pitchFamily="34" charset="0"/>
              </a:rPr>
              <a:t>Risk Management Framework </a:t>
            </a:r>
          </a:p>
        </p:txBody>
      </p:sp>
      <p:cxnSp>
        <p:nvCxnSpPr>
          <p:cNvPr id="9" name="Straight Connector 8"/>
          <p:cNvCxnSpPr/>
          <p:nvPr/>
        </p:nvCxnSpPr>
        <p:spPr>
          <a:xfrm>
            <a:off x="8213879" y="1601612"/>
            <a:ext cx="0" cy="3322320"/>
          </a:xfrm>
          <a:prstGeom prst="line">
            <a:avLst/>
          </a:prstGeom>
          <a:ln>
            <a:solidFill>
              <a:srgbClr val="F2692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426430" y="1499465"/>
            <a:ext cx="697627" cy="1200329"/>
          </a:xfrm>
          <a:prstGeom prst="rect">
            <a:avLst/>
          </a:prstGeom>
        </p:spPr>
        <p:txBody>
          <a:bodyPr wrap="none">
            <a:spAutoFit/>
          </a:bodyPr>
          <a:lstStyle/>
          <a:p>
            <a:pPr algn="r"/>
            <a:r>
              <a:rPr lang="en-ZA" sz="7200" b="1" dirty="0">
                <a:solidFill>
                  <a:srgbClr val="F26921"/>
                </a:solidFill>
                <a:latin typeface="Arial" panose="020B0604020202020204" pitchFamily="34" charset="0"/>
                <a:cs typeface="Arial" panose="020B0604020202020204" pitchFamily="34" charset="0"/>
              </a:rPr>
              <a:t>3</a:t>
            </a:r>
            <a:endParaRPr lang="en-US" sz="7200" b="1"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38850" y="1771650"/>
            <a:ext cx="3606778" cy="655777"/>
          </a:xfrm>
          <a:prstGeom prst="rect">
            <a:avLst/>
          </a:prstGeom>
        </p:spPr>
      </p:pic>
    </p:spTree>
    <p:extLst>
      <p:ext uri="{BB962C8B-B14F-4D97-AF65-F5344CB8AC3E}">
        <p14:creationId xmlns:p14="http://schemas.microsoft.com/office/powerpoint/2010/main" val="3155649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8">
      <a:dk1>
        <a:srgbClr val="1D1D1D"/>
      </a:dk1>
      <a:lt1>
        <a:srgbClr val="FFFFFF"/>
      </a:lt1>
      <a:dk2>
        <a:srgbClr val="1D1D1D"/>
      </a:dk2>
      <a:lt2>
        <a:srgbClr val="FFFFFF"/>
      </a:lt2>
      <a:accent1>
        <a:srgbClr val="E37C4D"/>
      </a:accent1>
      <a:accent2>
        <a:srgbClr val="241E20"/>
      </a:accent2>
      <a:accent3>
        <a:srgbClr val="3E3E3E"/>
      </a:accent3>
      <a:accent4>
        <a:srgbClr val="807677"/>
      </a:accent4>
      <a:accent5>
        <a:srgbClr val="DDDBDE"/>
      </a:accent5>
      <a:accent6>
        <a:srgbClr val="E7E7E7"/>
      </a:accent6>
      <a:hlink>
        <a:srgbClr val="D8D8D8"/>
      </a:hlink>
      <a:folHlink>
        <a:srgbClr val="8E8E8E"/>
      </a:folHlink>
    </a:clrScheme>
    <a:fontScheme name="Custom 3">
      <a:majorFont>
        <a:latin typeface="Segoe UI"/>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NPTMP 001 PowerPoint Template 20120105-1200">
  <a:themeElements>
    <a:clrScheme name="TNP_Colours">
      <a:dk1>
        <a:sysClr val="windowText" lastClr="000000"/>
      </a:dk1>
      <a:lt1>
        <a:srgbClr val="FFFFFF"/>
      </a:lt1>
      <a:dk2>
        <a:srgbClr val="949494"/>
      </a:dk2>
      <a:lt2>
        <a:srgbClr val="EBEBEB"/>
      </a:lt2>
      <a:accent1>
        <a:srgbClr val="13245A"/>
      </a:accent1>
      <a:accent2>
        <a:srgbClr val="7E99AA"/>
      </a:accent2>
      <a:accent3>
        <a:srgbClr val="599FE1"/>
      </a:accent3>
      <a:accent4>
        <a:srgbClr val="5A713B"/>
      </a:accent4>
      <a:accent5>
        <a:srgbClr val="DEB43F"/>
      </a:accent5>
      <a:accent6>
        <a:srgbClr val="A13B00"/>
      </a:accent6>
      <a:hlink>
        <a:srgbClr val="00A3D6"/>
      </a:hlink>
      <a:folHlink>
        <a:srgbClr val="7030A0"/>
      </a:folHlink>
    </a:clrScheme>
    <a:fontScheme name="TNP_fonts">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15875">
          <a:solidFill>
            <a:srgbClr val="7E99AA"/>
          </a:solidFill>
        </a:ln>
        <a:effectLst/>
      </a:spPr>
      <a:bodyPr rot="0" spcFirstLastPara="0" vertOverflow="overflow" horzOverflow="overflow" vert="horz" wrap="square" lIns="91439" tIns="45719" rIns="91439" bIns="45719" numCol="1" spcCol="0" rtlCol="0" fromWordArt="0" anchor="ctr" anchorCtr="0" forceAA="0" compatLnSpc="1">
        <a:prstTxWarp prst="textNoShape">
          <a:avLst/>
        </a:prstTxWarp>
        <a:noAutofit/>
      </a:bodyPr>
      <a:lstStyle>
        <a:defPPr algn="ctr">
          <a:defRPr sz="1000" dirty="0" smtClean="0">
            <a:solidFill>
              <a:srgbClr val="000000"/>
            </a:solidFill>
          </a:defRPr>
        </a:defPPr>
      </a:lstStyle>
      <a:style>
        <a:lnRef idx="1">
          <a:schemeClr val="accent1"/>
        </a:lnRef>
        <a:fillRef idx="3">
          <a:schemeClr val="accent1"/>
        </a:fillRef>
        <a:effectRef idx="2">
          <a:schemeClr val="accent1"/>
        </a:effectRef>
        <a:fontRef idx="minor">
          <a:schemeClr val="lt1"/>
        </a:fontRef>
      </a:style>
    </a:spDef>
    <a:lnDef>
      <a:spPr>
        <a:ln w="15875">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defRPr sz="1200" dirty="0" smtClean="0">
            <a:cs typeface="Trebuchet MS"/>
          </a:defRPr>
        </a:defPPr>
      </a:lstStyle>
    </a:txDef>
  </a:objectDefaults>
  <a:extraClrSchemeLst/>
</a:theme>
</file>

<file path=ppt/theme/theme3.xml><?xml version="1.0" encoding="utf-8"?>
<a:theme xmlns:a="http://schemas.openxmlformats.org/drawingml/2006/main" name="2_TNPTMP 001 PowerPoint Template 20120105-1200">
  <a:themeElements>
    <a:clrScheme name="TNP_Colours">
      <a:dk1>
        <a:sysClr val="windowText" lastClr="000000"/>
      </a:dk1>
      <a:lt1>
        <a:srgbClr val="FFFFFF"/>
      </a:lt1>
      <a:dk2>
        <a:srgbClr val="949494"/>
      </a:dk2>
      <a:lt2>
        <a:srgbClr val="EBEBEB"/>
      </a:lt2>
      <a:accent1>
        <a:srgbClr val="13245A"/>
      </a:accent1>
      <a:accent2>
        <a:srgbClr val="7E99AA"/>
      </a:accent2>
      <a:accent3>
        <a:srgbClr val="599FE1"/>
      </a:accent3>
      <a:accent4>
        <a:srgbClr val="5A713B"/>
      </a:accent4>
      <a:accent5>
        <a:srgbClr val="DEB43F"/>
      </a:accent5>
      <a:accent6>
        <a:srgbClr val="A13B00"/>
      </a:accent6>
      <a:hlink>
        <a:srgbClr val="00A3D6"/>
      </a:hlink>
      <a:folHlink>
        <a:srgbClr val="7030A0"/>
      </a:folHlink>
    </a:clrScheme>
    <a:fontScheme name="TNP_fonts">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15875">
          <a:solidFill>
            <a:srgbClr val="7E99AA"/>
          </a:solidFill>
        </a:ln>
        <a:effectLst/>
      </a:spPr>
      <a:bodyPr rot="0" spcFirstLastPara="0" vertOverflow="overflow" horzOverflow="overflow" vert="horz" wrap="square" lIns="91439" tIns="45719" rIns="91439" bIns="45719" numCol="1" spcCol="0" rtlCol="0" fromWordArt="0" anchor="ctr" anchorCtr="0" forceAA="0" compatLnSpc="1">
        <a:prstTxWarp prst="textNoShape">
          <a:avLst/>
        </a:prstTxWarp>
        <a:noAutofit/>
      </a:bodyPr>
      <a:lstStyle>
        <a:defPPr algn="ctr">
          <a:defRPr sz="1000" dirty="0" smtClean="0">
            <a:solidFill>
              <a:srgbClr val="000000"/>
            </a:solidFill>
          </a:defRPr>
        </a:defPPr>
      </a:lstStyle>
      <a:style>
        <a:lnRef idx="1">
          <a:schemeClr val="accent1"/>
        </a:lnRef>
        <a:fillRef idx="3">
          <a:schemeClr val="accent1"/>
        </a:fillRef>
        <a:effectRef idx="2">
          <a:schemeClr val="accent1"/>
        </a:effectRef>
        <a:fontRef idx="minor">
          <a:schemeClr val="lt1"/>
        </a:fontRef>
      </a:style>
    </a:spDef>
    <a:lnDef>
      <a:spPr>
        <a:ln w="15875">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defRPr sz="1200" dirty="0" smtClean="0">
            <a:cs typeface="Trebuchet MS"/>
          </a:defRPr>
        </a:defPPr>
      </a:lstStyle>
    </a:txDef>
  </a:objectDefaults>
  <a:extraClrSchemeLst/>
</a:theme>
</file>

<file path=ppt/theme/theme4.xml><?xml version="1.0" encoding="utf-8"?>
<a:theme xmlns:a="http://schemas.openxmlformats.org/drawingml/2006/main" name="3_TNPTMP 001 PowerPoint Template 20120105-1200">
  <a:themeElements>
    <a:clrScheme name="TNP_Colours">
      <a:dk1>
        <a:sysClr val="windowText" lastClr="000000"/>
      </a:dk1>
      <a:lt1>
        <a:srgbClr val="FFFFFF"/>
      </a:lt1>
      <a:dk2>
        <a:srgbClr val="949494"/>
      </a:dk2>
      <a:lt2>
        <a:srgbClr val="EBEBEB"/>
      </a:lt2>
      <a:accent1>
        <a:srgbClr val="13245A"/>
      </a:accent1>
      <a:accent2>
        <a:srgbClr val="7E99AA"/>
      </a:accent2>
      <a:accent3>
        <a:srgbClr val="599FE1"/>
      </a:accent3>
      <a:accent4>
        <a:srgbClr val="5A713B"/>
      </a:accent4>
      <a:accent5>
        <a:srgbClr val="DEB43F"/>
      </a:accent5>
      <a:accent6>
        <a:srgbClr val="A13B00"/>
      </a:accent6>
      <a:hlink>
        <a:srgbClr val="00A3D6"/>
      </a:hlink>
      <a:folHlink>
        <a:srgbClr val="7030A0"/>
      </a:folHlink>
    </a:clrScheme>
    <a:fontScheme name="TNP_fonts">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15875">
          <a:solidFill>
            <a:srgbClr val="7E99AA"/>
          </a:solidFill>
        </a:ln>
        <a:effectLst/>
      </a:spPr>
      <a:bodyPr rot="0" spcFirstLastPara="0" vertOverflow="overflow" horzOverflow="overflow" vert="horz" wrap="square" lIns="91439" tIns="45719" rIns="91439" bIns="45719" numCol="1" spcCol="0" rtlCol="0" fromWordArt="0" anchor="ctr" anchorCtr="0" forceAA="0" compatLnSpc="1">
        <a:prstTxWarp prst="textNoShape">
          <a:avLst/>
        </a:prstTxWarp>
        <a:noAutofit/>
      </a:bodyPr>
      <a:lstStyle>
        <a:defPPr algn="ctr">
          <a:defRPr sz="1000" dirty="0" smtClean="0">
            <a:solidFill>
              <a:srgbClr val="000000"/>
            </a:solidFill>
          </a:defRPr>
        </a:defPPr>
      </a:lstStyle>
      <a:style>
        <a:lnRef idx="1">
          <a:schemeClr val="accent1"/>
        </a:lnRef>
        <a:fillRef idx="3">
          <a:schemeClr val="accent1"/>
        </a:fillRef>
        <a:effectRef idx="2">
          <a:schemeClr val="accent1"/>
        </a:effectRef>
        <a:fontRef idx="minor">
          <a:schemeClr val="lt1"/>
        </a:fontRef>
      </a:style>
    </a:spDef>
    <a:lnDef>
      <a:spPr>
        <a:ln w="15875">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defRPr sz="1200" dirty="0" smtClean="0">
            <a:cs typeface="Trebuchet MS"/>
          </a:defRPr>
        </a:defPPr>
      </a:lstStyle>
    </a:txDef>
  </a:objectDefaults>
  <a:extraClrSchemeLst/>
</a:theme>
</file>

<file path=ppt/theme/theme5.xml><?xml version="1.0" encoding="utf-8"?>
<a:theme xmlns:a="http://schemas.openxmlformats.org/drawingml/2006/main" name="SI_Person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TT Norms"/>
        <a:ea typeface=""/>
        <a:cs typeface=""/>
      </a:majorFont>
      <a:minorFont>
        <a:latin typeface="TT Norm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69767</TotalTime>
  <Words>3405</Words>
  <Application>Microsoft Office PowerPoint</Application>
  <PresentationFormat>Widescreen</PresentationFormat>
  <Paragraphs>788</Paragraphs>
  <Slides>29</Slides>
  <Notes>4</Notes>
  <HiddenSlides>0</HiddenSlides>
  <MMClips>0</MMClips>
  <ScaleCrop>false</ScaleCrop>
  <HeadingPairs>
    <vt:vector size="8" baseType="variant">
      <vt:variant>
        <vt:lpstr>Fonts Used</vt:lpstr>
      </vt:variant>
      <vt:variant>
        <vt:i4>16</vt:i4>
      </vt:variant>
      <vt:variant>
        <vt:lpstr>Theme</vt:lpstr>
      </vt:variant>
      <vt:variant>
        <vt:i4>5</vt:i4>
      </vt:variant>
      <vt:variant>
        <vt:lpstr>Embedded OLE Servers</vt:lpstr>
      </vt:variant>
      <vt:variant>
        <vt:i4>1</vt:i4>
      </vt:variant>
      <vt:variant>
        <vt:lpstr>Slide Titles</vt:lpstr>
      </vt:variant>
      <vt:variant>
        <vt:i4>29</vt:i4>
      </vt:variant>
    </vt:vector>
  </HeadingPairs>
  <TitlesOfParts>
    <vt:vector size="51" baseType="lpstr">
      <vt:lpstr>Arial</vt:lpstr>
      <vt:lpstr>Arial Narrow</vt:lpstr>
      <vt:lpstr>Calibri</vt:lpstr>
      <vt:lpstr>Calibri Light</vt:lpstr>
      <vt:lpstr>Helvetica</vt:lpstr>
      <vt:lpstr>Lucida Grande</vt:lpstr>
      <vt:lpstr>Segoe UI</vt:lpstr>
      <vt:lpstr>Segoe UI Emoji</vt:lpstr>
      <vt:lpstr>Segoe UI Light</vt:lpstr>
      <vt:lpstr>Segoe UI Semibold</vt:lpstr>
      <vt:lpstr>Segoe UI Semilight</vt:lpstr>
      <vt:lpstr>Trebuchet MS</vt:lpstr>
      <vt:lpstr>TT Norms</vt:lpstr>
      <vt:lpstr>TT Norms Light</vt:lpstr>
      <vt:lpstr>Wingdings</vt:lpstr>
      <vt:lpstr>Wingdings 2</vt:lpstr>
      <vt:lpstr>Office Theme</vt:lpstr>
      <vt:lpstr>1_TNPTMP 001 PowerPoint Template 20120105-1200</vt:lpstr>
      <vt:lpstr>2_TNPTMP 001 PowerPoint Template 20120105-1200</vt:lpstr>
      <vt:lpstr>3_TNPTMP 001 PowerPoint Template 20120105-1200</vt:lpstr>
      <vt:lpstr>SI_Personal</vt:lpstr>
      <vt:lpstr>think-cell Folie</vt:lpstr>
      <vt:lpstr>September 2022</vt:lpstr>
      <vt:lpstr>PowerPoint Presentation</vt:lpstr>
      <vt:lpstr>PowerPoint Presentation</vt:lpstr>
      <vt:lpstr>Sohar International Overview</vt:lpstr>
      <vt:lpstr>Sohar International Key Strengths</vt:lpstr>
      <vt:lpstr>PowerPoint Presentation</vt:lpstr>
      <vt:lpstr>Oman Economic Overview  </vt:lpstr>
      <vt:lpstr>Oman Banking Sector Overview</vt:lpstr>
      <vt:lpstr>PowerPoint Presentation</vt:lpstr>
      <vt:lpstr>Robust Governance Structure &amp; Risk Management Framework </vt:lpstr>
      <vt:lpstr>PowerPoint Presentation</vt:lpstr>
      <vt:lpstr>Key Business Lines </vt:lpstr>
      <vt:lpstr>Developed a well defined strategic path</vt:lpstr>
      <vt:lpstr>Staying Relevant &amp; Resilient in the New Age </vt:lpstr>
      <vt:lpstr>PowerPoint Presentation</vt:lpstr>
      <vt:lpstr>Environmental, Social &amp; Governance (ESG)</vt:lpstr>
      <vt:lpstr>Delivering on Promises</vt:lpstr>
      <vt:lpstr>PowerPoint Presentation</vt:lpstr>
      <vt:lpstr>PowerPoint Presentation</vt:lpstr>
      <vt:lpstr>Financial Highlights at a Glance (H1’22 VS  H1’21) Robust results throughout the cycle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Disclaimer</vt:lpstr>
      <vt:lpstr>PowerPoint Presentation</vt:lpstr>
    </vt:vector>
  </TitlesOfParts>
  <Company>Executive Playbook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Planning</dc:title>
  <dc:subject>Strategy</dc:subject>
  <dc:creator>Executive Playbook</dc:creator>
  <cp:keywords>Strategy</cp:keywords>
  <cp:lastModifiedBy>Marketing</cp:lastModifiedBy>
  <cp:revision>2733</cp:revision>
  <cp:lastPrinted>2019-07-24T06:02:55Z</cp:lastPrinted>
  <dcterms:created xsi:type="dcterms:W3CDTF">2019-03-18T06:40:35Z</dcterms:created>
  <dcterms:modified xsi:type="dcterms:W3CDTF">2022-09-04T11:42:33Z</dcterms:modified>
</cp:coreProperties>
</file>